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0" r:id="rId6"/>
    <p:sldId id="290" r:id="rId7"/>
    <p:sldId id="263" r:id="rId8"/>
    <p:sldId id="264" r:id="rId9"/>
    <p:sldId id="284" r:id="rId10"/>
    <p:sldId id="285" r:id="rId11"/>
    <p:sldId id="286" r:id="rId12"/>
    <p:sldId id="287" r:id="rId13"/>
    <p:sldId id="28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E2A1-9626-4EFD-9C95-758D4AAF1AD5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4A1B9-2BF6-4A74-9FE7-A3BACFAF29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77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A1B9-2BF6-4A74-9FE7-A3BACFAF292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45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ACF356-8586-4FD7-BBA7-DEA5339F0D94}" type="slidenum">
              <a:rPr lang="it-IT" smtClean="0">
                <a:latin typeface="Arial" charset="0"/>
              </a:rPr>
              <a:pPr eaLnBrk="1" hangingPunct="1"/>
              <a:t>5</a:t>
            </a:fld>
            <a:endParaRPr lang="it-IT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z="1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A1B9-2BF6-4A74-9FE7-A3BACFAF292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9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00A400-9F4F-444C-B4F7-1AD131DC98CB}" type="slidenum">
              <a:rPr lang="it-IT" smtClean="0">
                <a:latin typeface="Arial" charset="0"/>
              </a:rPr>
              <a:pPr eaLnBrk="1" hangingPunct="1"/>
              <a:t>15</a:t>
            </a:fld>
            <a:endParaRPr lang="it-IT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235200"/>
            <a:ext cx="58293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150A-3D2A-4E86-A7CE-CEE200743B8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2317-2C81-46D0-876B-40808C7712A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508000"/>
            <a:ext cx="1543050" cy="7620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514850" cy="7620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A2F5-F51A-4038-80F9-F69BD85D98F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508000"/>
            <a:ext cx="6172200" cy="18288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42900" y="2641600"/>
            <a:ext cx="6172200" cy="54864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CFEE-271D-46DA-94EE-81AFDDE492D5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703B-7DCD-4396-82C0-65E720950D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F6EB-0234-440B-B4CB-2CA7BF625F0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30289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641600"/>
            <a:ext cx="30289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9ABB-133F-4904-8E0E-541A53C2B13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3516-C056-4C8A-932B-5F4FD99C780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C9EF-199F-4823-9198-18A0C0E9F48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E1D8-3A3C-4175-B99C-865C942B36B4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1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2A7F-71FA-4BE5-9AE1-1A05A912DFD4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5D53-FB6A-4155-8998-7830F8D8BF3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08000"/>
            <a:ext cx="6172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641600"/>
            <a:ext cx="6172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A1F11-4F72-4289-9C01-01A5B9E4C78E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8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PowerPoint_Slide1.sldx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PowerPoint_Slide3.sldx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PowerPoint_Slide5.sldx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PowerPoint_Slide8.sldx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sz="quarter"/>
          </p:nvPr>
        </p:nvSpPr>
        <p:spPr>
          <a:xfrm>
            <a:off x="566682" y="2843808"/>
            <a:ext cx="5829300" cy="24384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r"/>
            <a:r>
              <a:rPr lang="it-IT" sz="6000" dirty="0">
                <a:solidFill>
                  <a:srgbClr val="92D050"/>
                </a:solidFill>
              </a:rPr>
              <a:t>DISINFEZIONE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412601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116632"/>
            <a:ext cx="68580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Attenersi ai tempi di contatto indicati dal produttore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4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Scrivere data di apertura del flacone</a:t>
            </a:r>
          </a:p>
          <a:p>
            <a:r>
              <a:rPr lang="it-IT" sz="4000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Mantenere il prodotto nel suo contenitore originale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4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Non rabboccare mai le soluzioni disinfettanti o antisettiche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1124744"/>
            <a:ext cx="6858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it-IT" sz="4000" dirty="0"/>
              <a:t>Lavare e disinfettare i contenitori dopo l’uso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4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4000" dirty="0"/>
              <a:t>Immergere gli strumenti asciutti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sz="4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4000" dirty="0"/>
              <a:t>Chiudere dopo l’uso i contenitori e non contaminare la parte interna del tappo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1043608"/>
            <a:ext cx="68580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Rinnovare con frequenza 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4000" kern="0" dirty="0"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preparati</a:t>
            </a:r>
            <a:r>
              <a:rPr kumimoji="0" lang="it-IT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disinfettanti,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4000" kern="0" dirty="0"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quanto il materiale</a:t>
            </a:r>
            <a:r>
              <a:rPr lang="it-IT" sz="4000" kern="0" dirty="0">
                <a:ea typeface="+mj-ea"/>
                <a:cs typeface="+mj-cs"/>
              </a:rPr>
              <a:t> </a:t>
            </a: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organico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4000" kern="0" dirty="0"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presente sugli strumenti</a:t>
            </a:r>
            <a:b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riduce col tempo l’efficacia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4000" kern="0" dirty="0"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del prodotto attivo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FF00"/>
                </a:solidFill>
              </a:rPr>
              <a:t>ANTISETTICI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3059832"/>
            <a:ext cx="6507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200" dirty="0"/>
              <a:t> CLOROSSIDANTE     </a:t>
            </a:r>
          </a:p>
          <a:p>
            <a:r>
              <a:rPr lang="it-IT" sz="3200" dirty="0"/>
              <a:t>            ELETTROLITICO</a:t>
            </a:r>
          </a:p>
          <a:p>
            <a:endParaRPr lang="it-IT" sz="3200" dirty="0"/>
          </a:p>
          <a:p>
            <a:pPr>
              <a:buFont typeface="Wingdings" pitchFamily="2" charset="2"/>
              <a:buChar char="Ø"/>
            </a:pPr>
            <a:r>
              <a:rPr lang="it-IT" sz="3200" dirty="0"/>
              <a:t> CLOREXIDINA</a:t>
            </a:r>
          </a:p>
          <a:p>
            <a:endParaRPr lang="it-IT" sz="3200" dirty="0"/>
          </a:p>
          <a:p>
            <a:pPr>
              <a:buFont typeface="Wingdings" pitchFamily="2" charset="2"/>
              <a:buChar char="Ø"/>
            </a:pPr>
            <a:r>
              <a:rPr lang="it-IT" sz="3200" dirty="0"/>
              <a:t> POVIDONE IODIO </a:t>
            </a:r>
          </a:p>
          <a:p>
            <a:endParaRPr lang="it-IT" sz="3200" dirty="0"/>
          </a:p>
          <a:p>
            <a:pPr>
              <a:buFont typeface="Wingdings" pitchFamily="2" charset="2"/>
              <a:buChar char="Ø"/>
            </a:pPr>
            <a:r>
              <a:rPr lang="it-IT" sz="3200" dirty="0"/>
              <a:t> PEROSSIDO D’IDROGENO 3%  </a:t>
            </a:r>
          </a:p>
          <a:p>
            <a:r>
              <a:rPr lang="it-IT" sz="3200" dirty="0"/>
              <a:t>        (10 VOLUMI)</a:t>
            </a:r>
          </a:p>
        </p:txBody>
      </p:sp>
    </p:spTree>
    <p:extLst>
      <p:ext uri="{BB962C8B-B14F-4D97-AF65-F5344CB8AC3E}">
        <p14:creationId xmlns:p14="http://schemas.microsoft.com/office/powerpoint/2010/main" val="113898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658" y="3035829"/>
            <a:ext cx="6172200" cy="1828800"/>
          </a:xfrm>
        </p:spPr>
        <p:txBody>
          <a:bodyPr/>
          <a:lstStyle/>
          <a:p>
            <a: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DISINFETTANTI</a:t>
            </a:r>
            <a:b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DI ATTIVITA’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429301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9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9948913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6858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575" y="4572000"/>
          <a:ext cx="68294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iapositiva" r:id="rId5" imgW="3427298" imgH="4570610" progId="PowerPoint.Slide.12">
                  <p:embed/>
                </p:oleObj>
              </mc:Choice>
              <mc:Fallback>
                <p:oleObj name="Diapositiva" r:id="rId5" imgW="3427298" imgH="4570610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4572000"/>
                        <a:ext cx="6829425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0" y="0"/>
          <a:ext cx="690562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05625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0" y="4229100"/>
          <a:ext cx="68580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Diapositiva" r:id="rId5" imgW="3427298" imgH="4570610" progId="PowerPoint.Slide.12">
                  <p:embed/>
                </p:oleObj>
              </mc:Choice>
              <mc:Fallback>
                <p:oleObj name="Diapositiva" r:id="rId5" imgW="3427298" imgH="4570610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29100"/>
                        <a:ext cx="6858000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83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0" y="0"/>
          <a:ext cx="6858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0" y="400050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2" name="Diapositiva" r:id="rId5" imgW="3427298" imgH="4570610" progId="PowerPoint.Slide.12">
                  <p:embed/>
                </p:oleObj>
              </mc:Choice>
              <mc:Fallback>
                <p:oleObj name="Diapositiva" r:id="rId5" imgW="3427298" imgH="4570610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0500"/>
                        <a:ext cx="6858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64701"/>
            <a:ext cx="6858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000" dirty="0">
                <a:solidFill>
                  <a:srgbClr val="FFFFFF"/>
                </a:solidFill>
                <a:latin typeface="Arial" charset="0"/>
              </a:rPr>
              <a:t>“I disinfettanti non vanno usati in modo indiscriminato. Essi vengono impiegati spesso dove non sono necessari, mentre altrettanto spesso non lo sono dove possono essere utili. L’uso errato dei disinfettanti è frequente soprattutto dove la prevenzione ed il controllo delle infezioni ospedaliere non sono efficienti.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000" dirty="0">
                <a:solidFill>
                  <a:srgbClr val="FFFFFF"/>
                </a:solidFill>
                <a:latin typeface="Arial" charset="0"/>
              </a:rPr>
              <a:t>Questo accade, perché i responsabili della scelta e dell’uso dei disinfettanti talora non hanno sufficienti basi di microbiologia, preparazione specifica e spesso si basano sui consigli dei fornitori che portano risultati di prove di laboratorio, che molte volte non corrispondono alle condizioni d’uso ospedaliero”.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156711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4191000"/>
          <a:ext cx="6858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000"/>
                        <a:ext cx="68580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3" name="Oggetto 1"/>
          <p:cNvPicPr>
            <a:picLocks noChangeArrowheads="1"/>
          </p:cNvPicPr>
          <p:nvPr/>
        </p:nvPicPr>
        <p:blipFill>
          <a:blip r:embed="rId5" cstate="print"/>
          <a:srcRect l="-4817" t="-9354" r="-17105" b="-2554"/>
          <a:stretch>
            <a:fillRect/>
          </a:stretch>
        </p:blipFill>
        <p:spPr bwMode="auto">
          <a:xfrm>
            <a:off x="0" y="251520"/>
            <a:ext cx="68707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Oggetto 3"/>
          <p:cNvPicPr>
            <a:picLocks noChangeArrowheads="1"/>
          </p:cNvPicPr>
          <p:nvPr/>
        </p:nvPicPr>
        <p:blipFill>
          <a:blip r:embed="rId2" cstate="print"/>
          <a:srcRect l="-4343" t="-7045" r="-8437" b="-1772"/>
          <a:stretch>
            <a:fillRect/>
          </a:stretch>
        </p:blipFill>
        <p:spPr bwMode="auto">
          <a:xfrm>
            <a:off x="0" y="1835696"/>
            <a:ext cx="6870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Oggetto 4"/>
          <p:cNvPicPr>
            <a:picLocks noChangeArrowheads="1"/>
          </p:cNvPicPr>
          <p:nvPr/>
        </p:nvPicPr>
        <p:blipFill>
          <a:blip r:embed="rId2" cstate="print"/>
          <a:srcRect l="-4379" t="-5380" r="-6480" b="-24025"/>
          <a:stretch>
            <a:fillRect/>
          </a:stretch>
        </p:blipFill>
        <p:spPr bwMode="auto">
          <a:xfrm>
            <a:off x="531812" y="1691680"/>
            <a:ext cx="6326188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0" y="0"/>
          <a:ext cx="6858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0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0" y="4581525"/>
          <a:ext cx="6858000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Diapositiva" r:id="rId5" imgW="3427298" imgH="4570610" progId="PowerPoint.Slide.12">
                  <p:embed/>
                </p:oleObj>
              </mc:Choice>
              <mc:Fallback>
                <p:oleObj name="Diapositiva" r:id="rId5" imgW="3427298" imgH="4570610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81525"/>
                        <a:ext cx="6858000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0" y="395536"/>
          <a:ext cx="6858000" cy="828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Diapositiva" r:id="rId3" imgW="3427298" imgH="4570610" progId="PowerPoint.Slide.12">
                  <p:embed/>
                </p:oleObj>
              </mc:Choice>
              <mc:Fallback>
                <p:oleObj name="Diapositiva" r:id="rId3" imgW="3427298" imgH="457061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5536"/>
                        <a:ext cx="6858000" cy="828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Oggetto 5"/>
          <p:cNvPicPr>
            <a:picLocks noChangeArrowheads="1"/>
          </p:cNvPicPr>
          <p:nvPr/>
        </p:nvPicPr>
        <p:blipFill>
          <a:blip r:embed="rId2" cstate="print"/>
          <a:srcRect l="-5942" t="-10783" r="-8455" b="-23592"/>
          <a:stretch>
            <a:fillRect/>
          </a:stretch>
        </p:blipFill>
        <p:spPr bwMode="auto">
          <a:xfrm>
            <a:off x="85725" y="1763688"/>
            <a:ext cx="6772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0658" y="635563"/>
            <a:ext cx="6172200" cy="12107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it-IT" kern="0" dirty="0">
                <a:solidFill>
                  <a:schemeClr val="hlink"/>
                </a:solidFill>
              </a:rPr>
              <a:t>GLOSSARIO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4634" y="2843809"/>
            <a:ext cx="685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SEPSI: </a:t>
            </a:r>
            <a:r>
              <a:rPr lang="it-IT" sz="2800" dirty="0"/>
              <a:t>contaminazione microbica</a:t>
            </a:r>
          </a:p>
          <a:p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ASEPSI: </a:t>
            </a:r>
            <a:r>
              <a:rPr lang="it-IT" sz="2800" dirty="0"/>
              <a:t>assenza di contaminazione microbica</a:t>
            </a:r>
            <a:endParaRPr lang="it-IT" sz="2800" dirty="0">
              <a:solidFill>
                <a:srgbClr val="FFFF00"/>
              </a:solidFill>
            </a:endParaRPr>
          </a:p>
          <a:p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ANTISETTICI:  </a:t>
            </a:r>
            <a:r>
              <a:rPr lang="it-IT" sz="2800" dirty="0"/>
              <a:t>composti chimici in grado di eliminare microrganismi a livello dei tessuti viventi</a:t>
            </a:r>
          </a:p>
          <a:p>
            <a:endParaRPr lang="it-IT" sz="2800" dirty="0"/>
          </a:p>
          <a:p>
            <a:r>
              <a:rPr lang="it-IT" sz="2800" dirty="0">
                <a:solidFill>
                  <a:srgbClr val="FFFF00"/>
                </a:solidFill>
              </a:rPr>
              <a:t>DISINFETTANTI: </a:t>
            </a:r>
            <a:r>
              <a:rPr lang="it-IT" sz="2800" dirty="0"/>
              <a:t>composti chimici in grado di eliminare microrganismi da oggetti o superfici</a:t>
            </a:r>
          </a:p>
          <a:p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20872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43608"/>
            <a:ext cx="7101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BIOCIDA  </a:t>
            </a:r>
            <a:r>
              <a:rPr lang="it-IT" sz="2800" dirty="0"/>
              <a:t>o</a:t>
            </a:r>
            <a:r>
              <a:rPr lang="it-IT" sz="2800" dirty="0">
                <a:solidFill>
                  <a:srgbClr val="FFFF00"/>
                </a:solidFill>
              </a:rPr>
              <a:t> BATTERICIDA: </a:t>
            </a:r>
            <a:r>
              <a:rPr lang="it-IT" sz="2800" dirty="0"/>
              <a:t>sostanza che uccide i </a:t>
            </a:r>
            <a:r>
              <a:rPr lang="it-IT" sz="2800" dirty="0" err="1"/>
              <a:t>m.o.</a:t>
            </a:r>
            <a:r>
              <a:rPr lang="it-IT" sz="2800" dirty="0"/>
              <a:t>                                  </a:t>
            </a:r>
          </a:p>
          <a:p>
            <a:r>
              <a:rPr lang="it-IT" sz="2800" dirty="0"/>
              <a:t>                                       </a:t>
            </a:r>
            <a:r>
              <a:rPr lang="it-IT" sz="2800" dirty="0">
                <a:solidFill>
                  <a:srgbClr val="FFFF00"/>
                </a:solidFill>
              </a:rPr>
              <a:t>fungicida</a:t>
            </a:r>
          </a:p>
          <a:p>
            <a:r>
              <a:rPr lang="it-IT" sz="2800" dirty="0">
                <a:solidFill>
                  <a:srgbClr val="FFFF00"/>
                </a:solidFill>
              </a:rPr>
              <a:t>                                       virucida</a:t>
            </a:r>
          </a:p>
          <a:p>
            <a:r>
              <a:rPr lang="it-IT" sz="2800" dirty="0">
                <a:solidFill>
                  <a:srgbClr val="FFFF00"/>
                </a:solidFill>
              </a:rPr>
              <a:t>                                       sporicida</a:t>
            </a:r>
          </a:p>
          <a:p>
            <a:r>
              <a:rPr lang="it-IT" sz="2800" dirty="0">
                <a:solidFill>
                  <a:srgbClr val="FFFF00"/>
                </a:solidFill>
              </a:rPr>
              <a:t>                                       </a:t>
            </a:r>
            <a:r>
              <a:rPr lang="it-IT" sz="2800" dirty="0" err="1">
                <a:solidFill>
                  <a:srgbClr val="FFFF00"/>
                </a:solidFill>
              </a:rPr>
              <a:t>tubercolicida</a:t>
            </a:r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                                       </a:t>
            </a:r>
            <a:r>
              <a:rPr lang="it-IT" sz="2800" dirty="0" err="1">
                <a:solidFill>
                  <a:srgbClr val="FFFF00"/>
                </a:solidFill>
              </a:rPr>
              <a:t>levuricida</a:t>
            </a:r>
            <a:endParaRPr lang="it-IT" sz="2800" dirty="0">
              <a:solidFill>
                <a:srgbClr val="FFFF00"/>
              </a:solidFill>
            </a:endParaRPr>
          </a:p>
          <a:p>
            <a:endParaRPr lang="it-IT" sz="2800" dirty="0">
              <a:solidFill>
                <a:srgbClr val="FFFF00"/>
              </a:solidFill>
            </a:endParaRPr>
          </a:p>
          <a:p>
            <a:r>
              <a:rPr lang="it-IT" sz="2800" dirty="0">
                <a:solidFill>
                  <a:srgbClr val="FFFF00"/>
                </a:solidFill>
              </a:rPr>
              <a:t>BATTERIOSTATICO:</a:t>
            </a:r>
            <a:r>
              <a:rPr lang="it-IT" sz="2800" dirty="0"/>
              <a:t> sostanza che inibisce</a:t>
            </a:r>
          </a:p>
          <a:p>
            <a:r>
              <a:rPr lang="it-IT" sz="2800" dirty="0"/>
              <a:t>     la moltiplicazione dei </a:t>
            </a:r>
            <a:r>
              <a:rPr lang="it-IT" sz="2800" dirty="0" err="1"/>
              <a:t>m.o.</a:t>
            </a:r>
            <a:endParaRPr lang="it-IT" sz="2800" dirty="0"/>
          </a:p>
          <a:p>
            <a:endParaRPr lang="it-IT" sz="2800" dirty="0"/>
          </a:p>
          <a:p>
            <a:pPr algn="just">
              <a:lnSpc>
                <a:spcPct val="80000"/>
              </a:lnSpc>
              <a:defRPr/>
            </a:pPr>
            <a:r>
              <a:rPr lang="it-IT" sz="2800" dirty="0">
                <a:solidFill>
                  <a:srgbClr val="FFFF00"/>
                </a:solidFill>
              </a:rPr>
              <a:t>DECONTAMINAZIONE:</a:t>
            </a:r>
            <a:r>
              <a:rPr lang="it-IT" sz="2800" dirty="0"/>
              <a:t>termine generico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800" dirty="0"/>
              <a:t>che indica una procedura di riduzione della 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/>
              <a:t>carica microbica ambientale e di quella presente sugli oggetti da trattare</a:t>
            </a:r>
          </a:p>
          <a:p>
            <a:pPr algn="just">
              <a:lnSpc>
                <a:spcPct val="80000"/>
              </a:lnSpc>
              <a:defRPr/>
            </a:pPr>
            <a:endParaRPr lang="it-IT" sz="2800" dirty="0">
              <a:solidFill>
                <a:schemeClr val="folHlin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238892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043608"/>
            <a:ext cx="6858000" cy="699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srgbClr val="FFFF00"/>
                </a:solidFill>
              </a:rPr>
              <a:t>PULIZIA:</a:t>
            </a:r>
            <a:r>
              <a:rPr lang="it-IT" sz="2800" dirty="0">
                <a:solidFill>
                  <a:srgbClr val="FFFFFF"/>
                </a:solidFill>
              </a:rPr>
              <a:t> rimozione dello sporco e dei residui organici da superfici, oggetti, cute e mucose.</a:t>
            </a:r>
          </a:p>
          <a:p>
            <a:pPr lvl="0"/>
            <a:r>
              <a:rPr lang="it-IT" sz="2800" dirty="0">
                <a:solidFill>
                  <a:srgbClr val="FFFFFF"/>
                </a:solidFill>
              </a:rPr>
              <a:t>Si effettua generalmente con acqua e  </a:t>
            </a:r>
          </a:p>
          <a:p>
            <a:pPr lvl="0"/>
            <a:r>
              <a:rPr lang="it-IT" sz="2800" dirty="0">
                <a:solidFill>
                  <a:srgbClr val="FFFFFF"/>
                </a:solidFill>
              </a:rPr>
              <a:t>detergenti</a:t>
            </a:r>
          </a:p>
          <a:p>
            <a:pPr lvl="0"/>
            <a:endParaRPr lang="it-IT" sz="280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FFFF00"/>
                </a:solidFill>
              </a:rPr>
              <a:t>DISINFEZIONE:</a:t>
            </a:r>
            <a:r>
              <a:rPr lang="it-IT" sz="2800" dirty="0"/>
              <a:t> procedura con la quale si eliminano i microrganismi ad eccezione delle spore</a:t>
            </a:r>
          </a:p>
          <a:p>
            <a:pPr>
              <a:lnSpc>
                <a:spcPct val="80000"/>
              </a:lnSpc>
              <a:defRPr/>
            </a:pPr>
            <a:endParaRPr lang="it-IT" sz="2800" dirty="0"/>
          </a:p>
          <a:p>
            <a:pPr>
              <a:lnSpc>
                <a:spcPct val="80000"/>
              </a:lnSpc>
              <a:defRPr/>
            </a:pPr>
            <a:endParaRPr lang="it-IT" sz="2800" dirty="0"/>
          </a:p>
          <a:p>
            <a:pPr>
              <a:lnSpc>
                <a:spcPct val="80000"/>
              </a:lnSpc>
              <a:defRPr/>
            </a:pPr>
            <a:endParaRPr lang="it-IT" sz="2800" dirty="0"/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rgbClr val="FFFF00"/>
                </a:solidFill>
              </a:rPr>
              <a:t>STERILIZZAZIONE: </a:t>
            </a:r>
            <a:r>
              <a:rPr lang="it-IT" sz="2800" dirty="0"/>
              <a:t>procedura che impiega sistemi fisici o chimici per la totale distruzione dei microrganismi, comprese le </a:t>
            </a:r>
            <a:r>
              <a:rPr lang="it-IT" sz="2800" u="sng" dirty="0">
                <a:solidFill>
                  <a:srgbClr val="FF0000"/>
                </a:solidFill>
              </a:rPr>
              <a:t>spore batteriche </a:t>
            </a:r>
          </a:p>
          <a:p>
            <a:pPr>
              <a:lnSpc>
                <a:spcPct val="80000"/>
              </a:lnSpc>
              <a:defRPr/>
            </a:pPr>
            <a:endParaRPr lang="it-IT" sz="2400" dirty="0"/>
          </a:p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36728785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763688"/>
            <a:ext cx="6858000" cy="5140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Alcuni batteri hanno la capacità di trasformarsi in particolari strutture dette “spore” le quali presentano, rispetto alla cellula da cui derivano (</a:t>
            </a:r>
            <a:r>
              <a:rPr kumimoji="0" lang="it-IT" sz="2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cellula vegetativa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delle caratteristiche morfologiche, metaboliche  e fisiologiche nettamente distinte.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Il processo, chiamato </a:t>
            </a:r>
            <a:r>
              <a:rPr kumimoji="0" lang="it-IT" sz="22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sporificazione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è reversibile in quanto la spora può ritornare, attraverso un processo di </a:t>
            </a:r>
            <a:r>
              <a:rPr kumimoji="0" lang="it-IT" sz="2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germinazione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allo stadio di cellula vegetativa.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Una delle caratteristiche morfologiche più importanti è la presenza nella spora di una parete cellulare costituita da più involucri e da un citoplasma molto più addensato rispetto alla forma vegetativa da cui deriva.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Queste diversità strutturali e metaboliche si estrinsecano in una proprietà che costituisce la differenza più apprezzabile, sul piano pratico, tra la spora e tutte le altre forme di microrganismi: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l’elevata resistenza al calore, all’essiccamento e ai disinfettanti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67544"/>
            <a:ext cx="68580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 BESTIE SONO LE SPORE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2523"/>
            <a:ext cx="6858000" cy="1524000"/>
          </a:xfrm>
        </p:spPr>
        <p:txBody>
          <a:bodyPr/>
          <a:lstStyle/>
          <a:p>
            <a:br>
              <a:rPr lang="it-IT" sz="2800" dirty="0"/>
            </a:br>
            <a:r>
              <a:rPr lang="it-IT" sz="4800" dirty="0">
                <a:solidFill>
                  <a:srgbClr val="FFFF00"/>
                </a:solidFill>
              </a:rPr>
              <a:t>L’AZIONE DEI DISINFETTANTI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28" y="1787691"/>
            <a:ext cx="6858000" cy="6604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4000" dirty="0">
                <a:effectLst/>
              </a:rPr>
              <a:t>Dipende da 4 fattori :</a:t>
            </a:r>
          </a:p>
          <a:p>
            <a:r>
              <a:rPr lang="it-IT" sz="4000" dirty="0">
                <a:effectLst/>
              </a:rPr>
              <a:t>concentrazione della sostanza e tempo di contatto</a:t>
            </a:r>
          </a:p>
          <a:p>
            <a:r>
              <a:rPr lang="it-IT" sz="4000" dirty="0">
                <a:effectLst/>
              </a:rPr>
              <a:t>quantità e qualità del contaminante</a:t>
            </a:r>
          </a:p>
          <a:p>
            <a:r>
              <a:rPr lang="it-IT" sz="4000" dirty="0">
                <a:effectLst/>
              </a:rPr>
              <a:t>natura del materiale da disinfettare</a:t>
            </a:r>
          </a:p>
          <a:p>
            <a:r>
              <a:rPr lang="it-IT" sz="4000" dirty="0">
                <a:effectLst/>
              </a:rPr>
              <a:t>resistenza variabile dei microrganismi ai disinfettanti</a:t>
            </a:r>
          </a:p>
          <a:p>
            <a:endParaRPr lang="it-IT" sz="2800" dirty="0"/>
          </a:p>
          <a:p>
            <a:pPr algn="ctr">
              <a:buFontTx/>
              <a:buNone/>
            </a:pPr>
            <a:r>
              <a:rPr lang="it-IT" sz="2800" dirty="0"/>
              <a:t>	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86300" y="8460432"/>
            <a:ext cx="2171700" cy="635000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275254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19605"/>
            <a:ext cx="6858000" cy="1828800"/>
          </a:xfrm>
        </p:spPr>
        <p:txBody>
          <a:bodyPr/>
          <a:lstStyle/>
          <a:p>
            <a:r>
              <a:rPr lang="it-IT" sz="4800" dirty="0">
                <a:solidFill>
                  <a:srgbClr val="FFFF00"/>
                </a:solidFill>
              </a:rPr>
              <a:t>CORRETTO UTILIZZO DEI DISINFETTANTI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2646" y="3950250"/>
            <a:ext cx="6919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Accurata pulizia preliminare per eliminare il materiale organico e diminuire la carica microbica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</p:spTree>
    <p:extLst>
      <p:ext uri="{BB962C8B-B14F-4D97-AF65-F5344CB8AC3E}">
        <p14:creationId xmlns:p14="http://schemas.microsoft.com/office/powerpoint/2010/main" val="242560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Domenico Di fabio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68580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Rispettare le indicazioni del produttore per temperatura  dell’acqua (temperature troppo alte o basse rispetto a quelle indicate possono interagire negativamente </a:t>
            </a:r>
          </a:p>
          <a:p>
            <a:r>
              <a:rPr lang="it-IT" sz="4000" dirty="0"/>
              <a:t>   con l’efficacia del disinfettante)</a:t>
            </a:r>
          </a:p>
          <a:p>
            <a:endParaRPr lang="it-IT" sz="40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4000" dirty="0"/>
              <a:t>Rispettare le indicazioni del produttore per la diluizione </a:t>
            </a:r>
          </a:p>
          <a:p>
            <a:r>
              <a:rPr lang="it-IT" sz="4000" dirty="0"/>
              <a:t>  (una maggiore concentrazione non ne   </a:t>
            </a:r>
          </a:p>
          <a:p>
            <a:r>
              <a:rPr lang="it-IT" sz="4000" dirty="0"/>
              <a:t>  aumenta l’efficacia)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656</Words>
  <Application>Microsoft Office PowerPoint</Application>
  <PresentationFormat>Presentazione su schermo (4:3)</PresentationFormat>
  <Paragraphs>117</Paragraphs>
  <Slides>25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Strutturato</vt:lpstr>
      <vt:lpstr>Diapositiva</vt:lpstr>
      <vt:lpstr>DISINFEZIONE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L’AZIONE DEI DISINFETTANTI</vt:lpstr>
      <vt:lpstr>CORRETTO UTILIZZO DEI DISINFETTANTI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ANTISETTICI</vt:lpstr>
      <vt:lpstr>DISINFETTANTI  LIVELLO DI ATTIVITA’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DISINFEZIONE</dc:title>
  <dc:creator>mimmo</dc:creator>
  <cp:lastModifiedBy>Federica Russo</cp:lastModifiedBy>
  <cp:revision>93</cp:revision>
  <dcterms:created xsi:type="dcterms:W3CDTF">2013-08-11T21:19:48Z</dcterms:created>
  <dcterms:modified xsi:type="dcterms:W3CDTF">2019-10-22T15:00:43Z</dcterms:modified>
</cp:coreProperties>
</file>