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E1F28-6D09-4B24-B115-51B33EB2746E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341AA-C369-4E3C-8987-3DF4EB8B5D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61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2BABB-32E2-42DF-BC0D-29B3F68E2173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9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40712-A8F4-4480-8291-0D61354154A0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5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D57F-72AF-4089-8964-04FB5D82FF28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7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30EA-F069-4BA0-A8EC-A72DF5E9E997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1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3FF2-874F-4297-BCC9-6AB0D03096D3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2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6B3D-F362-40FD-8921-78B65798EB60}" type="datetime1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F1CD9-6443-44AE-83CF-CB2AFD19939C}" type="datetime1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A03-7BD9-458E-9A74-F165572F52CC}" type="datetime1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1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22B9-66E5-4036-BCAF-65B6107E57CF}" type="datetime1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1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2064-5EE1-43B4-A509-F0A17E2150A7}" type="datetime1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616E-D04D-4D6B-A043-2EB6163E9E6F}" type="datetime1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716F8-4BCB-4C37-BC3B-B1DD4983C37D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DDCC7-FED6-DB47-96E8-4A9F760CCD1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9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Corso</a:t>
            </a:r>
            <a:r>
              <a:rPr lang="en-US" dirty="0"/>
              <a:t> di </a:t>
            </a:r>
            <a:r>
              <a:rPr lang="en-US" dirty="0" err="1"/>
              <a:t>Chimica</a:t>
            </a:r>
            <a:r>
              <a:rPr lang="en-US" dirty="0"/>
              <a:t> e </a:t>
            </a:r>
            <a:r>
              <a:rPr lang="en-US" dirty="0" err="1"/>
              <a:t>Biochimica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Andi</a:t>
            </a:r>
            <a:r>
              <a:rPr lang="en-US" dirty="0"/>
              <a:t> Milano Lodi Monza e </a:t>
            </a:r>
            <a:r>
              <a:rPr lang="en-US" dirty="0" err="1"/>
              <a:t>Brianza</a:t>
            </a:r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0CC035-5712-47E9-A82A-3DA5DD53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2383927-4899-4041-9D5F-38212D9B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Ma </a:t>
            </a:r>
            <a:r>
              <a:rPr lang="en-US" sz="6000" dirty="0" err="1"/>
              <a:t>che</a:t>
            </a:r>
            <a:r>
              <a:rPr lang="en-US" sz="6000" dirty="0"/>
              <a:t> </a:t>
            </a:r>
            <a:r>
              <a:rPr lang="en-US" sz="6000" dirty="0" err="1"/>
              <a:t>cos’è</a:t>
            </a:r>
            <a:r>
              <a:rPr lang="en-US" sz="6000" dirty="0"/>
              <a:t> un </a:t>
            </a:r>
          </a:p>
          <a:p>
            <a:pPr marL="0" indent="0" algn="ctr">
              <a:buNone/>
            </a:pPr>
            <a:r>
              <a:rPr lang="en-US" sz="6000" dirty="0" err="1"/>
              <a:t>atomo</a:t>
            </a:r>
            <a:r>
              <a:rPr lang="en-US" sz="6000" dirty="0"/>
              <a:t> ???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EFB1EC-8F25-4B6B-805D-46375F07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75C0BA-22FA-4D03-8D0D-427C3AB5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5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minima </a:t>
            </a:r>
            <a:r>
              <a:rPr lang="en-US" dirty="0" err="1"/>
              <a:t>frazione</a:t>
            </a:r>
            <a:r>
              <a:rPr lang="en-US" dirty="0"/>
              <a:t> di </a:t>
            </a:r>
            <a:r>
              <a:rPr lang="en-US" dirty="0" err="1"/>
              <a:t>materia</a:t>
            </a:r>
            <a:r>
              <a:rPr lang="en-US" dirty="0"/>
              <a:t> in </a:t>
            </a:r>
            <a:r>
              <a:rPr lang="en-US" dirty="0" err="1"/>
              <a:t>grado</a:t>
            </a:r>
            <a:r>
              <a:rPr lang="en-US" dirty="0"/>
              <a:t> di </a:t>
            </a:r>
            <a:r>
              <a:rPr lang="en-US" dirty="0" err="1"/>
              <a:t>combinarsi</a:t>
            </a:r>
            <a:r>
              <a:rPr lang="en-US" dirty="0"/>
              <a:t> 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conserva</a:t>
            </a:r>
            <a:r>
              <a:rPr lang="en-US" dirty="0"/>
              <a:t> le </a:t>
            </a:r>
            <a:r>
              <a:rPr lang="en-US" dirty="0" err="1"/>
              <a:t>caratteristiche</a:t>
            </a:r>
            <a:r>
              <a:rPr lang="en-US" dirty="0"/>
              <a:t> </a:t>
            </a:r>
            <a:r>
              <a:rPr lang="en-US" dirty="0" err="1"/>
              <a:t>chimiche</a:t>
            </a:r>
            <a:r>
              <a:rPr lang="en-US" dirty="0"/>
              <a:t>, ma </a:t>
            </a:r>
            <a:r>
              <a:rPr lang="en-US" dirty="0" err="1"/>
              <a:t>generalmente</a:t>
            </a:r>
            <a:r>
              <a:rPr lang="en-US" dirty="0"/>
              <a:t> non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fisiche</a:t>
            </a:r>
            <a:r>
              <a:rPr lang="en-US" dirty="0"/>
              <a:t> </a:t>
            </a:r>
            <a:r>
              <a:rPr lang="en-US" dirty="0" err="1"/>
              <a:t>dell’elemento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68C6AB1-AEC1-43C0-A8AB-05378165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89ADEC-EA05-4CC8-BF66-B49EFEB7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3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694"/>
            <a:ext cx="8229600" cy="50044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indicato</a:t>
            </a:r>
            <a:r>
              <a:rPr lang="en-US" dirty="0"/>
              <a:t> con un </a:t>
            </a:r>
            <a:r>
              <a:rPr lang="en-US" dirty="0" err="1"/>
              <a:t>simbolo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fotmato</a:t>
            </a:r>
            <a:r>
              <a:rPr lang="en-US" dirty="0"/>
              <a:t> da </a:t>
            </a:r>
            <a:r>
              <a:rPr lang="en-US" dirty="0" err="1"/>
              <a:t>una</a:t>
            </a:r>
            <a:r>
              <a:rPr lang="en-US" dirty="0"/>
              <a:t> o al </a:t>
            </a:r>
            <a:r>
              <a:rPr lang="en-US" dirty="0" err="1"/>
              <a:t>massimo</a:t>
            </a:r>
            <a:r>
              <a:rPr lang="en-US" dirty="0"/>
              <a:t> due </a:t>
            </a:r>
            <a:r>
              <a:rPr lang="en-US" dirty="0" err="1"/>
              <a:t>lettere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H </a:t>
            </a:r>
            <a:r>
              <a:rPr lang="en-US" dirty="0" err="1"/>
              <a:t>idrogeno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ossigeno</a:t>
            </a:r>
            <a:endParaRPr lang="en-US" dirty="0"/>
          </a:p>
          <a:p>
            <a:r>
              <a:rPr lang="en-US" dirty="0"/>
              <a:t>Fe </a:t>
            </a:r>
            <a:r>
              <a:rPr lang="en-US" dirty="0" err="1"/>
              <a:t>ferro</a:t>
            </a:r>
            <a:endParaRPr lang="en-US" dirty="0"/>
          </a:p>
          <a:p>
            <a:r>
              <a:rPr lang="en-US" dirty="0" err="1"/>
              <a:t>Cl</a:t>
            </a:r>
            <a:r>
              <a:rPr lang="en-US" dirty="0"/>
              <a:t> </a:t>
            </a:r>
            <a:r>
              <a:rPr lang="en-US" dirty="0" err="1"/>
              <a:t>cloro</a:t>
            </a:r>
            <a:r>
              <a:rPr lang="en-US" dirty="0"/>
              <a:t> </a:t>
            </a:r>
          </a:p>
          <a:p>
            <a:pPr algn="ctr">
              <a:buFontTx/>
              <a:buChar char="•"/>
            </a:pPr>
            <a:endParaRPr lang="en-US" dirty="0"/>
          </a:p>
          <a:p>
            <a:pPr algn="ctr">
              <a:buFontTx/>
              <a:buChar char="•"/>
            </a:pPr>
            <a:endParaRPr lang="en-US" dirty="0"/>
          </a:p>
          <a:p>
            <a:pPr algn="ctr">
              <a:buFontTx/>
              <a:buChar char="•"/>
            </a:pPr>
            <a:endParaRPr lang="en-US" dirty="0"/>
          </a:p>
          <a:p>
            <a:pPr algn="ctr">
              <a:buFontTx/>
              <a:buChar char="•"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900EEC2-E2F5-473F-83B5-7BBAEBE2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5BF5B0-7E85-48F5-AB9E-826E86DA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2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4684"/>
            <a:ext cx="8229600" cy="49714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costituiti</a:t>
            </a:r>
            <a:r>
              <a:rPr lang="en-US" dirty="0"/>
              <a:t> da </a:t>
            </a:r>
            <a:r>
              <a:rPr lang="en-US" dirty="0" err="1"/>
              <a:t>tre</a:t>
            </a:r>
            <a:r>
              <a:rPr lang="en-US" dirty="0"/>
              <a:t> tipi di </a:t>
            </a:r>
            <a:r>
              <a:rPr lang="en-US" dirty="0" err="1"/>
              <a:t>particelle</a:t>
            </a:r>
            <a:r>
              <a:rPr lang="en-US" dirty="0"/>
              <a:t> </a:t>
            </a:r>
            <a:r>
              <a:rPr lang="en-US" dirty="0" err="1"/>
              <a:t>subatomiche</a:t>
            </a:r>
            <a:r>
              <a:rPr lang="en-US" dirty="0"/>
              <a:t> </a:t>
            </a:r>
            <a:r>
              <a:rPr lang="en-US" dirty="0" err="1"/>
              <a:t>fondamentali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err="1"/>
              <a:t>Protoni</a:t>
            </a:r>
            <a:r>
              <a:rPr lang="en-US" dirty="0"/>
              <a:t> con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positiva</a:t>
            </a:r>
            <a:endParaRPr lang="en-US" dirty="0"/>
          </a:p>
          <a:p>
            <a:r>
              <a:rPr lang="en-US" dirty="0" err="1"/>
              <a:t>Neutroni</a:t>
            </a:r>
            <a:r>
              <a:rPr lang="en-US" dirty="0"/>
              <a:t> </a:t>
            </a:r>
            <a:r>
              <a:rPr lang="en-US" dirty="0" err="1"/>
              <a:t>privi</a:t>
            </a:r>
            <a:r>
              <a:rPr lang="en-US" dirty="0"/>
              <a:t> di </a:t>
            </a:r>
            <a:r>
              <a:rPr lang="en-US" dirty="0" err="1"/>
              <a:t>carica</a:t>
            </a:r>
            <a:endParaRPr lang="en-US" dirty="0"/>
          </a:p>
          <a:p>
            <a:r>
              <a:rPr lang="en-US" dirty="0" err="1"/>
              <a:t>Elettroni</a:t>
            </a:r>
            <a:r>
              <a:rPr lang="en-US" dirty="0"/>
              <a:t> con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negativa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C02C2E-1690-4E31-B878-FEA0B1FB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8872B0-9444-41E6-8ECC-EE1AB4BE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6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L’atomo</a:t>
            </a:r>
            <a:r>
              <a:rPr lang="en-US" dirty="0"/>
              <a:t> non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un’entità</a:t>
            </a:r>
            <a:r>
              <a:rPr lang="en-US" dirty="0"/>
              <a:t> </a:t>
            </a:r>
            <a:r>
              <a:rPr lang="en-US" dirty="0" err="1"/>
              <a:t>compatta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Protoni</a:t>
            </a:r>
            <a:r>
              <a:rPr lang="en-US" dirty="0"/>
              <a:t> e </a:t>
            </a:r>
            <a:r>
              <a:rPr lang="en-US" dirty="0" err="1"/>
              <a:t>neutroni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concentrati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nucleo</a:t>
            </a:r>
            <a:r>
              <a:rPr lang="en-US" dirty="0"/>
              <a:t>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trovano</a:t>
            </a:r>
            <a:r>
              <a:rPr lang="en-US" dirty="0"/>
              <a:t> </a:t>
            </a:r>
            <a:r>
              <a:rPr lang="en-US" dirty="0" err="1"/>
              <a:t>lontano</a:t>
            </a:r>
            <a:r>
              <a:rPr lang="en-US" dirty="0"/>
              <a:t> dal </a:t>
            </a:r>
            <a:r>
              <a:rPr lang="en-US" dirty="0" err="1"/>
              <a:t>nucleo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671A9C-3276-4A3F-9186-4194C3D6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F6E11CC-2B61-4F00-8372-19612573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41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nucleo</a:t>
            </a:r>
            <a:r>
              <a:rPr lang="en-US" dirty="0"/>
              <a:t> </a:t>
            </a:r>
            <a:r>
              <a:rPr lang="en-US" dirty="0" err="1"/>
              <a:t>costituisce</a:t>
            </a:r>
            <a:r>
              <a:rPr lang="en-US" dirty="0"/>
              <a:t> la quasi </a:t>
            </a:r>
            <a:r>
              <a:rPr lang="en-US" dirty="0" err="1"/>
              <a:t>totalità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dell’atomo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infatti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assai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piccola</a:t>
            </a:r>
            <a:r>
              <a:rPr lang="en-US" dirty="0"/>
              <a:t> di </a:t>
            </a:r>
            <a:r>
              <a:rPr lang="en-US" dirty="0" err="1"/>
              <a:t>quella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e </a:t>
            </a:r>
            <a:r>
              <a:rPr lang="en-US" dirty="0" err="1"/>
              <a:t>neutroni</a:t>
            </a:r>
            <a:r>
              <a:rPr lang="en-US" dirty="0"/>
              <a:t>, </a:t>
            </a:r>
            <a:r>
              <a:rPr lang="en-US" dirty="0" err="1"/>
              <a:t>perciò</a:t>
            </a:r>
            <a:r>
              <a:rPr lang="en-US" dirty="0"/>
              <a:t> la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dell’atomo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concentrata</a:t>
            </a:r>
            <a:r>
              <a:rPr lang="en-US" dirty="0"/>
              <a:t> in un volume circa un </a:t>
            </a:r>
            <a:r>
              <a:rPr lang="en-US" dirty="0" err="1"/>
              <a:t>milione</a:t>
            </a:r>
            <a:r>
              <a:rPr lang="en-US" dirty="0"/>
              <a:t> di </a:t>
            </a:r>
            <a:r>
              <a:rPr lang="en-US" dirty="0" err="1"/>
              <a:t>miliardidi</a:t>
            </a:r>
            <a:r>
              <a:rPr lang="en-US" dirty="0"/>
              <a:t> volte </a:t>
            </a:r>
            <a:r>
              <a:rPr lang="en-US" dirty="0" err="1"/>
              <a:t>minore</a:t>
            </a:r>
            <a:r>
              <a:rPr lang="en-US" dirty="0"/>
              <a:t> di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occupato</a:t>
            </a:r>
            <a:r>
              <a:rPr lang="en-US" dirty="0"/>
              <a:t> </a:t>
            </a:r>
            <a:r>
              <a:rPr lang="en-US" dirty="0" err="1"/>
              <a:t>dall’atomo</a:t>
            </a:r>
            <a:r>
              <a:rPr lang="en-US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D8B9ED-26A2-4865-B0A4-1FC43141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15764E-B701-4426-9F09-B6A99272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91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2720"/>
            <a:ext cx="8229600" cy="510344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Si </a:t>
            </a:r>
            <a:r>
              <a:rPr lang="en-US" dirty="0" err="1"/>
              <a:t>definisce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r>
              <a:rPr lang="en-US" dirty="0"/>
              <a:t> di un </a:t>
            </a:r>
            <a:r>
              <a:rPr lang="en-US" dirty="0" err="1"/>
              <a:t>atomo</a:t>
            </a:r>
            <a:r>
              <a:rPr lang="en-US" dirty="0"/>
              <a:t> o </a:t>
            </a:r>
            <a:r>
              <a:rPr lang="en-US" dirty="0" err="1"/>
              <a:t>elemento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quello</a:t>
            </a:r>
            <a:r>
              <a:rPr lang="en-US" dirty="0"/>
              <a:t> in cui </a:t>
            </a:r>
            <a:r>
              <a:rPr lang="en-US" dirty="0" err="1"/>
              <a:t>esso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ritrova</a:t>
            </a:r>
            <a:r>
              <a:rPr lang="en-US" dirty="0"/>
              <a:t> sotto forma di gas </a:t>
            </a:r>
            <a:r>
              <a:rPr lang="en-US" dirty="0" err="1"/>
              <a:t>monoatomico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 </a:t>
            </a:r>
            <a:r>
              <a:rPr lang="en-US" dirty="0" err="1"/>
              <a:t>singoli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di </a:t>
            </a:r>
            <a:r>
              <a:rPr lang="en-US" dirty="0" err="1"/>
              <a:t>muoversi</a:t>
            </a:r>
            <a:r>
              <a:rPr lang="en-US" dirty="0"/>
              <a:t> </a:t>
            </a:r>
            <a:r>
              <a:rPr lang="en-US" dirty="0" err="1"/>
              <a:t>nello</a:t>
            </a:r>
            <a:r>
              <a:rPr lang="en-US" dirty="0"/>
              <a:t> </a:t>
            </a:r>
            <a:r>
              <a:rPr lang="en-US" dirty="0" err="1"/>
              <a:t>spazio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DA7370-8CA6-4320-ABC2-13120031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E407F1-FA4B-4746-9971-43523E901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77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30"/>
            <a:ext cx="8229600" cy="513643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condizioni</a:t>
            </a:r>
            <a:r>
              <a:rPr lang="en-US" dirty="0"/>
              <a:t> </a:t>
            </a:r>
            <a:r>
              <a:rPr lang="en-US" dirty="0" err="1"/>
              <a:t>ambientali</a:t>
            </a:r>
            <a:r>
              <a:rPr lang="en-US" dirty="0"/>
              <a:t> </a:t>
            </a:r>
            <a:r>
              <a:rPr lang="en-US" dirty="0" err="1"/>
              <a:t>soltanto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gas </a:t>
            </a:r>
            <a:r>
              <a:rPr lang="en-US" dirty="0" err="1"/>
              <a:t>nobilisi</a:t>
            </a:r>
            <a:r>
              <a:rPr lang="en-US" dirty="0"/>
              <a:t> </a:t>
            </a:r>
            <a:r>
              <a:rPr lang="en-US" dirty="0" err="1"/>
              <a:t>trovano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Generalmente</a:t>
            </a:r>
            <a:r>
              <a:rPr lang="en-US" dirty="0"/>
              <a:t> </a:t>
            </a:r>
            <a:r>
              <a:rPr lang="en-US" dirty="0" err="1"/>
              <a:t>nessun</a:t>
            </a:r>
            <a:r>
              <a:rPr lang="en-US" dirty="0"/>
              <a:t> </a:t>
            </a:r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esistere</a:t>
            </a:r>
            <a:r>
              <a:rPr lang="en-US" dirty="0"/>
              <a:t> come gas </a:t>
            </a:r>
            <a:r>
              <a:rPr lang="en-US" dirty="0" err="1"/>
              <a:t>monoatomico</a:t>
            </a:r>
            <a:r>
              <a:rPr lang="en-US" dirty="0"/>
              <a:t> sotto i 500°C</a:t>
            </a:r>
          </a:p>
          <a:p>
            <a:pPr marL="0" indent="0" algn="ctr">
              <a:buNone/>
            </a:pPr>
            <a:r>
              <a:rPr lang="en-US" dirty="0"/>
              <a:t>a </a:t>
            </a:r>
            <a:r>
              <a:rPr lang="en-US" dirty="0" err="1"/>
              <a:t>pressione</a:t>
            </a:r>
            <a:r>
              <a:rPr lang="en-US" dirty="0"/>
              <a:t> </a:t>
            </a:r>
            <a:r>
              <a:rPr lang="en-US" dirty="0" err="1"/>
              <a:t>ambiente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in </a:t>
            </a:r>
            <a:r>
              <a:rPr lang="en-US" dirty="0" err="1"/>
              <a:t>assenza</a:t>
            </a:r>
            <a:r>
              <a:rPr lang="en-US" dirty="0"/>
              <a:t> di tipi di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diversa</a:t>
            </a:r>
            <a:r>
              <a:rPr lang="en-US" dirty="0"/>
              <a:t> da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dirty="0" err="1"/>
              <a:t>termica</a:t>
            </a:r>
            <a:r>
              <a:rPr lang="en-US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979019-62C4-4AF4-932E-17F2793F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134E68-E972-44AD-8707-23CF1FE39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79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Allo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particelle</a:t>
            </a:r>
            <a:r>
              <a:rPr lang="en-US" dirty="0"/>
              <a:t> </a:t>
            </a:r>
            <a:r>
              <a:rPr lang="en-US" dirty="0" err="1"/>
              <a:t>neutre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uguale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la cui </a:t>
            </a:r>
            <a:r>
              <a:rPr lang="en-US" dirty="0" err="1"/>
              <a:t>carica</a:t>
            </a:r>
            <a:r>
              <a:rPr lang="en-US" dirty="0"/>
              <a:t> di segno </a:t>
            </a:r>
            <a:r>
              <a:rPr lang="en-US" dirty="0" err="1"/>
              <a:t>opposto</a:t>
            </a:r>
            <a:r>
              <a:rPr lang="en-US" dirty="0"/>
              <a:t> e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stesso</a:t>
            </a:r>
            <a:r>
              <a:rPr lang="en-US" dirty="0"/>
              <a:t> </a:t>
            </a:r>
            <a:r>
              <a:rPr lang="en-US" dirty="0" err="1"/>
              <a:t>valore</a:t>
            </a:r>
            <a:r>
              <a:rPr lang="en-US" dirty="0"/>
              <a:t> </a:t>
            </a:r>
            <a:r>
              <a:rPr lang="en-US" dirty="0" err="1"/>
              <a:t>assoluto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annulla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BFA008-A6D7-4A8D-A968-AC08236E4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FD84F00-8D4C-43F1-819A-A40EFC0E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61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NUMERO ATOMICO</a:t>
            </a:r>
          </a:p>
          <a:p>
            <a:pPr marL="0" indent="0" algn="ctr">
              <a:buNone/>
            </a:pPr>
            <a:r>
              <a:rPr lang="en-US" sz="5400" dirty="0"/>
              <a:t>E </a:t>
            </a:r>
          </a:p>
          <a:p>
            <a:pPr marL="0" indent="0" algn="ctr">
              <a:buNone/>
            </a:pPr>
            <a:r>
              <a:rPr lang="en-US" sz="5400" dirty="0"/>
              <a:t>NUMERO DI MASSA</a:t>
            </a:r>
          </a:p>
          <a:p>
            <a:pPr marL="0" indent="0" algn="ctr">
              <a:buNone/>
            </a:pPr>
            <a:endParaRPr lang="en-US" sz="5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E239E09-9A12-4821-8048-E6781274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680D91D-E330-4C0E-9200-C415B0AB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Docente</a:t>
            </a:r>
            <a:r>
              <a:rPr lang="en-US" dirty="0"/>
              <a:t> Dr. Andrea Barresi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Odontoiatra</a:t>
            </a:r>
            <a:r>
              <a:rPr lang="en-US" dirty="0"/>
              <a:t> </a:t>
            </a:r>
            <a:r>
              <a:rPr lang="en-US" dirty="0" err="1"/>
              <a:t>Specialista</a:t>
            </a:r>
            <a:r>
              <a:rPr lang="en-US" dirty="0"/>
              <a:t> in </a:t>
            </a:r>
            <a:r>
              <a:rPr lang="en-US" dirty="0" err="1"/>
              <a:t>Ortognatodonzia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e-mail andreabarresi88@live.it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B62A8D-B6C3-4066-A24C-C2BFC25E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D9A85D-BE5D-4922-ADC7-237332BB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49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188"/>
            <a:ext cx="8229600" cy="498797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Si </a:t>
            </a:r>
            <a:r>
              <a:rPr lang="en-US" dirty="0" err="1"/>
              <a:t>definisce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</a:t>
            </a:r>
            <a:r>
              <a:rPr lang="en-US" dirty="0" err="1"/>
              <a:t>atomico</a:t>
            </a:r>
            <a:r>
              <a:rPr lang="en-US" dirty="0"/>
              <a:t> 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con la Z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</a:t>
            </a:r>
            <a:r>
              <a:rPr lang="en-US" dirty="0" err="1"/>
              <a:t>presenti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nucleo</a:t>
            </a:r>
            <a:r>
              <a:rPr lang="en-US" dirty="0"/>
              <a:t> di un </a:t>
            </a:r>
            <a:r>
              <a:rPr lang="en-US" dirty="0" err="1"/>
              <a:t>atomo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Z </a:t>
            </a:r>
            <a:r>
              <a:rPr lang="en-US" dirty="0" err="1"/>
              <a:t>caratterizza</a:t>
            </a:r>
            <a:r>
              <a:rPr lang="en-US" dirty="0"/>
              <a:t> </a:t>
            </a:r>
            <a:r>
              <a:rPr lang="en-US" dirty="0" err="1"/>
              <a:t>l’elemento</a:t>
            </a:r>
            <a:r>
              <a:rPr lang="en-US" dirty="0"/>
              <a:t> in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specie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ugual</a:t>
            </a:r>
            <a:r>
              <a:rPr lang="en-US" dirty="0"/>
              <a:t> </a:t>
            </a:r>
            <a:r>
              <a:rPr lang="en-US" dirty="0" err="1"/>
              <a:t>numerodi</a:t>
            </a:r>
            <a:r>
              <a:rPr lang="en-US" dirty="0"/>
              <a:t> </a:t>
            </a:r>
            <a:r>
              <a:rPr lang="en-US" dirty="0" err="1"/>
              <a:t>protoni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90383E-4A6F-4C57-A48A-709D5330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F4E4876-C313-471B-88AA-6B667380B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97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/>
          <a:lstStyle/>
          <a:p>
            <a:r>
              <a:rPr lang="en-US" dirty="0"/>
              <a:t>Z=1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l’idrogeno</a:t>
            </a:r>
            <a:r>
              <a:rPr lang="en-US" dirty="0"/>
              <a:t> H</a:t>
            </a:r>
          </a:p>
          <a:p>
            <a:endParaRPr lang="en-US" dirty="0"/>
          </a:p>
          <a:p>
            <a:r>
              <a:rPr lang="en-US" dirty="0"/>
              <a:t>Z=6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carbonio</a:t>
            </a:r>
            <a:r>
              <a:rPr lang="en-US" dirty="0"/>
              <a:t> C</a:t>
            </a:r>
          </a:p>
          <a:p>
            <a:endParaRPr lang="en-US" dirty="0"/>
          </a:p>
          <a:p>
            <a:r>
              <a:rPr lang="en-US" dirty="0"/>
              <a:t>Z=8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l’ossigeno</a:t>
            </a:r>
            <a:r>
              <a:rPr lang="en-US" dirty="0"/>
              <a:t> 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8C78D9-8162-47D4-AD00-6C8A322B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5EECC2-B739-4B89-BC3E-0CBBB770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57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somma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e </a:t>
            </a:r>
            <a:r>
              <a:rPr lang="en-US" dirty="0" err="1"/>
              <a:t>neutroni</a:t>
            </a:r>
            <a:r>
              <a:rPr lang="en-US" dirty="0"/>
              <a:t> di un </a:t>
            </a:r>
            <a:r>
              <a:rPr lang="en-US" dirty="0" err="1"/>
              <a:t>atomo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massa</a:t>
            </a:r>
            <a:r>
              <a:rPr lang="en-US" dirty="0"/>
              <a:t> 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con A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EC3DF2-0DD0-4F41-800D-6FA06B4B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E365EF-F4FF-4A6D-90B7-199243EA0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11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189"/>
            <a:ext cx="8229600" cy="498797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specie, </a:t>
            </a:r>
            <a:r>
              <a:rPr lang="en-US" dirty="0" err="1"/>
              <a:t>cioè</a:t>
            </a:r>
            <a:r>
              <a:rPr lang="en-US" dirty="0"/>
              <a:t> con </a:t>
            </a:r>
            <a:r>
              <a:rPr lang="en-US" dirty="0" err="1"/>
              <a:t>numero</a:t>
            </a:r>
            <a:r>
              <a:rPr lang="en-US" dirty="0"/>
              <a:t> </a:t>
            </a:r>
            <a:r>
              <a:rPr lang="en-US" dirty="0" err="1"/>
              <a:t>atomico</a:t>
            </a:r>
            <a:r>
              <a:rPr lang="en-US" dirty="0"/>
              <a:t> </a:t>
            </a:r>
            <a:r>
              <a:rPr lang="en-US" dirty="0" err="1"/>
              <a:t>uguale</a:t>
            </a:r>
            <a:r>
              <a:rPr lang="en-US" dirty="0"/>
              <a:t>,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diverso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Perché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e </a:t>
            </a:r>
            <a:r>
              <a:rPr lang="en-US" dirty="0" err="1"/>
              <a:t>neutroni</a:t>
            </a:r>
            <a:r>
              <a:rPr lang="en-US" dirty="0"/>
              <a:t> non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uguali</a:t>
            </a:r>
            <a:r>
              <a:rPr lang="en-US" dirty="0"/>
              <a:t> in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specie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62B7CF-1F70-47AE-8DB9-80306EB9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3DC799-89A0-44A5-AAD0-22898AA9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52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3748"/>
            <a:ext cx="8229600" cy="520241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uguale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</a:t>
            </a:r>
            <a:r>
              <a:rPr lang="en-US" dirty="0" err="1"/>
              <a:t>atomico</a:t>
            </a:r>
            <a:r>
              <a:rPr lang="en-US" dirty="0"/>
              <a:t> e </a:t>
            </a:r>
            <a:r>
              <a:rPr lang="en-US" dirty="0" err="1"/>
              <a:t>diverso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detti</a:t>
            </a:r>
            <a:r>
              <a:rPr lang="en-US" dirty="0"/>
              <a:t> </a:t>
            </a:r>
            <a:r>
              <a:rPr lang="en-US" dirty="0" err="1"/>
              <a:t>isotopi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Isotopo</a:t>
            </a:r>
            <a:r>
              <a:rPr lang="en-US" dirty="0"/>
              <a:t> molto </a:t>
            </a:r>
            <a:r>
              <a:rPr lang="en-US" dirty="0" err="1"/>
              <a:t>conosciuto</a:t>
            </a:r>
            <a:r>
              <a:rPr lang="en-US" dirty="0"/>
              <a:t> ad </a:t>
            </a:r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C 14 (6 </a:t>
            </a:r>
            <a:r>
              <a:rPr lang="en-US" dirty="0" err="1"/>
              <a:t>protoni</a:t>
            </a:r>
            <a:r>
              <a:rPr lang="en-US" dirty="0"/>
              <a:t> e 8 </a:t>
            </a:r>
            <a:r>
              <a:rPr lang="en-US" dirty="0" err="1"/>
              <a:t>neutroni</a:t>
            </a:r>
            <a:r>
              <a:rPr lang="en-US" dirty="0"/>
              <a:t>) </a:t>
            </a:r>
            <a:r>
              <a:rPr lang="en-US" dirty="0" err="1"/>
              <a:t>utilizzato</a:t>
            </a:r>
            <a:r>
              <a:rPr lang="en-US" dirty="0"/>
              <a:t> per </a:t>
            </a:r>
            <a:r>
              <a:rPr lang="en-US" dirty="0" err="1"/>
              <a:t>datare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di </a:t>
            </a:r>
            <a:r>
              <a:rPr lang="en-US" dirty="0" err="1"/>
              <a:t>orgine</a:t>
            </a:r>
            <a:r>
              <a:rPr lang="en-US" dirty="0"/>
              <a:t> </a:t>
            </a:r>
            <a:r>
              <a:rPr lang="en-US" dirty="0" err="1"/>
              <a:t>organica</a:t>
            </a:r>
            <a:r>
              <a:rPr lang="en-US" dirty="0"/>
              <a:t> come </a:t>
            </a:r>
            <a:r>
              <a:rPr lang="en-US" dirty="0" err="1"/>
              <a:t>ossa</a:t>
            </a:r>
            <a:r>
              <a:rPr lang="en-US" dirty="0"/>
              <a:t>, </a:t>
            </a:r>
            <a:r>
              <a:rPr lang="en-US" dirty="0" err="1"/>
              <a:t>legno</a:t>
            </a:r>
            <a:r>
              <a:rPr lang="en-US" dirty="0"/>
              <a:t>, </a:t>
            </a:r>
            <a:r>
              <a:rPr lang="en-US" dirty="0" err="1"/>
              <a:t>fibre</a:t>
            </a:r>
            <a:r>
              <a:rPr lang="en-US" dirty="0"/>
              <a:t> </a:t>
            </a:r>
            <a:r>
              <a:rPr lang="en-US" dirty="0" err="1"/>
              <a:t>tessili</a:t>
            </a:r>
            <a:r>
              <a:rPr lang="en-US" dirty="0"/>
              <a:t> </a:t>
            </a:r>
            <a:r>
              <a:rPr lang="en-US" dirty="0" err="1"/>
              <a:t>ecc</a:t>
            </a:r>
            <a:r>
              <a:rPr lang="en-US" dirty="0"/>
              <a:t> </a:t>
            </a:r>
            <a:r>
              <a:rPr lang="en-US" dirty="0" err="1"/>
              <a:t>ecc</a:t>
            </a:r>
            <a:r>
              <a:rPr lang="en-US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44F1500-6670-467F-A79A-1EE8EB49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F4AEFC-06F2-49F9-838C-47D21977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86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712"/>
            <a:ext cx="8229600" cy="5070452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neutri</a:t>
            </a:r>
            <a:r>
              <a:rPr lang="en-US" dirty="0"/>
              <a:t>, </a:t>
            </a:r>
            <a:r>
              <a:rPr lang="en-US" dirty="0" err="1"/>
              <a:t>cioè</a:t>
            </a:r>
            <a:r>
              <a:rPr lang="en-US" dirty="0"/>
              <a:t> </a:t>
            </a:r>
            <a:r>
              <a:rPr lang="en-US" dirty="0" err="1"/>
              <a:t>contengono</a:t>
            </a:r>
            <a:r>
              <a:rPr lang="en-US" dirty="0"/>
              <a:t> un </a:t>
            </a:r>
            <a:r>
              <a:rPr lang="en-US" dirty="0" err="1"/>
              <a:t>ugual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protoni</a:t>
            </a:r>
            <a:r>
              <a:rPr lang="en-US" dirty="0"/>
              <a:t> e di </a:t>
            </a:r>
            <a:r>
              <a:rPr lang="en-US" dirty="0" err="1"/>
              <a:t>elettroni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Ma un </a:t>
            </a:r>
            <a:r>
              <a:rPr lang="en-US" dirty="0" err="1"/>
              <a:t>atomo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perdere</a:t>
            </a:r>
            <a:r>
              <a:rPr lang="en-US" dirty="0"/>
              <a:t> o </a:t>
            </a:r>
            <a:r>
              <a:rPr lang="en-US" dirty="0" err="1"/>
              <a:t>acquistare</a:t>
            </a:r>
            <a:r>
              <a:rPr lang="en-US" dirty="0"/>
              <a:t> </a:t>
            </a:r>
            <a:r>
              <a:rPr lang="en-US" dirty="0" err="1"/>
              <a:t>eletroni</a:t>
            </a:r>
            <a:r>
              <a:rPr lang="en-US" dirty="0"/>
              <a:t> </a:t>
            </a:r>
            <a:r>
              <a:rPr lang="en-US" dirty="0" err="1"/>
              <a:t>periferici</a:t>
            </a:r>
            <a:r>
              <a:rPr lang="en-US" dirty="0"/>
              <a:t> </a:t>
            </a:r>
            <a:r>
              <a:rPr lang="en-US" dirty="0" err="1"/>
              <a:t>diventando</a:t>
            </a:r>
            <a:r>
              <a:rPr lang="en-US" dirty="0"/>
              <a:t> </a:t>
            </a:r>
            <a:r>
              <a:rPr lang="en-US" dirty="0" err="1"/>
              <a:t>così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ione</a:t>
            </a:r>
            <a:r>
              <a:rPr lang="en-US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60A7753-C70D-4AC5-91EE-8B2C3BCD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13A46CA-63EE-4094-BCB8-C8CA3D5F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69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Catione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ha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positiva</a:t>
            </a:r>
            <a:r>
              <a:rPr lang="en-US" dirty="0"/>
              <a:t>, ha </a:t>
            </a:r>
            <a:r>
              <a:rPr lang="en-US" dirty="0" err="1"/>
              <a:t>cioè</a:t>
            </a:r>
            <a:r>
              <a:rPr lang="en-US" dirty="0"/>
              <a:t> </a:t>
            </a:r>
            <a:r>
              <a:rPr lang="en-US" dirty="0" err="1"/>
              <a:t>perso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periferici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Anione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ha </a:t>
            </a:r>
            <a:r>
              <a:rPr lang="en-US" dirty="0" err="1"/>
              <a:t>carica</a:t>
            </a:r>
            <a:r>
              <a:rPr lang="en-US" dirty="0"/>
              <a:t> </a:t>
            </a:r>
            <a:r>
              <a:rPr lang="en-US" dirty="0" err="1"/>
              <a:t>negativa</a:t>
            </a:r>
            <a:r>
              <a:rPr lang="en-US" dirty="0"/>
              <a:t>, </a:t>
            </a:r>
            <a:r>
              <a:rPr lang="en-US" dirty="0" err="1"/>
              <a:t>cioè</a:t>
            </a:r>
            <a:r>
              <a:rPr lang="en-US" dirty="0"/>
              <a:t> ha </a:t>
            </a:r>
            <a:r>
              <a:rPr lang="en-US" dirty="0" err="1"/>
              <a:t>acquistato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periferici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21373B-11F0-4DD0-86D1-F1378336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CBED7D-4AFF-4F18-B1EC-2FC07D3B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85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3477"/>
            <a:ext cx="8229600" cy="42126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 </a:t>
            </a:r>
            <a:r>
              <a:rPr lang="en-US" dirty="0" err="1"/>
              <a:t>cationi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rappresentati</a:t>
            </a:r>
            <a:r>
              <a:rPr lang="en-US" dirty="0"/>
              <a:t> </a:t>
            </a:r>
            <a:r>
              <a:rPr lang="en-US" dirty="0" err="1"/>
              <a:t>indicando</a:t>
            </a:r>
            <a:r>
              <a:rPr lang="en-US" dirty="0"/>
              <a:t> in alto a </a:t>
            </a:r>
            <a:r>
              <a:rPr lang="en-US" dirty="0" err="1"/>
              <a:t>destra</a:t>
            </a:r>
            <a:r>
              <a:rPr lang="en-US" dirty="0"/>
              <a:t> del </a:t>
            </a:r>
            <a:r>
              <a:rPr lang="en-US" dirty="0" err="1"/>
              <a:t>simbolo</a:t>
            </a:r>
            <a:r>
              <a:rPr lang="en-US" dirty="0"/>
              <a:t> </a:t>
            </a:r>
            <a:r>
              <a:rPr lang="en-US" dirty="0" err="1"/>
              <a:t>dell’atomo</a:t>
            </a:r>
            <a:r>
              <a:rPr lang="en-US" dirty="0"/>
              <a:t> </a:t>
            </a:r>
            <a:r>
              <a:rPr lang="en-US" dirty="0" err="1"/>
              <a:t>tante</a:t>
            </a:r>
            <a:r>
              <a:rPr lang="en-US" dirty="0"/>
              <a:t> </a:t>
            </a:r>
            <a:r>
              <a:rPr lang="en-US" dirty="0" err="1"/>
              <a:t>cariche</a:t>
            </a:r>
            <a:r>
              <a:rPr lang="en-US" dirty="0"/>
              <a:t> positive </a:t>
            </a:r>
            <a:r>
              <a:rPr lang="en-US" dirty="0" err="1"/>
              <a:t>quanti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periferici</a:t>
            </a:r>
            <a:r>
              <a:rPr lang="en-US" dirty="0"/>
              <a:t> </a:t>
            </a:r>
            <a:r>
              <a:rPr lang="en-US" dirty="0" err="1"/>
              <a:t>persi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</a:t>
            </a:r>
            <a:r>
              <a:rPr lang="en-US" dirty="0" err="1"/>
              <a:t>all’atomo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27BD22E-F018-415E-888D-05C198D0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39DC285-3CC8-41D5-BDD3-9DE74942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24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Na + </a:t>
            </a:r>
            <a:r>
              <a:rPr lang="en-US" dirty="0" err="1"/>
              <a:t>rappresenta</a:t>
            </a:r>
            <a:r>
              <a:rPr lang="en-US" dirty="0"/>
              <a:t> lo </a:t>
            </a:r>
            <a:r>
              <a:rPr lang="en-US" dirty="0" err="1"/>
              <a:t>ione</a:t>
            </a:r>
            <a:r>
              <a:rPr lang="en-US" dirty="0"/>
              <a:t> </a:t>
            </a:r>
            <a:r>
              <a:rPr lang="en-US" dirty="0" err="1"/>
              <a:t>derivante</a:t>
            </a:r>
            <a:r>
              <a:rPr lang="en-US" dirty="0"/>
              <a:t> dal </a:t>
            </a:r>
            <a:r>
              <a:rPr lang="en-US" dirty="0" err="1"/>
              <a:t>sodio</a:t>
            </a:r>
            <a:r>
              <a:rPr lang="en-US" dirty="0"/>
              <a:t> Na per </a:t>
            </a:r>
            <a:r>
              <a:rPr lang="en-US" dirty="0" err="1"/>
              <a:t>perdita</a:t>
            </a:r>
            <a:r>
              <a:rPr lang="en-US" dirty="0"/>
              <a:t> di un </a:t>
            </a:r>
            <a:r>
              <a:rPr lang="en-US" dirty="0" err="1"/>
              <a:t>elettrone</a:t>
            </a:r>
            <a:r>
              <a:rPr lang="en-US" dirty="0"/>
              <a:t> per </a:t>
            </a:r>
            <a:r>
              <a:rPr lang="en-US" dirty="0" err="1"/>
              <a:t>esempio</a:t>
            </a:r>
            <a:r>
              <a:rPr lang="en-US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B67B70-4CE2-400A-804A-6EE52147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F11115-99E9-4DA1-B8C6-01A7FFE0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4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Fe++???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E1F554-02E8-4153-967F-5102EB45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91E4D37-5551-4E1A-A4DC-5F74D20B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6316"/>
            <a:ext cx="8229600" cy="544984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Qualsiasi</a:t>
            </a:r>
            <a:r>
              <a:rPr lang="en-US" dirty="0"/>
              <a:t> </a:t>
            </a:r>
            <a:r>
              <a:rPr lang="en-US" dirty="0" err="1"/>
              <a:t>oggeto</a:t>
            </a:r>
            <a:r>
              <a:rPr lang="en-US" dirty="0"/>
              <a:t> o </a:t>
            </a:r>
            <a:r>
              <a:rPr lang="en-US" dirty="0" err="1"/>
              <a:t>corpo</a:t>
            </a:r>
            <a:r>
              <a:rPr lang="en-US" dirty="0"/>
              <a:t> </a:t>
            </a:r>
            <a:r>
              <a:rPr lang="en-US" dirty="0" err="1"/>
              <a:t>dotato</a:t>
            </a:r>
            <a:r>
              <a:rPr lang="en-US" dirty="0"/>
              <a:t> di volume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materia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D0D0D"/>
                </a:solidFill>
              </a:rPr>
              <a:t>Si </a:t>
            </a:r>
            <a:r>
              <a:rPr lang="en-US" dirty="0" err="1">
                <a:solidFill>
                  <a:srgbClr val="0D0D0D"/>
                </a:solidFill>
              </a:rPr>
              <a:t>possono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individuare</a:t>
            </a:r>
            <a:r>
              <a:rPr lang="en-US" dirty="0">
                <a:solidFill>
                  <a:srgbClr val="0D0D0D"/>
                </a:solidFill>
              </a:rPr>
              <a:t> due </a:t>
            </a:r>
            <a:r>
              <a:rPr lang="en-US" dirty="0" err="1">
                <a:solidFill>
                  <a:srgbClr val="0D0D0D"/>
                </a:solidFill>
              </a:rPr>
              <a:t>forme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principali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della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materia</a:t>
            </a:r>
            <a:r>
              <a:rPr lang="en-US" dirty="0">
                <a:solidFill>
                  <a:srgbClr val="0D0D0D"/>
                </a:solidFill>
              </a:rPr>
              <a:t>: </a:t>
            </a:r>
            <a:r>
              <a:rPr lang="en-US" dirty="0" err="1">
                <a:solidFill>
                  <a:srgbClr val="0D0D0D"/>
                </a:solidFill>
              </a:rPr>
              <a:t>gli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elementi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costituiti</a:t>
            </a:r>
            <a:r>
              <a:rPr lang="en-US" dirty="0">
                <a:solidFill>
                  <a:srgbClr val="0D0D0D"/>
                </a:solidFill>
              </a:rPr>
              <a:t> da </a:t>
            </a:r>
            <a:r>
              <a:rPr lang="en-US" dirty="0" err="1">
                <a:solidFill>
                  <a:srgbClr val="0D0D0D"/>
                </a:solidFill>
              </a:rPr>
              <a:t>atomi</a:t>
            </a:r>
            <a:r>
              <a:rPr lang="en-US" dirty="0">
                <a:solidFill>
                  <a:srgbClr val="0D0D0D"/>
                </a:solidFill>
              </a:rPr>
              <a:t> di </a:t>
            </a:r>
            <a:r>
              <a:rPr lang="en-US" dirty="0" err="1">
                <a:solidFill>
                  <a:srgbClr val="0D0D0D"/>
                </a:solidFill>
              </a:rPr>
              <a:t>una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stessa</a:t>
            </a:r>
            <a:r>
              <a:rPr lang="en-US" dirty="0">
                <a:solidFill>
                  <a:srgbClr val="0D0D0D"/>
                </a:solidFill>
              </a:rPr>
              <a:t> specie e </a:t>
            </a:r>
            <a:r>
              <a:rPr lang="en-US" dirty="0" err="1">
                <a:solidFill>
                  <a:srgbClr val="0D0D0D"/>
                </a:solidFill>
              </a:rPr>
              <a:t>i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composti</a:t>
            </a:r>
            <a:r>
              <a:rPr lang="en-US" dirty="0">
                <a:solidFill>
                  <a:srgbClr val="0D0D0D"/>
                </a:solidFill>
              </a:rPr>
              <a:t> </a:t>
            </a:r>
            <a:r>
              <a:rPr lang="en-US" dirty="0" err="1">
                <a:solidFill>
                  <a:srgbClr val="0D0D0D"/>
                </a:solidFill>
              </a:rPr>
              <a:t>costituiti</a:t>
            </a:r>
            <a:r>
              <a:rPr lang="en-US" dirty="0">
                <a:solidFill>
                  <a:srgbClr val="0D0D0D"/>
                </a:solidFill>
              </a:rPr>
              <a:t> da due o </a:t>
            </a:r>
            <a:r>
              <a:rPr lang="en-US" dirty="0" err="1">
                <a:solidFill>
                  <a:srgbClr val="0D0D0D"/>
                </a:solidFill>
              </a:rPr>
              <a:t>più</a:t>
            </a:r>
            <a:r>
              <a:rPr lang="en-US" dirty="0">
                <a:solidFill>
                  <a:srgbClr val="0D0D0D"/>
                </a:solidFill>
              </a:rPr>
              <a:t> specie </a:t>
            </a:r>
            <a:r>
              <a:rPr lang="en-US" dirty="0" err="1">
                <a:solidFill>
                  <a:srgbClr val="0D0D0D"/>
                </a:solidFill>
              </a:rPr>
              <a:t>atomiche</a:t>
            </a:r>
            <a:endParaRPr lang="en-US" dirty="0">
              <a:solidFill>
                <a:srgbClr val="0D0D0D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697C9A-BD21-498E-937A-718DEBFC2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AF2F9D-E63B-45F4-85F3-353BD76F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50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8945"/>
            <a:ext cx="8229600" cy="409721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Ione </a:t>
            </a:r>
            <a:r>
              <a:rPr lang="en-US" dirty="0" err="1"/>
              <a:t>derivante</a:t>
            </a:r>
            <a:r>
              <a:rPr lang="en-US" dirty="0"/>
              <a:t> dal </a:t>
            </a:r>
            <a:r>
              <a:rPr lang="en-US" dirty="0" err="1"/>
              <a:t>ferro</a:t>
            </a:r>
            <a:r>
              <a:rPr lang="en-US" dirty="0"/>
              <a:t> per </a:t>
            </a:r>
            <a:r>
              <a:rPr lang="en-US" dirty="0" err="1"/>
              <a:t>perdità</a:t>
            </a:r>
            <a:r>
              <a:rPr lang="en-US" dirty="0"/>
              <a:t> di due </a:t>
            </a:r>
            <a:r>
              <a:rPr lang="en-US" dirty="0" err="1"/>
              <a:t>elettroni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04AF6A-359D-4622-A6C2-63306C9C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91FD78-5828-4919-92F1-D3CE474F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5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err="1"/>
              <a:t>Sn</a:t>
            </a:r>
            <a:r>
              <a:rPr lang="en-US" sz="6000" dirty="0"/>
              <a:t> ++++???(</a:t>
            </a:r>
            <a:r>
              <a:rPr lang="en-US" sz="6000" dirty="0" err="1"/>
              <a:t>stagno</a:t>
            </a:r>
            <a:r>
              <a:rPr lang="en-US" sz="6000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84BE5B-2678-4F48-BA04-D7329EACC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75DA0B-A6D7-414D-98A9-56785573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271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Ha </a:t>
            </a:r>
            <a:r>
              <a:rPr lang="en-US" dirty="0" err="1"/>
              <a:t>perso</a:t>
            </a:r>
            <a:r>
              <a:rPr lang="en-US" dirty="0"/>
              <a:t> 4 </a:t>
            </a:r>
            <a:r>
              <a:rPr lang="en-US" dirty="0" err="1"/>
              <a:t>elettroni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B22758-5D9D-4C68-B028-44788D89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E73859-269D-4CF9-9886-FCFB9BB95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95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504"/>
            <a:ext cx="8229600" cy="431165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anioni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indicati</a:t>
            </a:r>
            <a:r>
              <a:rPr lang="en-US" dirty="0"/>
              <a:t> dal </a:t>
            </a:r>
            <a:r>
              <a:rPr lang="en-US" dirty="0" err="1"/>
              <a:t>simbolo</a:t>
            </a:r>
            <a:r>
              <a:rPr lang="en-US" dirty="0"/>
              <a:t> </a:t>
            </a:r>
            <a:r>
              <a:rPr lang="en-US" dirty="0" err="1"/>
              <a:t>seguito</a:t>
            </a:r>
            <a:r>
              <a:rPr lang="en-US" dirty="0"/>
              <a:t>, in alto a </a:t>
            </a:r>
            <a:r>
              <a:rPr lang="en-US" dirty="0" err="1"/>
              <a:t>destra</a:t>
            </a:r>
            <a:r>
              <a:rPr lang="en-US" dirty="0"/>
              <a:t>, da </a:t>
            </a:r>
            <a:r>
              <a:rPr lang="en-US" dirty="0" err="1"/>
              <a:t>tante</a:t>
            </a:r>
            <a:r>
              <a:rPr lang="en-US" dirty="0"/>
              <a:t> </a:t>
            </a:r>
            <a:r>
              <a:rPr lang="en-US" dirty="0" err="1"/>
              <a:t>cariche</a:t>
            </a:r>
            <a:r>
              <a:rPr lang="en-US" dirty="0"/>
              <a:t> negative </a:t>
            </a:r>
            <a:r>
              <a:rPr lang="en-US" dirty="0" err="1"/>
              <a:t>quanti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acquistati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</a:t>
            </a:r>
            <a:r>
              <a:rPr lang="en-US" dirty="0" err="1"/>
              <a:t>allo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fondamentale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0E886A8-51B3-4933-A52F-6FD52545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345D3B-E058-4D8A-8886-B8C961E5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9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err="1"/>
              <a:t>Cl</a:t>
            </a:r>
            <a:r>
              <a:rPr lang="en-US" sz="6000" dirty="0"/>
              <a:t>-???</a:t>
            </a:r>
          </a:p>
          <a:p>
            <a:pPr marL="0" indent="0" algn="ctr">
              <a:buNone/>
            </a:pPr>
            <a:r>
              <a:rPr lang="en-US" sz="6000" dirty="0"/>
              <a:t>S2-??? (</a:t>
            </a:r>
            <a:r>
              <a:rPr lang="en-US" sz="6000" dirty="0" err="1"/>
              <a:t>zolfo</a:t>
            </a:r>
            <a:r>
              <a:rPr lang="en-US" sz="6000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203FAB-4176-4717-90CF-A70A6246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9BE05-90CD-448A-8DD3-B4E0B2AC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80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4837"/>
            <a:ext cx="8229600" cy="370132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catione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semplice</a:t>
            </a:r>
            <a:r>
              <a:rPr lang="en-US" dirty="0"/>
              <a:t> </a:t>
            </a:r>
            <a:r>
              <a:rPr lang="en-US" dirty="0" err="1"/>
              <a:t>qual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48CDB0-6273-488A-BEB9-F00798B7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9CE75EF-CB13-4B3B-A991-F1A1C669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205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766"/>
            <a:ext cx="8229600" cy="526839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catione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semplice</a:t>
            </a:r>
            <a:r>
              <a:rPr lang="en-US" dirty="0"/>
              <a:t> </a:t>
            </a:r>
            <a:r>
              <a:rPr lang="en-US" dirty="0" err="1"/>
              <a:t>deriva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perdita</a:t>
            </a:r>
            <a:r>
              <a:rPr lang="en-US" dirty="0"/>
              <a:t> di un </a:t>
            </a:r>
            <a:r>
              <a:rPr lang="en-US" dirty="0" err="1"/>
              <a:t>elettrone</a:t>
            </a:r>
            <a:r>
              <a:rPr lang="en-US" dirty="0"/>
              <a:t> , </a:t>
            </a:r>
            <a:r>
              <a:rPr lang="en-US" dirty="0" err="1"/>
              <a:t>l’unico</a:t>
            </a:r>
            <a:r>
              <a:rPr lang="en-US" dirty="0"/>
              <a:t>, </a:t>
            </a:r>
            <a:r>
              <a:rPr lang="en-US" dirty="0" err="1"/>
              <a:t>dell’atomo</a:t>
            </a:r>
            <a:r>
              <a:rPr lang="en-US" dirty="0"/>
              <a:t> di </a:t>
            </a:r>
            <a:r>
              <a:rPr lang="en-US" dirty="0" err="1"/>
              <a:t>idrogeno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H+ =</a:t>
            </a:r>
            <a:r>
              <a:rPr lang="en-US" dirty="0" err="1"/>
              <a:t>protone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In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l’atomo</a:t>
            </a:r>
            <a:r>
              <a:rPr lang="en-US" dirty="0"/>
              <a:t> di </a:t>
            </a:r>
            <a:r>
              <a:rPr lang="en-US" dirty="0" err="1"/>
              <a:t>idrogeno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composto</a:t>
            </a:r>
            <a:r>
              <a:rPr lang="en-US" dirty="0"/>
              <a:t> da un </a:t>
            </a:r>
            <a:r>
              <a:rPr lang="en-US" dirty="0" err="1"/>
              <a:t>protone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costituisce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nucleo</a:t>
            </a:r>
            <a:r>
              <a:rPr lang="en-US" dirty="0"/>
              <a:t> e un </a:t>
            </a:r>
            <a:r>
              <a:rPr lang="en-US" dirty="0" err="1"/>
              <a:t>elettrone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orbita</a:t>
            </a:r>
            <a:r>
              <a:rPr lang="en-US" dirty="0"/>
              <a:t> </a:t>
            </a:r>
            <a:r>
              <a:rPr lang="en-US" dirty="0" err="1"/>
              <a:t>intorno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0DCF1B-F68E-4605-9135-4354F203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DF4804-ED38-44C8-B5A4-DFAE8C2E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35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2873"/>
            <a:ext cx="8229600" cy="383329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 </a:t>
            </a:r>
            <a:r>
              <a:rPr lang="en-US" dirty="0" err="1"/>
              <a:t>l’anione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semplice</a:t>
            </a:r>
            <a:r>
              <a:rPr lang="en-US" dirty="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F75479-8DD9-414A-A39E-2A219515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6F52A0-09BC-4955-91FC-149A7BB7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86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Deriva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somma</a:t>
            </a:r>
            <a:r>
              <a:rPr lang="en-US" dirty="0"/>
              <a:t> di un </a:t>
            </a:r>
            <a:r>
              <a:rPr lang="en-US" dirty="0" err="1"/>
              <a:t>elettrone</a:t>
            </a:r>
            <a:r>
              <a:rPr lang="en-US" dirty="0"/>
              <a:t> </a:t>
            </a:r>
            <a:r>
              <a:rPr lang="en-US" dirty="0" err="1"/>
              <a:t>all’atomo</a:t>
            </a:r>
            <a:r>
              <a:rPr lang="en-US" dirty="0"/>
              <a:t> di </a:t>
            </a:r>
            <a:r>
              <a:rPr lang="en-US" dirty="0" err="1"/>
              <a:t>idrogeno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con H-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specie </a:t>
            </a:r>
            <a:r>
              <a:rPr lang="en-US" dirty="0" err="1"/>
              <a:t>costituita</a:t>
            </a:r>
            <a:r>
              <a:rPr lang="en-US" dirty="0"/>
              <a:t> da un </a:t>
            </a:r>
            <a:r>
              <a:rPr lang="en-US" dirty="0" err="1"/>
              <a:t>protone</a:t>
            </a:r>
            <a:r>
              <a:rPr lang="en-US" dirty="0"/>
              <a:t> e due </a:t>
            </a:r>
            <a:r>
              <a:rPr lang="en-US" dirty="0" err="1"/>
              <a:t>elettroni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chiamato</a:t>
            </a:r>
            <a:r>
              <a:rPr lang="en-US" dirty="0"/>
              <a:t> </a:t>
            </a:r>
            <a:r>
              <a:rPr lang="en-US" dirty="0" err="1"/>
              <a:t>ione</a:t>
            </a:r>
            <a:r>
              <a:rPr lang="en-US" dirty="0"/>
              <a:t> </a:t>
            </a:r>
            <a:r>
              <a:rPr lang="en-US" dirty="0" err="1"/>
              <a:t>idruro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E244BD-CEA5-4149-BC64-3BC06ECF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D0CD02-3A06-4E2D-8E5F-31F09305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569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3990"/>
            <a:ext cx="8229600" cy="42621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GLI ORBITALI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439D00-414E-4B24-85D7-408C4B17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6CDCA36-308D-4011-BAD2-ABDD9CEE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2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composti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sostanze</a:t>
            </a:r>
            <a:r>
              <a:rPr lang="en-US" dirty="0"/>
              <a:t> pure,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err="1"/>
              <a:t>caratterizzate</a:t>
            </a:r>
            <a:r>
              <a:rPr lang="en-US" dirty="0"/>
              <a:t> da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composizione</a:t>
            </a:r>
            <a:r>
              <a:rPr lang="en-US" dirty="0"/>
              <a:t> </a:t>
            </a:r>
            <a:r>
              <a:rPr lang="en-US" dirty="0" err="1"/>
              <a:t>uniforme</a:t>
            </a:r>
            <a:r>
              <a:rPr lang="en-US" dirty="0"/>
              <a:t>,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err="1"/>
              <a:t>costante</a:t>
            </a:r>
            <a:r>
              <a:rPr lang="en-US" dirty="0"/>
              <a:t> e </a:t>
            </a:r>
            <a:r>
              <a:rPr lang="en-US" dirty="0" err="1"/>
              <a:t>invariabile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e non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scomporle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componenti</a:t>
            </a:r>
            <a:r>
              <a:rPr lang="en-US" dirty="0"/>
              <a:t> con </a:t>
            </a:r>
            <a:r>
              <a:rPr lang="en-US" dirty="0" err="1"/>
              <a:t>procedimenti</a:t>
            </a:r>
            <a:r>
              <a:rPr lang="en-US" dirty="0"/>
              <a:t> </a:t>
            </a:r>
            <a:r>
              <a:rPr lang="en-US" dirty="0" err="1"/>
              <a:t>esclusivamente</a:t>
            </a:r>
            <a:r>
              <a:rPr lang="en-US" dirty="0"/>
              <a:t> </a:t>
            </a:r>
            <a:r>
              <a:rPr lang="en-US" dirty="0" err="1"/>
              <a:t>fisici</a:t>
            </a:r>
            <a:r>
              <a:rPr lang="en-US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2E8B8A-DE17-4857-AAA3-F6B506275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40FAB14-5AE3-4574-83DE-6C03AECF6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74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L’orbitale</a:t>
            </a:r>
            <a:r>
              <a:rPr lang="en-US" dirty="0"/>
              <a:t> </a:t>
            </a:r>
            <a:r>
              <a:rPr lang="en-US" dirty="0" err="1"/>
              <a:t>definisce</a:t>
            </a:r>
            <a:r>
              <a:rPr lang="en-US" dirty="0"/>
              <a:t> la </a:t>
            </a:r>
            <a:r>
              <a:rPr lang="en-US" dirty="0" err="1"/>
              <a:t>zona</a:t>
            </a:r>
            <a:r>
              <a:rPr lang="en-US" dirty="0"/>
              <a:t> di </a:t>
            </a:r>
            <a:r>
              <a:rPr lang="en-US" dirty="0" err="1"/>
              <a:t>spazio</a:t>
            </a:r>
            <a:r>
              <a:rPr lang="en-US" dirty="0"/>
              <a:t> </a:t>
            </a:r>
            <a:r>
              <a:rPr lang="en-US" dirty="0" err="1"/>
              <a:t>intorno</a:t>
            </a:r>
            <a:r>
              <a:rPr lang="en-US" dirty="0"/>
              <a:t> al </a:t>
            </a:r>
            <a:r>
              <a:rPr lang="en-US" dirty="0" err="1"/>
              <a:t>nucleo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ha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determinata</a:t>
            </a:r>
            <a:r>
              <a:rPr lang="en-US" dirty="0"/>
              <a:t> </a:t>
            </a:r>
            <a:r>
              <a:rPr lang="en-US" dirty="0" err="1"/>
              <a:t>probabilità</a:t>
            </a:r>
            <a:r>
              <a:rPr lang="en-US" dirty="0"/>
              <a:t> di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l’elettrone</a:t>
            </a:r>
            <a:r>
              <a:rPr lang="en-US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90C178-72D8-4A80-BC56-784185AB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EB501F0-CEFA-41AE-9D35-05E60412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491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964"/>
            <a:ext cx="8229600" cy="59941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numeri</a:t>
            </a:r>
            <a:r>
              <a:rPr lang="en-US" dirty="0"/>
              <a:t> </a:t>
            </a:r>
            <a:r>
              <a:rPr lang="en-US" dirty="0" err="1"/>
              <a:t>quantici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definiscono</a:t>
            </a:r>
            <a:r>
              <a:rPr lang="en-US" dirty="0"/>
              <a:t> </a:t>
            </a:r>
            <a:r>
              <a:rPr lang="en-US" dirty="0" err="1"/>
              <a:t>l’orbitale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detti</a:t>
            </a:r>
            <a:r>
              <a:rPr lang="en-US" dirty="0"/>
              <a:t>:</a:t>
            </a:r>
          </a:p>
          <a:p>
            <a:r>
              <a:rPr lang="en-US" dirty="0" err="1"/>
              <a:t>Principale</a:t>
            </a:r>
            <a:r>
              <a:rPr lang="en-US" dirty="0"/>
              <a:t>=n   da 1 a </a:t>
            </a:r>
            <a:r>
              <a:rPr lang="en-US" dirty="0" err="1"/>
              <a:t>infinito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dell’orbitale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Secondario</a:t>
            </a:r>
            <a:r>
              <a:rPr lang="en-US" dirty="0"/>
              <a:t>=l   da 0 a n-1</a:t>
            </a:r>
          </a:p>
          <a:p>
            <a:pPr marL="0" indent="0">
              <a:buNone/>
            </a:pPr>
            <a:r>
              <a:rPr lang="en-US" dirty="0"/>
              <a:t>    Forma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estensione</a:t>
            </a:r>
            <a:r>
              <a:rPr lang="en-US" dirty="0"/>
              <a:t> </a:t>
            </a:r>
            <a:r>
              <a:rPr lang="en-US" dirty="0" err="1"/>
              <a:t>dell’orbitale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Magnetico</a:t>
            </a:r>
            <a:r>
              <a:rPr lang="en-US" dirty="0"/>
              <a:t>=m   da-1 a +1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Orientazione</a:t>
            </a:r>
            <a:r>
              <a:rPr lang="en-US" dirty="0"/>
              <a:t> del campo </a:t>
            </a:r>
            <a:r>
              <a:rPr lang="en-US" dirty="0" err="1"/>
              <a:t>magnetico</a:t>
            </a:r>
            <a:r>
              <a:rPr lang="en-US" dirty="0"/>
              <a:t> del </a:t>
            </a:r>
            <a:r>
              <a:rPr lang="en-US" dirty="0" err="1"/>
              <a:t>nucleo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72E033-9F97-4DD8-86BA-BA46F683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D350F6-8EBF-496D-87A6-C46A8874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29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combinazione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numeri</a:t>
            </a:r>
            <a:r>
              <a:rPr lang="en-US" dirty="0"/>
              <a:t> </a:t>
            </a:r>
            <a:r>
              <a:rPr lang="en-US" dirty="0" err="1"/>
              <a:t>quantici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err="1"/>
              <a:t>n,l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m </a:t>
            </a:r>
            <a:r>
              <a:rPr lang="en-US" dirty="0" err="1"/>
              <a:t>corrisponde</a:t>
            </a:r>
            <a:r>
              <a:rPr lang="en-US" dirty="0"/>
              <a:t> ad un </a:t>
            </a:r>
            <a:r>
              <a:rPr lang="en-US" dirty="0" err="1"/>
              <a:t>orbitale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9B65CF2-5BE2-4915-A027-9B851EC9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BB0205-EBD8-4C18-BA66-DE171287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217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1513"/>
            <a:ext cx="8229600" cy="4344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LEGAME CHIMICO E TEORIA DI LEWIS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C110F4C-95CF-4D05-B990-E40F233F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6144B4-BDD7-40A3-BE0A-FD7545BA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854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3414"/>
            <a:ext cx="8229600" cy="1369125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teoria</a:t>
            </a:r>
            <a:r>
              <a:rPr lang="en-US" dirty="0"/>
              <a:t> di Lewis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712"/>
            <a:ext cx="8229600" cy="5070452"/>
          </a:xfrm>
        </p:spPr>
        <p:txBody>
          <a:bodyPr/>
          <a:lstStyle/>
          <a:p>
            <a:pPr algn="ctr"/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tendono</a:t>
            </a:r>
            <a:r>
              <a:rPr lang="en-US" dirty="0"/>
              <a:t> a dare </a:t>
            </a:r>
            <a:r>
              <a:rPr lang="en-US" dirty="0" err="1"/>
              <a:t>legami</a:t>
            </a:r>
            <a:r>
              <a:rPr lang="en-US" dirty="0"/>
              <a:t> per </a:t>
            </a:r>
            <a:r>
              <a:rPr lang="en-US" dirty="0" err="1"/>
              <a:t>poter</a:t>
            </a:r>
            <a:r>
              <a:rPr lang="en-US" dirty="0"/>
              <a:t> </a:t>
            </a:r>
            <a:r>
              <a:rPr lang="en-US" dirty="0" err="1"/>
              <a:t>raggiungere</a:t>
            </a:r>
            <a:r>
              <a:rPr lang="en-US" dirty="0"/>
              <a:t> la </a:t>
            </a:r>
            <a:r>
              <a:rPr lang="en-US" dirty="0" err="1"/>
              <a:t>configurazione</a:t>
            </a:r>
            <a:r>
              <a:rPr lang="en-US" dirty="0"/>
              <a:t> </a:t>
            </a:r>
            <a:r>
              <a:rPr lang="en-US" dirty="0" err="1"/>
              <a:t>otteziale</a:t>
            </a:r>
            <a:r>
              <a:rPr lang="en-US" dirty="0"/>
              <a:t> </a:t>
            </a:r>
            <a:r>
              <a:rPr lang="en-US" dirty="0" err="1"/>
              <a:t>cioè</a:t>
            </a:r>
            <a:r>
              <a:rPr lang="en-US" dirty="0"/>
              <a:t> con </a:t>
            </a:r>
            <a:r>
              <a:rPr lang="en-US" dirty="0" err="1"/>
              <a:t>otto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esterni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gas </a:t>
            </a:r>
            <a:r>
              <a:rPr lang="en-US" dirty="0" err="1"/>
              <a:t>nobili</a:t>
            </a:r>
            <a:endParaRPr lang="en-US" dirty="0"/>
          </a:p>
          <a:p>
            <a:pPr algn="ctr"/>
            <a:r>
              <a:rPr lang="en-US" dirty="0" err="1"/>
              <a:t>L’importanza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strato</a:t>
            </a:r>
            <a:r>
              <a:rPr lang="en-US" dirty="0"/>
              <a:t> </a:t>
            </a:r>
            <a:r>
              <a:rPr lang="en-US" dirty="0" err="1"/>
              <a:t>esterno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formazione</a:t>
            </a:r>
            <a:r>
              <a:rPr lang="en-US" dirty="0"/>
              <a:t> del </a:t>
            </a:r>
            <a:r>
              <a:rPr lang="en-US" dirty="0" err="1"/>
              <a:t>legame</a:t>
            </a:r>
            <a:endParaRPr lang="en-US" dirty="0"/>
          </a:p>
          <a:p>
            <a:pPr algn="ctr"/>
            <a:r>
              <a:rPr lang="en-US" dirty="0" err="1"/>
              <a:t>Perdità</a:t>
            </a:r>
            <a:r>
              <a:rPr lang="en-US" dirty="0"/>
              <a:t> o </a:t>
            </a:r>
            <a:r>
              <a:rPr lang="en-US" dirty="0" err="1"/>
              <a:t>acquistodi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da parte di un </a:t>
            </a:r>
            <a:r>
              <a:rPr lang="en-US" dirty="0" err="1"/>
              <a:t>atomo</a:t>
            </a:r>
            <a:r>
              <a:rPr lang="en-US" dirty="0"/>
              <a:t> (</a:t>
            </a:r>
            <a:r>
              <a:rPr lang="en-US" dirty="0" err="1"/>
              <a:t>legame</a:t>
            </a:r>
            <a:r>
              <a:rPr lang="en-US" dirty="0"/>
              <a:t> </a:t>
            </a:r>
            <a:r>
              <a:rPr lang="en-US" dirty="0" err="1"/>
              <a:t>ionico</a:t>
            </a:r>
            <a:r>
              <a:rPr lang="en-US" dirty="0"/>
              <a:t>)</a:t>
            </a:r>
          </a:p>
          <a:p>
            <a:pPr algn="ctr"/>
            <a:r>
              <a:rPr lang="en-US" dirty="0" err="1"/>
              <a:t>Compartecipazione</a:t>
            </a:r>
            <a:r>
              <a:rPr lang="en-US" dirty="0"/>
              <a:t> di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2 </a:t>
            </a:r>
            <a:r>
              <a:rPr lang="en-US" dirty="0" err="1"/>
              <a:t>atomi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dirty="0" err="1"/>
              <a:t>legame</a:t>
            </a:r>
            <a:r>
              <a:rPr lang="en-US" dirty="0"/>
              <a:t> </a:t>
            </a:r>
            <a:r>
              <a:rPr lang="en-US" dirty="0" err="1"/>
              <a:t>covalente</a:t>
            </a:r>
            <a:r>
              <a:rPr lang="en-US" dirty="0"/>
              <a:t>)</a:t>
            </a:r>
          </a:p>
          <a:p>
            <a:pPr algn="ctr"/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AA175C-0488-4130-93EB-BDADE047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7B7C1D5-A541-4F0C-B571-72F9C536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238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812"/>
            <a:ext cx="8229600" cy="543335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 </a:t>
            </a:r>
            <a:r>
              <a:rPr lang="en-US" dirty="0" err="1"/>
              <a:t>simboli</a:t>
            </a:r>
            <a:r>
              <a:rPr lang="en-US" dirty="0"/>
              <a:t> di Lewis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comuni</a:t>
            </a:r>
            <a:r>
              <a:rPr lang="en-US" dirty="0"/>
              <a:t> </a:t>
            </a:r>
            <a:r>
              <a:rPr lang="en-US" dirty="0" err="1"/>
              <a:t>simboli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intorno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disposto</a:t>
            </a:r>
            <a:r>
              <a:rPr lang="en-US" dirty="0"/>
              <a:t> in </a:t>
            </a:r>
            <a:r>
              <a:rPr lang="en-US" dirty="0" err="1"/>
              <a:t>modo</a:t>
            </a:r>
            <a:r>
              <a:rPr lang="en-US" dirty="0"/>
              <a:t> </a:t>
            </a:r>
            <a:r>
              <a:rPr lang="en-US" dirty="0" err="1"/>
              <a:t>arbitrariol’esatto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strato</a:t>
            </a:r>
            <a:r>
              <a:rPr lang="en-US" dirty="0"/>
              <a:t> </a:t>
            </a:r>
            <a:r>
              <a:rPr lang="en-US" dirty="0" err="1"/>
              <a:t>esterno</a:t>
            </a:r>
            <a:r>
              <a:rPr lang="en-US" dirty="0"/>
              <a:t> </a:t>
            </a:r>
            <a:r>
              <a:rPr lang="en-US" dirty="0" err="1"/>
              <a:t>rappresentati</a:t>
            </a:r>
            <a:r>
              <a:rPr lang="en-US" dirty="0"/>
              <a:t> da </a:t>
            </a:r>
            <a:r>
              <a:rPr lang="en-US" dirty="0" err="1"/>
              <a:t>punti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N </a:t>
            </a:r>
            <a:r>
              <a:rPr lang="en-US" dirty="0" err="1"/>
              <a:t>azoto</a:t>
            </a:r>
            <a:r>
              <a:rPr lang="en-US" dirty="0"/>
              <a:t> 5 </a:t>
            </a:r>
            <a:r>
              <a:rPr lang="en-US" dirty="0" err="1"/>
              <a:t>punti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ossigeno</a:t>
            </a:r>
            <a:r>
              <a:rPr lang="en-US" dirty="0"/>
              <a:t> 6 </a:t>
            </a:r>
            <a:r>
              <a:rPr lang="en-US" dirty="0" err="1"/>
              <a:t>punti</a:t>
            </a:r>
            <a:endParaRPr lang="en-US" dirty="0"/>
          </a:p>
          <a:p>
            <a:r>
              <a:rPr lang="en-US" dirty="0" err="1"/>
              <a:t>Cl</a:t>
            </a:r>
            <a:r>
              <a:rPr lang="en-US" dirty="0"/>
              <a:t> </a:t>
            </a:r>
            <a:r>
              <a:rPr lang="en-US" dirty="0" err="1"/>
              <a:t>cloro</a:t>
            </a:r>
            <a:r>
              <a:rPr lang="en-US" dirty="0"/>
              <a:t> 7 </a:t>
            </a:r>
            <a:r>
              <a:rPr lang="en-US" dirty="0" err="1"/>
              <a:t>punti</a:t>
            </a:r>
            <a:endParaRPr lang="en-US" dirty="0"/>
          </a:p>
          <a:p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A3ADB4-3EB2-4058-B172-89FA5BA1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9A4824E-A58E-4BA9-B9F5-C26F83E8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256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4927"/>
            <a:ext cx="8229600" cy="40312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risultano</a:t>
            </a:r>
            <a:r>
              <a:rPr lang="en-US" dirty="0"/>
              <a:t> </a:t>
            </a:r>
            <a:r>
              <a:rPr lang="en-US" dirty="0" err="1"/>
              <a:t>accoppiati</a:t>
            </a:r>
            <a:r>
              <a:rPr lang="en-US" dirty="0"/>
              <a:t>,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quelli</a:t>
            </a:r>
            <a:r>
              <a:rPr lang="en-US" dirty="0"/>
              <a:t> in </a:t>
            </a:r>
            <a:r>
              <a:rPr lang="en-US" dirty="0" err="1"/>
              <a:t>orbitali</a:t>
            </a:r>
            <a:r>
              <a:rPr lang="en-US" dirty="0"/>
              <a:t> </a:t>
            </a:r>
            <a:r>
              <a:rPr lang="en-US" dirty="0" err="1"/>
              <a:t>completi</a:t>
            </a:r>
            <a:r>
              <a:rPr lang="en-US" dirty="0"/>
              <a:t>,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quelli</a:t>
            </a:r>
            <a:r>
              <a:rPr lang="en-US" dirty="0"/>
              <a:t> in </a:t>
            </a:r>
            <a:r>
              <a:rPr lang="en-US" dirty="0" err="1"/>
              <a:t>orbitali</a:t>
            </a:r>
            <a:r>
              <a:rPr lang="en-US" dirty="0"/>
              <a:t> </a:t>
            </a:r>
            <a:r>
              <a:rPr lang="en-US" dirty="0" err="1"/>
              <a:t>incompleti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individuati</a:t>
            </a:r>
            <a:r>
              <a:rPr lang="en-US" dirty="0"/>
              <a:t> da </a:t>
            </a:r>
            <a:r>
              <a:rPr lang="en-US" dirty="0" err="1"/>
              <a:t>singoli</a:t>
            </a:r>
            <a:r>
              <a:rPr lang="en-US" dirty="0"/>
              <a:t> </a:t>
            </a:r>
            <a:r>
              <a:rPr lang="en-US" dirty="0" err="1"/>
              <a:t>punti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34CD03-E336-43F3-B74D-11C1CDF0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9B3628-1835-46BA-B881-D83C9A1B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773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LEGAME IONICO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3C2C087-6D90-42E8-882C-624BDDA3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88263C-EF69-4116-8C00-1BCA80F2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626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Si forma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di un </a:t>
            </a:r>
            <a:r>
              <a:rPr lang="en-US" dirty="0" err="1"/>
              <a:t>metallo</a:t>
            </a:r>
            <a:r>
              <a:rPr lang="en-US" dirty="0"/>
              <a:t> </a:t>
            </a:r>
            <a:r>
              <a:rPr lang="en-US" dirty="0" err="1"/>
              <a:t>trasformati</a:t>
            </a:r>
            <a:r>
              <a:rPr lang="en-US" dirty="0"/>
              <a:t> in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positivi</a:t>
            </a:r>
            <a:r>
              <a:rPr lang="en-US" dirty="0"/>
              <a:t> o </a:t>
            </a:r>
            <a:r>
              <a:rPr lang="en-US" dirty="0" err="1"/>
              <a:t>cationi</a:t>
            </a:r>
            <a:r>
              <a:rPr lang="en-US" dirty="0"/>
              <a:t> per </a:t>
            </a:r>
            <a:r>
              <a:rPr lang="en-US" dirty="0" err="1"/>
              <a:t>cessione</a:t>
            </a:r>
            <a:r>
              <a:rPr lang="en-US" dirty="0"/>
              <a:t> di </a:t>
            </a:r>
            <a:r>
              <a:rPr lang="en-US" dirty="0" err="1"/>
              <a:t>uno</a:t>
            </a:r>
            <a:r>
              <a:rPr lang="en-US" dirty="0"/>
              <a:t> o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interagiscono</a:t>
            </a:r>
            <a:r>
              <a:rPr lang="en-US" dirty="0"/>
              <a:t> con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negativi</a:t>
            </a:r>
            <a:r>
              <a:rPr lang="en-US" dirty="0"/>
              <a:t> o </a:t>
            </a:r>
            <a:r>
              <a:rPr lang="en-US" dirty="0" err="1"/>
              <a:t>anioni</a:t>
            </a:r>
            <a:r>
              <a:rPr lang="en-US" dirty="0"/>
              <a:t> </a:t>
            </a:r>
            <a:r>
              <a:rPr lang="en-US" dirty="0" err="1"/>
              <a:t>derivati</a:t>
            </a:r>
            <a:r>
              <a:rPr lang="en-US" dirty="0"/>
              <a:t> da un non </a:t>
            </a:r>
            <a:r>
              <a:rPr lang="en-US" dirty="0" err="1"/>
              <a:t>metallo</a:t>
            </a:r>
            <a:r>
              <a:rPr lang="en-US" dirty="0"/>
              <a:t> per </a:t>
            </a:r>
            <a:r>
              <a:rPr lang="en-US" dirty="0" err="1"/>
              <a:t>acquisto</a:t>
            </a:r>
            <a:r>
              <a:rPr lang="en-US" dirty="0"/>
              <a:t> di </a:t>
            </a:r>
            <a:r>
              <a:rPr lang="en-US" dirty="0" err="1"/>
              <a:t>elettroni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888CA2-76F6-4538-AF97-2E246197B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0C7336-9566-42F6-A57A-3931D596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211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162"/>
            <a:ext cx="8229600" cy="48890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Per </a:t>
            </a:r>
            <a:r>
              <a:rPr lang="en-US" dirty="0" err="1"/>
              <a:t>effetto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cariche</a:t>
            </a:r>
            <a:r>
              <a:rPr lang="en-US" dirty="0"/>
              <a:t> </a:t>
            </a:r>
            <a:r>
              <a:rPr lang="en-US" dirty="0" err="1"/>
              <a:t>opposte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positivi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circondano</a:t>
            </a:r>
            <a:r>
              <a:rPr lang="en-US" dirty="0"/>
              <a:t> di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negativi</a:t>
            </a:r>
            <a:r>
              <a:rPr lang="en-US" dirty="0"/>
              <a:t> e </a:t>
            </a:r>
            <a:r>
              <a:rPr lang="en-US" dirty="0" err="1"/>
              <a:t>viceversa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Ne </a:t>
            </a:r>
            <a:r>
              <a:rPr lang="en-US" dirty="0" err="1"/>
              <a:t>consegue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disposizione</a:t>
            </a:r>
            <a:r>
              <a:rPr lang="en-US" dirty="0"/>
              <a:t> </a:t>
            </a:r>
            <a:r>
              <a:rPr lang="en-US" dirty="0" err="1"/>
              <a:t>regolare</a:t>
            </a:r>
            <a:r>
              <a:rPr lang="en-US" dirty="0"/>
              <a:t> </a:t>
            </a:r>
            <a:r>
              <a:rPr lang="en-US" dirty="0" err="1"/>
              <a:t>nello</a:t>
            </a:r>
            <a:r>
              <a:rPr lang="en-US" dirty="0"/>
              <a:t> </a:t>
            </a:r>
            <a:r>
              <a:rPr lang="en-US" dirty="0" err="1"/>
              <a:t>spazio</a:t>
            </a:r>
            <a:r>
              <a:rPr lang="en-US" dirty="0"/>
              <a:t>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costituisce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cristallo</a:t>
            </a:r>
            <a:r>
              <a:rPr lang="en-US" dirty="0"/>
              <a:t> del </a:t>
            </a:r>
            <a:r>
              <a:rPr lang="en-US" dirty="0" err="1"/>
              <a:t>composto</a:t>
            </a:r>
            <a:r>
              <a:rPr lang="en-US" dirty="0"/>
              <a:t> </a:t>
            </a:r>
            <a:r>
              <a:rPr lang="en-US" dirty="0" err="1"/>
              <a:t>ionico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3E42961-3EEC-403F-92EF-6453D329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9AF7FC9-5ADE-4149-83AA-6E7BED7C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5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L’insieme</a:t>
            </a:r>
            <a:r>
              <a:rPr lang="en-US" dirty="0"/>
              <a:t> di due o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chimici</a:t>
            </a:r>
            <a:r>
              <a:rPr lang="en-US" dirty="0"/>
              <a:t> </a:t>
            </a:r>
            <a:r>
              <a:rPr lang="en-US" dirty="0" err="1"/>
              <a:t>costituisce</a:t>
            </a:r>
            <a:r>
              <a:rPr lang="en-US" dirty="0"/>
              <a:t> un </a:t>
            </a:r>
            <a:r>
              <a:rPr lang="en-US" dirty="0" err="1"/>
              <a:t>miscuglio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Dalle</a:t>
            </a:r>
            <a:r>
              <a:rPr lang="en-US" dirty="0"/>
              <a:t> </a:t>
            </a:r>
            <a:r>
              <a:rPr lang="en-US" dirty="0" err="1"/>
              <a:t>miscele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operare</a:t>
            </a:r>
            <a:r>
              <a:rPr lang="en-US" dirty="0"/>
              <a:t> la </a:t>
            </a:r>
            <a:r>
              <a:rPr lang="en-US" dirty="0" err="1"/>
              <a:t>separazione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diversi</a:t>
            </a:r>
            <a:r>
              <a:rPr lang="en-US" dirty="0"/>
              <a:t> </a:t>
            </a:r>
            <a:r>
              <a:rPr lang="en-US" dirty="0" err="1"/>
              <a:t>individui</a:t>
            </a:r>
            <a:r>
              <a:rPr lang="en-US" dirty="0"/>
              <a:t> </a:t>
            </a:r>
            <a:r>
              <a:rPr lang="en-US" dirty="0" err="1"/>
              <a:t>chimici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0D7A149-4FDA-400F-9472-B23B46CC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9CEE2B-353F-41FE-AA0B-70F07EC7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40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Legame</a:t>
            </a:r>
            <a:r>
              <a:rPr lang="en-US" dirty="0"/>
              <a:t> </a:t>
            </a:r>
            <a:r>
              <a:rPr lang="en-US" dirty="0" err="1"/>
              <a:t>ionico</a:t>
            </a:r>
            <a:r>
              <a:rPr lang="en-US" dirty="0"/>
              <a:t> del </a:t>
            </a:r>
            <a:r>
              <a:rPr lang="en-US" dirty="0" err="1"/>
              <a:t>cloruro</a:t>
            </a:r>
            <a:r>
              <a:rPr lang="en-US" dirty="0"/>
              <a:t> di </a:t>
            </a:r>
            <a:r>
              <a:rPr lang="en-US" dirty="0" err="1"/>
              <a:t>sodio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NaCl</a:t>
            </a:r>
            <a:r>
              <a:rPr lang="en-US" dirty="0"/>
              <a:t> (sale da </a:t>
            </a:r>
            <a:r>
              <a:rPr lang="en-US" dirty="0" err="1"/>
              <a:t>cucina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 ( 1 </a:t>
            </a:r>
            <a:r>
              <a:rPr lang="en-US" dirty="0" err="1"/>
              <a:t>puntino</a:t>
            </a:r>
            <a:r>
              <a:rPr lang="en-US" dirty="0"/>
              <a:t>)+ </a:t>
            </a:r>
            <a:r>
              <a:rPr lang="en-US" dirty="0" err="1"/>
              <a:t>Cl</a:t>
            </a:r>
            <a:r>
              <a:rPr lang="en-US" dirty="0"/>
              <a:t> (7puntini)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sodio</a:t>
            </a:r>
            <a:r>
              <a:rPr lang="en-US" dirty="0"/>
              <a:t> </a:t>
            </a:r>
            <a:r>
              <a:rPr lang="en-US" dirty="0" err="1"/>
              <a:t>dona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suo</a:t>
            </a:r>
            <a:r>
              <a:rPr lang="en-US" dirty="0"/>
              <a:t> </a:t>
            </a:r>
            <a:r>
              <a:rPr lang="en-US" dirty="0" err="1"/>
              <a:t>elettrone</a:t>
            </a:r>
            <a:r>
              <a:rPr lang="en-US" dirty="0"/>
              <a:t> </a:t>
            </a:r>
            <a:r>
              <a:rPr lang="en-US" dirty="0" err="1"/>
              <a:t>esterno</a:t>
            </a:r>
            <a:r>
              <a:rPr lang="en-US" dirty="0"/>
              <a:t> al </a:t>
            </a:r>
            <a:r>
              <a:rPr lang="en-US" dirty="0" err="1"/>
              <a:t>cloro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[Na]+ con zero </a:t>
            </a:r>
            <a:r>
              <a:rPr lang="en-US" dirty="0" err="1"/>
              <a:t>puntini</a:t>
            </a:r>
            <a:r>
              <a:rPr lang="en-US" dirty="0"/>
              <a:t>   [</a:t>
            </a:r>
            <a:r>
              <a:rPr lang="en-US" dirty="0" err="1"/>
              <a:t>Cl</a:t>
            </a:r>
            <a:r>
              <a:rPr lang="en-US" dirty="0"/>
              <a:t>]-  con 8 </a:t>
            </a:r>
            <a:r>
              <a:rPr lang="en-US" dirty="0" err="1"/>
              <a:t>puntini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Regola</a:t>
            </a:r>
            <a:r>
              <a:rPr lang="en-US" dirty="0"/>
              <a:t> </a:t>
            </a:r>
            <a:r>
              <a:rPr lang="en-US" dirty="0" err="1"/>
              <a:t>dell’ottetto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CBD733-A8CF-478F-A3E5-1FC12E4D8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003F241-B006-4F85-B749-7ECD6004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466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LEGAME COVALENTE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4F9E22-B500-4C98-AEDC-80CE24297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452042-8B69-4716-98B8-759C4CD2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128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495"/>
            <a:ext cx="8229600" cy="427866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Legame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forma in </a:t>
            </a:r>
            <a:r>
              <a:rPr lang="en-US" dirty="0" err="1"/>
              <a:t>seguito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compartecipazione</a:t>
            </a:r>
            <a:r>
              <a:rPr lang="en-US" dirty="0"/>
              <a:t> di </a:t>
            </a:r>
            <a:r>
              <a:rPr lang="en-US" dirty="0" err="1"/>
              <a:t>almeno</a:t>
            </a:r>
            <a:r>
              <a:rPr lang="en-US" dirty="0"/>
              <a:t> due </a:t>
            </a:r>
            <a:r>
              <a:rPr lang="en-US" dirty="0" err="1"/>
              <a:t>elettroni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due </a:t>
            </a:r>
            <a:r>
              <a:rPr lang="en-US" dirty="0" err="1"/>
              <a:t>atomi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B42B33C-AE92-49BC-B080-90CFF9FA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4FF3A9-5EF3-41F3-BE1C-11D777ED1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02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4776"/>
            <a:ext cx="8229600" cy="530138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Legame</a:t>
            </a:r>
            <a:r>
              <a:rPr lang="en-US" dirty="0"/>
              <a:t> </a:t>
            </a:r>
            <a:r>
              <a:rPr lang="en-US" dirty="0" err="1"/>
              <a:t>covalente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ad </a:t>
            </a:r>
            <a:r>
              <a:rPr lang="en-US" dirty="0" err="1"/>
              <a:t>esempio</a:t>
            </a:r>
            <a:r>
              <a:rPr lang="en-US" dirty="0"/>
              <a:t>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instaura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specie </a:t>
            </a:r>
            <a:r>
              <a:rPr lang="en-US" dirty="0" err="1"/>
              <a:t>nei</a:t>
            </a:r>
            <a:r>
              <a:rPr lang="en-US" dirty="0"/>
              <a:t> gas con </a:t>
            </a:r>
            <a:r>
              <a:rPr lang="en-US" dirty="0" err="1"/>
              <a:t>molecole</a:t>
            </a:r>
            <a:r>
              <a:rPr lang="en-US" dirty="0"/>
              <a:t> </a:t>
            </a:r>
            <a:r>
              <a:rPr lang="en-US" dirty="0" err="1"/>
              <a:t>biatomiche</a:t>
            </a:r>
            <a:r>
              <a:rPr lang="en-US" dirty="0"/>
              <a:t> H2, Cl2, O2, N2 </a:t>
            </a:r>
            <a:r>
              <a:rPr lang="en-US" dirty="0" err="1"/>
              <a:t>ecc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 1 </a:t>
            </a:r>
            <a:r>
              <a:rPr lang="en-US" dirty="0" err="1"/>
              <a:t>punto</a:t>
            </a:r>
            <a:r>
              <a:rPr lang="en-US" dirty="0"/>
              <a:t> + H1 </a:t>
            </a:r>
            <a:r>
              <a:rPr lang="en-US" dirty="0" err="1"/>
              <a:t>punto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H 2 </a:t>
            </a:r>
            <a:r>
              <a:rPr lang="en-US" dirty="0" err="1"/>
              <a:t>punti</a:t>
            </a:r>
            <a:r>
              <a:rPr lang="en-US" dirty="0"/>
              <a:t> 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Cl</a:t>
            </a:r>
            <a:r>
              <a:rPr lang="en-US" dirty="0"/>
              <a:t> 7 </a:t>
            </a:r>
            <a:r>
              <a:rPr lang="en-US" dirty="0" err="1"/>
              <a:t>punti</a:t>
            </a:r>
            <a:r>
              <a:rPr lang="en-US" dirty="0"/>
              <a:t> + </a:t>
            </a:r>
            <a:r>
              <a:rPr lang="en-US" dirty="0" err="1"/>
              <a:t>Cl</a:t>
            </a:r>
            <a:r>
              <a:rPr lang="en-US" dirty="0"/>
              <a:t> 7 </a:t>
            </a:r>
            <a:r>
              <a:rPr lang="en-US" dirty="0" err="1"/>
              <a:t>punti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 err="1"/>
              <a:t>Cl</a:t>
            </a:r>
            <a:r>
              <a:rPr lang="en-US" dirty="0"/>
              <a:t> 6 </a:t>
            </a:r>
            <a:r>
              <a:rPr lang="en-US" dirty="0" err="1"/>
              <a:t>punti</a:t>
            </a:r>
            <a:r>
              <a:rPr lang="en-US" dirty="0"/>
              <a:t> + 2 </a:t>
            </a:r>
            <a:r>
              <a:rPr lang="en-US" dirty="0" err="1"/>
              <a:t>punti</a:t>
            </a:r>
            <a:r>
              <a:rPr lang="en-US" dirty="0"/>
              <a:t> in </a:t>
            </a:r>
            <a:r>
              <a:rPr lang="en-US" dirty="0" err="1"/>
              <a:t>condivisione</a:t>
            </a:r>
            <a:r>
              <a:rPr lang="en-US" dirty="0"/>
              <a:t> + </a:t>
            </a:r>
            <a:r>
              <a:rPr lang="en-US" dirty="0" err="1"/>
              <a:t>Cl</a:t>
            </a:r>
            <a:r>
              <a:rPr lang="en-US" dirty="0"/>
              <a:t> 6 </a:t>
            </a:r>
            <a:r>
              <a:rPr lang="en-US" dirty="0" err="1"/>
              <a:t>punti</a:t>
            </a:r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C46674-E353-424C-8616-29D472E5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4707A8D-090A-4757-8F09-428C1BB7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897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6738"/>
            <a:ext cx="8229600" cy="5169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Rappresentazione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e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pratica</a:t>
            </a:r>
            <a:endParaRPr lang="en-US" dirty="0"/>
          </a:p>
          <a:p>
            <a:pPr marL="0" indent="0" algn="ctr">
              <a:buNone/>
            </a:pPr>
            <a:r>
              <a:rPr lang="en-US" sz="6000" dirty="0"/>
              <a:t>H-H</a:t>
            </a:r>
          </a:p>
          <a:p>
            <a:pPr marL="0" indent="0" algn="ctr">
              <a:buNone/>
            </a:pPr>
            <a:r>
              <a:rPr lang="en-US" sz="6000" dirty="0" err="1"/>
              <a:t>Cl-Cl</a:t>
            </a: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Fe-Fe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C648C16-91CB-4BEF-9CC1-B2A735D0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5473B1-59E1-4292-85B6-B9944FF1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3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Si </a:t>
            </a:r>
            <a:r>
              <a:rPr lang="en-US" sz="4000" dirty="0" err="1"/>
              <a:t>possono</a:t>
            </a:r>
            <a:r>
              <a:rPr lang="en-US" sz="4000" dirty="0"/>
              <a:t> </a:t>
            </a:r>
            <a:r>
              <a:rPr lang="en-US" sz="4000" dirty="0" err="1"/>
              <a:t>distinguere</a:t>
            </a:r>
            <a:r>
              <a:rPr lang="en-US" sz="4000" dirty="0"/>
              <a:t> due tipi di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err="1"/>
              <a:t>mescele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26FD22-8479-401F-9922-F1C57DF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9B1F9D2-FF82-4D98-BC94-3A0366F90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7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OMOGENEE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Hanno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composizione</a:t>
            </a:r>
            <a:r>
              <a:rPr lang="en-US" dirty="0"/>
              <a:t> </a:t>
            </a:r>
            <a:r>
              <a:rPr lang="en-US" dirty="0" err="1"/>
              <a:t>uniforme</a:t>
            </a:r>
            <a:r>
              <a:rPr lang="en-US" dirty="0"/>
              <a:t> e </a:t>
            </a:r>
            <a:r>
              <a:rPr lang="en-US" dirty="0" err="1"/>
              <a:t>costante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(</a:t>
            </a:r>
            <a:r>
              <a:rPr lang="en-US" dirty="0" err="1"/>
              <a:t>l’aria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miscela</a:t>
            </a:r>
            <a:r>
              <a:rPr lang="en-US" dirty="0"/>
              <a:t> di </a:t>
            </a:r>
            <a:r>
              <a:rPr lang="en-US" dirty="0" err="1"/>
              <a:t>più</a:t>
            </a:r>
            <a:r>
              <a:rPr lang="en-US" dirty="0"/>
              <a:t> gas, </a:t>
            </a:r>
            <a:r>
              <a:rPr lang="en-US" dirty="0" err="1"/>
              <a:t>l’acqua</a:t>
            </a:r>
            <a:r>
              <a:rPr lang="en-US" dirty="0"/>
              <a:t> del mare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miscela</a:t>
            </a:r>
            <a:r>
              <a:rPr lang="en-US" dirty="0"/>
              <a:t> </a:t>
            </a:r>
            <a:r>
              <a:rPr lang="en-US" dirty="0" err="1"/>
              <a:t>omogenea</a:t>
            </a:r>
            <a:r>
              <a:rPr lang="en-US" dirty="0"/>
              <a:t> di </a:t>
            </a:r>
            <a:r>
              <a:rPr lang="en-US" dirty="0" err="1"/>
              <a:t>acqua</a:t>
            </a:r>
            <a:r>
              <a:rPr lang="en-US" dirty="0"/>
              <a:t> e </a:t>
            </a:r>
            <a:r>
              <a:rPr lang="en-US" dirty="0" err="1"/>
              <a:t>vari</a:t>
            </a:r>
            <a:r>
              <a:rPr lang="en-US" dirty="0"/>
              <a:t> </a:t>
            </a:r>
            <a:r>
              <a:rPr lang="en-US" dirty="0" err="1"/>
              <a:t>sali</a:t>
            </a:r>
            <a:r>
              <a:rPr lang="en-US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CF23D0-F500-4262-9A7D-BA8327A5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7D9F19-2F00-4DAC-A8D6-5D4F6B75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ETEROGENEE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composizione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variabile</a:t>
            </a:r>
            <a:r>
              <a:rPr lang="en-US" dirty="0"/>
              <a:t> da un </a:t>
            </a:r>
            <a:r>
              <a:rPr lang="en-US" dirty="0" err="1"/>
              <a:t>punto</a:t>
            </a:r>
            <a:r>
              <a:rPr lang="en-US" dirty="0"/>
              <a:t> </a:t>
            </a:r>
            <a:r>
              <a:rPr lang="en-US" dirty="0" err="1"/>
              <a:t>all’altro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del </a:t>
            </a:r>
            <a:r>
              <a:rPr lang="en-US" dirty="0" err="1"/>
              <a:t>campione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dirty="0" err="1"/>
              <a:t>nel</a:t>
            </a:r>
            <a:r>
              <a:rPr lang="en-US" dirty="0"/>
              <a:t> latte, ad </a:t>
            </a:r>
            <a:r>
              <a:rPr lang="en-US" dirty="0" err="1"/>
              <a:t>esempio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distinguono</a:t>
            </a:r>
            <a:r>
              <a:rPr lang="en-US" dirty="0"/>
              <a:t> </a:t>
            </a:r>
            <a:r>
              <a:rPr lang="en-US" dirty="0" err="1"/>
              <a:t>particelle</a:t>
            </a:r>
            <a:r>
              <a:rPr lang="en-US" dirty="0"/>
              <a:t> di </a:t>
            </a:r>
            <a:r>
              <a:rPr lang="en-US" dirty="0" err="1"/>
              <a:t>grassi</a:t>
            </a:r>
            <a:r>
              <a:rPr lang="en-US" dirty="0"/>
              <a:t> </a:t>
            </a:r>
            <a:r>
              <a:rPr lang="en-US" dirty="0" err="1"/>
              <a:t>sospesenell’acqua</a:t>
            </a:r>
            <a:r>
              <a:rPr lang="en-US" dirty="0"/>
              <a:t>)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0416D0-6AFB-4A9E-A4D6-800E66DB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6310F2-3069-4E81-ABB9-0E3BD6CF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26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costituiti</a:t>
            </a:r>
            <a:r>
              <a:rPr lang="en-US" dirty="0"/>
              <a:t> da </a:t>
            </a:r>
            <a:r>
              <a:rPr lang="en-US" dirty="0" err="1"/>
              <a:t>insiemi</a:t>
            </a:r>
            <a:r>
              <a:rPr lang="en-US" dirty="0"/>
              <a:t> di </a:t>
            </a:r>
            <a:r>
              <a:rPr lang="en-US" dirty="0" err="1"/>
              <a:t>atomi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specie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F1211CC-E28A-4F79-BEDE-161EF4C7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3CB897-38D1-4CBC-B8C2-5C89CEF2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DDCC7-FED6-DB47-96E8-4A9F760CCD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3271</TotalTime>
  <Words>1278</Words>
  <Application>Microsoft Office PowerPoint</Application>
  <PresentationFormat>Presentazione su schermo (4:3)</PresentationFormat>
  <Paragraphs>225</Paragraphs>
  <Slides>54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7" baseType="lpstr">
      <vt:lpstr>Arial</vt:lpstr>
      <vt:lpstr>Calibri</vt:lpstr>
      <vt:lpstr>Office Theme</vt:lpstr>
      <vt:lpstr>Corso di Chimica e Biochimica</vt:lpstr>
      <vt:lpstr>Docente Dr. Andrea Barresi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OMOGENEE</vt:lpstr>
      <vt:lpstr>ETEROGENEE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teoria di Lewis si basa su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Chimica e Biochimica</dc:title>
  <dc:creator>andrea</dc:creator>
  <cp:lastModifiedBy>Federica Russo</cp:lastModifiedBy>
  <cp:revision>41</cp:revision>
  <cp:lastPrinted>2019-06-07T11:51:55Z</cp:lastPrinted>
  <dcterms:created xsi:type="dcterms:W3CDTF">2019-06-03T07:48:14Z</dcterms:created>
  <dcterms:modified xsi:type="dcterms:W3CDTF">2019-06-07T11:52:24Z</dcterms:modified>
</cp:coreProperties>
</file>