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1"/>
  </p:notesMasterIdLst>
  <p:sldIdLst>
    <p:sldId id="263" r:id="rId2"/>
    <p:sldId id="264" r:id="rId3"/>
    <p:sldId id="265" r:id="rId4"/>
    <p:sldId id="266" r:id="rId5"/>
    <p:sldId id="268" r:id="rId6"/>
    <p:sldId id="269" r:id="rId7"/>
    <p:sldId id="324" r:id="rId8"/>
    <p:sldId id="325" r:id="rId9"/>
    <p:sldId id="318" r:id="rId10"/>
    <p:sldId id="365" r:id="rId11"/>
    <p:sldId id="319" r:id="rId12"/>
    <p:sldId id="320" r:id="rId13"/>
    <p:sldId id="368" r:id="rId14"/>
    <p:sldId id="369" r:id="rId15"/>
    <p:sldId id="321" r:id="rId16"/>
    <p:sldId id="376" r:id="rId17"/>
    <p:sldId id="378" r:id="rId18"/>
    <p:sldId id="370" r:id="rId19"/>
    <p:sldId id="371" r:id="rId20"/>
    <p:sldId id="372" r:id="rId21"/>
    <p:sldId id="373" r:id="rId22"/>
    <p:sldId id="374" r:id="rId23"/>
    <p:sldId id="375" r:id="rId24"/>
    <p:sldId id="387" r:id="rId25"/>
    <p:sldId id="323" r:id="rId26"/>
    <p:sldId id="326" r:id="rId27"/>
    <p:sldId id="328" r:id="rId28"/>
    <p:sldId id="331" r:id="rId29"/>
    <p:sldId id="333" r:id="rId30"/>
    <p:sldId id="332" r:id="rId31"/>
    <p:sldId id="334" r:id="rId32"/>
    <p:sldId id="330" r:id="rId33"/>
    <p:sldId id="341" r:id="rId34"/>
    <p:sldId id="292" r:id="rId35"/>
    <p:sldId id="302" r:id="rId36"/>
    <p:sldId id="303" r:id="rId37"/>
    <p:sldId id="305" r:id="rId38"/>
    <p:sldId id="393" r:id="rId39"/>
    <p:sldId id="392" r:id="rId40"/>
    <p:sldId id="329" r:id="rId41"/>
    <p:sldId id="342" r:id="rId42"/>
    <p:sldId id="343" r:id="rId43"/>
    <p:sldId id="344" r:id="rId44"/>
    <p:sldId id="360" r:id="rId45"/>
    <p:sldId id="345" r:id="rId46"/>
    <p:sldId id="379" r:id="rId47"/>
    <p:sldId id="347" r:id="rId48"/>
    <p:sldId id="348" r:id="rId49"/>
    <p:sldId id="349" r:id="rId50"/>
    <p:sldId id="350" r:id="rId51"/>
    <p:sldId id="351" r:id="rId52"/>
    <p:sldId id="390" r:id="rId53"/>
    <p:sldId id="352" r:id="rId54"/>
    <p:sldId id="353" r:id="rId55"/>
    <p:sldId id="363" r:id="rId56"/>
    <p:sldId id="356" r:id="rId57"/>
    <p:sldId id="385" r:id="rId58"/>
    <p:sldId id="357" r:id="rId59"/>
    <p:sldId id="361" r:id="rId60"/>
  </p:sldIdLst>
  <p:sldSz cx="6858000" cy="9906000" type="A4"/>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740"/>
  </p:normalViewPr>
  <p:slideViewPr>
    <p:cSldViewPr snapToGrid="0" snapToObjects="1">
      <p:cViewPr varScale="1">
        <p:scale>
          <a:sx n="76" d="100"/>
          <a:sy n="76" d="100"/>
        </p:scale>
        <p:origin x="3738"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4-17T22:03:24.4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17091 19025</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04T18:42:09.1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20365 16349,'0'0,"0"0,14 0,0 0,0 0,-14 0,14 0,-14 0,14 0,-14 0,14 0,0 0,-14 0,13 0,-13 0,29 0,-29 0,14 0,0 0,-1 0,15 0,-14 0,0 0,14 0,-14 0,0 0,14 0,-28 0,14 0,0 0,0 0,-14 0,14 0,13 0,2 0,-1 0,-1-14,15 14,-28-14,0 14,14 0,0 0,-14 0,0 0,14 0,-28 0,13 0,-13 0,15 0,-1 0,-14 0,14 0,-14 0,27 0,-13 0,-14 0,28 0,-28 0,28 0,0 0,0 0,14 0,-14 0,0 0,14 0,-28 0,-1 0,1 0,-14 0,14 0,-14 0,14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04T18:36:56.555"/>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4242 3646,'0'0,"14"0,-14 0,14 0,0 0,-14 0,14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04T18:40:06.0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1017 11747,'0'0,"28"0,-14 0,0 0,14 0,0 14,-14-14,14 0,-14 0,-14 0,28 0,-15 0,1 0,0 14,-14-14,14 0,1 0,-15 0,13 0,-13 0,14 0,0 0,0 0,0 0,0 0,0 0,0 0,14 0,-28 0,14 0,0 0,0 0,-14 0,14 0,0 0,0 0,-1 0,-13 0,14 0,0 0,-14 0,15 0,-15 0,27 0,-27 0,14 0,0 0,14 0,-14 0,0 0,0 0,14 0,-28 0,14 0,14 0,-28 0,14 0,-14 0,27 0,-27 0,28-14,-28 14,29 0,-16 0,15 0,-14 0,0-14,0 14,0 0,-14 0,14 0,14 0,-28 0,14 0,0 0,-14 0,14 0,-14 0,14-14,-14 14,14 0,-1 0,-13 0,14 0,0 0,1 0,-15 0,14 0,-14 0,14 0,-1 0,1 0,28 0,-14 0,-14 0,14 0,14 0,-28 0,0 0,-1 0,1 0,1 0,-1 14,0-14,-14 0,13 0,15 0,14 0,0 0,0 0,-28 0,0 0,0 0,-1 0,1 0,15 0,-1 0,-15 0,29 0,0 0,-28 0,14 0,-14 0,-14 0,28 0,-28 0,14 0,0 0,14 0,-28 0,28 0,-14 0,-1 0,-13 0,14 0,0 0,0 0,-14 0,14 0,0 0,0 0,-14 0,14 0,-14 0,14 0,-14-14,14 14,0 0,0 0,14 0,-14 0,28 0,-14 0,13 0,-13 0,14 0,0 14,-14-14,14 0,-28 0,14 0,0 0,-1 0,1 0,0 0,-14 0,-14 0,28 0,-14 0,0 0,0 0,-14 0,14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04T18:40:20.4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10493 11792,'0'0,"14"0,-14 0,14 0,0-14,14 14,-1 0,1 0,-13 0,-1 0,-1 0,1 0,0 0,0 0,0 0,0 0,0 0,0 0,-14 0,14 0,0 0,-14 0,14 0,-14 0,14 0,0 0,-14 0,14 0,-14 0,14 0,-1 0,1 0,15 0,-29 0,14 0,13 0,-27 0,28 0,-28 0,14 0,-14 0,28 0,-28 0,14 0,-14 0,28 0,-28 0,14 0,-14 0,14 0,0 0,14-14,-14 0,-1 14,16 0,-15 0,-14 0,27 0,-27 0,14-14,0 14,0 0,0 0,0-14,0 14,0 0,0 0,-14 0,14 0,0 0,0 0,-14 0,14 0,14 0,-15 0,1 0,1-14,-1 14,-14 0,14 0,-14 0,13 0,1 0,-14 0,14 0,0 0,0 0,14 0,-28 0,14 0,0 0,0 0,-14 0,14 0,-14 0,14 0,-14 0,28 0,-14 0,0 0,14 0,0 0,-14 0,-1 0,15 0,-28 0,28 0,-28 0,14 0,14 0,-14 0,0 0,14 0,-14 0,0 0,-14 0,14 0,-14 0,13 0,-13 0,15 0,-1 0,-14 0,14 0,-14 0,14 0,-1 0,-13 0,14 0,-14 0,14 0,0 0,14 0,0 0,0 0,-14 0,14 14,-14-14,14 0,-14 14,28-14,-15 0,-13 0,14 14,-13-14,-15 0,13 0,1 0,-14 0,14 0,-14 0,14 0,-14 0,28 0,-28 0,14 0,-14 0,14 0,0 0,0 0,-14 0,28 0,-28 0,28 0,-28 0,14 0,-14 0,13 0,-13 0,28 0,-14 0,14 0,0 0,28 0,0-14,0 14,-29 0,16 0,-16 0,1 0,14 0,-14 0,14 0,-14 0,0 0,-1 0,-13 0,1 0,-1 0,-14 0,27 0,-27 0,14 0,0 0,0 0,-14 0,14 0,0 0,0 0,0 0,-14 0,28 0,0-14,14 14,0 0,27 0,-13 0,-14 0,-14 0,0 0,-14 0,28 0,-28-14,13 14,-13 0,14 0,-14 0,0 0,0 0,0 0,14 0,14 0,-28 0,0 0,13 0,-27 14,15-14,-1 0,0 0,13 0,-13 0,14 0,-14 0,0 0,0 0,0 0,0 0,0 0,-14 14,14-14,0 0,0 14,0-14,0 0,-1 0,-13 0,15 0,-15 0,14 0,0 0,13 0,1 0,14 0,14 0,28 0,-1 0,1 0,-28 0,14 28,-42-28,0 14,-15-14,1 0,29 0,-30 0,15 0,0 0,0 0,0 0,-28 0,14 0,-14 0,28 0,-28 0,28 0,0 0,-1 0,2 0,-15 0,13 0,1 0,-28 0,14 0,-14 0,14 0,0 0,-14 0,14 0,-14 0,14 0,0 0,-14 0,14 0,0 0,0 0,14 0,13 0,1 0,0 0,0 0,-14 0,-14 0,28 0,-42 0,14 0,0 0,0 0,-14 0,13 0,1 0,-14 0,15 0,-1 0,0 0,-14 0,27 0,-13 0,28 0,-14 0,0 0,28 0,-15 0,-12 0,-2 0,-13 0,-14 0,14 0,28 0,0-14,-14 14,14 0,-14 0,-15 0,16 0,-29 0,28 0,13-14,1 14,-14-14,0 14,-14 0,14 0,-28 0,28 0,-28 0,28 0,0 0,13 0,1 0,-28 0,14 0,-14 0,0 0,0 0,-14 0,14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04T18:41:35.0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6673 14291,'0'0,"28"0,-14 0,14 0,-14 0,-1 14,-13-14,14 0,-14 0,14 0,15 0,-29 0,13 0,1 0,-14 14,0-14,14 0,-14 14,28-14,-14 0,-14 0,28 0,-14 0,0 0,0 0,-14 0,28 0,-28 0,14 0,14 14,-28-14,27 0,2 0,-15 0,-1 0,1 0,0 0,-14 0,14 0,-14 0,14 0,0 0,0 0,-14 0,14 0,-14 0,14 0,0 0,-14 0,14 0,-14 0,14 0,0 0,-14 0,14 0,-14 0,14 0,-14 0,27 0,-12 0,-1 13,27-13,-13 0,0 0,28 0,-28 0,14 0,0 0,-28 14,14-14,-15 0,15 14,-14-14,14 0,0 0,-14 0,14 0,-14 0,-14 0,28 0,-14 0,-1 0,16 0,-1 0,-15 0,15 0,0 0,14 0,-14 0,-14 0,0 0,14 0,-14 0,0 0,-14 0,14 0,0 0,0 0,-14 0,14 0,13 0,-13 0,0 0,15 0,-16 0,1 0,0 0,0 0,0 0,-14-14,0 0,28 14,0 0,-14 0,28-13,-1-1,-13 0,1 14,-2 0,1 0,0 0,0 0,-14 0,14 0,-28 0,14 0,-14 0,14 0,0 0,0-14,0 14,-1 0,15 0,-13 0,-15 0,27-14,-27 14,14 0,-14 0,14 0,0 0,14 0,-14 0,14 0,-14 0,28 0,-14 0,-15-14,1 14,0 0,1 0,-1 0,-1 0,1 0,0 0,0 0,-14 0,14 0,-14-14,28 14,0 0,0 0,14 0,13 0,-12 0,40 0,-27 0,0 0,-15 0,2 0,-16 0,1 0,0 0,0 0,-14 0,14 0,-14 0,0 0,14 0,-14 0,14 0,-14 0,14 0,13 0,1 0,28 0,14 0,-15 0,15 28,14-14,-14 0,-29 0,-13 0,0-14,-14 0,-14 0,0 0,-14 0,14 0,0 0,14 13,13-13,16 0,-2 0,15 0,0 0,-1 0,-13 0,0 0,-14 0,0 0,-14 0,-14 0,13 0,16 0,-2 0,29 0,-28 0,14 0,-15 0,-12 0,-15 0,13 0,-13 0,0 0,0 0,0 0,0 0,0 0,0 0,14 0,-28 0,14 0,0 0,0 0,-14 0,14 0,-1 0,1 0,1 0,-15 0,14 0,0 0,-14 0,13 0,-13 0,14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04T18:41:43.0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16719 14379,'0'0,"0"0,14 0,0 0,0 0,0 0,-14 0,28 0,-28 0,13 0,-13 0,28 0,1 0,-16 0,15 0,0 0,-28 0,14 0,0 0,0 0,0 0,-14 0,28 0,-14 0,0 0,14 0,-15 0,1 0,0 0,28 0,-14 0,0 0,0 0,0 0,28 0,-28 0,13 0,2 0,-2 0,-13 0,14 0,-14 0,14 0,-14 14,-15-14,1 0,15 0,-29 14,14-14,-14 0,13 0,1 0,14 0,14 0,-14 0,28 0,-14 0,14 0,-1 0,-27 0,14 0,-14 0,0 0,0 0,-1 0,2 0,-15 0,13 0,15 0,-28 0,14 0,-14 0,-14 0,14 0,-14 0,28 0,-28 0,14 0,-14 0,14 0,-14 0,14 0,0 0,-14 0,14 0,-14 0,14 0,0 0,0 0,0 0,0-14,13 14,16 0,-2 0,43-14,0 0,-14 14,13 0,-27 0,-14 0,0 0,-15 0,-13 0,15 0,-16 0,1 0,0 0,0 0,0 0,-14 0,14 0,0 0,-14 0,14 0,-14 0,28 0,-28 0,14 0,-14 0,28 0,-28 0,14-14,0 14,27 0,15 0,42 0,13 0,1 0,14 0,-28 0,-1 14,-41-14,-14 0,-1 0,2 0,-16 0,15 0,-42 0,14 0,-14 0,28 0,0 0,14 0,-14 0,-1 0,-12 0,13 0,-14 14,-1-14,-13 0,14 0,-14 0,14 0,-14 0,28 0,-28 0,14 0,-14 0,14 0,0 0,14 0,-28 0,14 0,14 0,-14 0,0 0,-14 0,14 0,-14 0,14 0,0 0,0 0,-14 0,14 0,0 0,-14 0,0-14,13 14,1 0,0 0,0 0,1-14,-2 14,-13 0,14 0,-14 0,14 0,0 0,-14 0,14 0,0 0,0 0,14 0,-28 0,14 0,-14 0,14 0,0 0,0 0,-14 0,14 0,-14-14,14 14,-1 0,1 0,-14 0,14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04T18:41:49.0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1042 16272,'0'0,"14"0,0 0,-14 0,28 0,-14 0,14 0,-1 0,16 0,-2 0,1 0,-14 0,0 0,0 0,0 0,-14 0,0 0,-1 0,2 0,-1 0,-14 0,28 0,-28 0,14 0,-14 0,27 0,-27 0,14 0,-14 0,14 0,-14 0,15 0,-2 0,1 0,0 0,28 0,-14 0,42 0,-1 0,15 0,14 14,-29 0,15 0,-42-14,0 14,0 0,-28-14,14 0,0 0,-1 0,2 0,-2 0,15 0,-14 0,0 0,0 0,-28 0,14 0,0 0,-14 0,14 0,0 0,0 0,-1 0,1 0,0 0,15 0,-29 0,27 0,-27 0,28 0,0 0,14 0,14 0,13 0,1 0,0 0,-14 0,-14 0,-28 0,28 14,-42-14,14 0,0 0,0 0,-1 0,-13 0,14 0,0 0,-14 0,14 0,-14 0,14 0,0 0,-14 0,14 0,-14 0,14 0,-14 0,14 0,0 0,-14 0,14 0,-14 0,14 0,0 0,0 0,-14 0,14 0,-1 0,-13 0,15 0,-15 0,14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04T18:41:57.1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9004 16314,'0'0,"14"0,0 0,14 14,-14-14,0 0,0 0,0 0,0 0,-14 0,28 0,-28 0,14 0,0 0,0 0,-14 0,14 0,-1 0,1 0,0 0,15 0,-2 0,1 0,14 0,-28 0,0 0,0 0,-14 0,14 0,0 0,0 0,-14 0,14 0,0 0,-1 0,1 0,0-14,1 14,-1 0,-1 0,15 0,-14 0,14 0,14 0,-28 0,0 0,0 0,14 0,-14 0,0 0,28 0,-28 0,13 0,1 0,14 0,0 0,-14 0,0 0,-14 0,13 0,2 0,-1 0,-15 0,1 0,14 0,-28 0,28 0,-28 0,14 0,0 0,0 0,-14 0,14 0,-14 0,14-14,0 14,0 0,0-14,0 14,-14 0,14 0,-14 0,13 0,2 0,-15 0,14 0,-14 0,14 0,0 0,13-14,15 14,0 0,42 0,13 0,-41 0,28 0,-42 0,-15 0,-12 0,13 0,-14 0,0 0,-1 0,1 0,0 0,0 0,1 0,-15 0,13 0,15 0,-14 0,14 0,14 0,-14 0,28 0,-29 0,-13 0,15 0,-2 0,-13 0,0 0,14 0,-28 0,14 0,14 0,-14 0,0 0,0 0,-14 0,14 0,0 0,-14 0,14 0,0 0,-1 0,1 0,0 0,1 0,12 0,15 0,14 14,0-14,27 0,-27 14,14-14,-28 14,-14-14,0 0,-14 0,27 0,-26 0,13 0,-1 0,1 0,28 0,-28 0,-14 0,14 0,-14 0,-14 0,27 0,-27 0,14 0,15 0,-2 0,1-14,28 0,42 0,0 14,-15 0,-13 0,14 0,-29 0,-13 0,-14 0,14 0,-14 0,-14 0,14 0,14 0,-28 0,0 0,0 0,0 0,-1 0,15 0,14 0,14 0,-14 0,14 0,-14 0,-1 0,1 0,-14 0,14 0,-14 0,-14 0,14 0,0 0,-14 0,0 0,13 0,-27 0,14 0,15 0,-2 0,29 0,28 0,-28 0,0 0,-1 0,-27 0,14 0,-28 0,0 0,0 0,-14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1-04T18:42:03.1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18653 16229,'14'0,"0"0,-14 0,14 0,0 0,0 0,0 0,14 0,-28 0,14 0,0 0,0 0,-14 0,14 0,0 0,0 0,0-14,13 14,-13-14,15 14,-2 0,1 0,14 0,0 0,0 0,-1 0,2 0,12 0,-13 0,0 14,0-14,-28 0,14 0,-14 0,13 0,-12 0,-1 0,13 0,1 0,-14 0,0-14,0 14,0 0,-14 0,14 0,-14 0,14 0,0 0,0 0,-14 0,28 0,-14 0,13 0,-13 0,29 0,-16 0,1 0,0 0,14 0,-28 0,0 0,0 0,14 0,-14 0,0 0,-1 0,-13 0,29 0,-29 0,28 0,-15 0,15 0,14 0,0 0,-14 0,14 0,-15 0,2 0,-15 0,13 0,1 0,-14 0,0 0,14 0,-28 0,14 0,0 0,0 0,28 14,14 0,-14 0,-1-14,-13 13,14-13,-14 14,0 0,-28-14,28 0,-14 0,0 0,0 0,-14 0,28 0,0 0,-1 0,16-14,-2 14,1-14,0 14,14 0,-14 0,-15 0,-13 0,15 0,-29 0,13 0,1 0,14 0,14-13,0 13,0 0,-1 0,2 0,-16 0,1-14,0 14,0-14,0 14,0 0,0-14,0 14,-1-14,-13 14,1 0,-1 0,13 0,15 0,-14 0,0-14,14 14,-28 0,14 0,-28 0,14 0,-14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955EA-DECB-BE44-83FD-6285498A4A84}" type="datetimeFigureOut">
              <a:rPr lang="it-IT" smtClean="0"/>
              <a:t>22/10/2019</a:t>
            </a:fld>
            <a:endParaRPr lang="it-IT"/>
          </a:p>
        </p:txBody>
      </p:sp>
      <p:sp>
        <p:nvSpPr>
          <p:cNvPr id="4" name="Segnaposto immagine diapositiva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C321E-3AAB-AC4A-B08E-FD87C864C828}" type="slidenum">
              <a:rPr lang="it-IT" smtClean="0"/>
              <a:t>‹N›</a:t>
            </a:fld>
            <a:endParaRPr lang="it-IT"/>
          </a:p>
        </p:txBody>
      </p:sp>
    </p:spTree>
    <p:extLst>
      <p:ext uri="{BB962C8B-B14F-4D97-AF65-F5344CB8AC3E}">
        <p14:creationId xmlns:p14="http://schemas.microsoft.com/office/powerpoint/2010/main" val="400741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2C90ED9-91A8-410D-883A-FB3894B4CF50}" type="slidenum">
              <a:rPr kumimoji="0" lang="it-IT"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9811" name="Rectangle 2"/>
          <p:cNvSpPr>
            <a:spLocks noGrp="1" noRot="1" noChangeAspect="1" noChangeArrowheads="1" noTextEdit="1"/>
          </p:cNvSpPr>
          <p:nvPr>
            <p:ph type="sldImg"/>
          </p:nvPr>
        </p:nvSpPr>
        <p:spPr>
          <a:xfrm>
            <a:off x="2362200" y="1143000"/>
            <a:ext cx="2133600" cy="3086100"/>
          </a:xfrm>
          <a:ln/>
        </p:spPr>
      </p:sp>
    </p:spTree>
    <p:extLst>
      <p:ext uri="{BB962C8B-B14F-4D97-AF65-F5344CB8AC3E}">
        <p14:creationId xmlns:p14="http://schemas.microsoft.com/office/powerpoint/2010/main" val="3388827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375586A-2480-4265-8A21-339845D6ECCD}" type="slidenum">
              <a:rPr lang="it-IT" smtClean="0">
                <a:solidFill>
                  <a:prstClr val="black"/>
                </a:solidFill>
                <a:latin typeface="Calibri"/>
              </a:rPr>
              <a:pPr/>
              <a:t>29</a:t>
            </a:fld>
            <a:endParaRPr lang="it-IT">
              <a:solidFill>
                <a:prstClr val="black"/>
              </a:solidFill>
              <a:latin typeface="Calibri"/>
            </a:endParaRPr>
          </a:p>
        </p:txBody>
      </p:sp>
    </p:spTree>
    <p:extLst>
      <p:ext uri="{BB962C8B-B14F-4D97-AF65-F5344CB8AC3E}">
        <p14:creationId xmlns:p14="http://schemas.microsoft.com/office/powerpoint/2010/main" val="93640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8D212F2-CD4D-41FB-B6EB-4F42DCBF36E5}" type="slidenum">
              <a:rPr lang="it-IT">
                <a:solidFill>
                  <a:prstClr val="black"/>
                </a:solidFill>
                <a:latin typeface="Arial" charset="0"/>
              </a:rPr>
              <a:pPr eaLnBrk="1" hangingPunct="1"/>
              <a:t>30</a:t>
            </a:fld>
            <a:endParaRPr lang="it-IT">
              <a:solidFill>
                <a:prstClr val="black"/>
              </a:solidFill>
              <a:latin typeface="Arial" charset="0"/>
            </a:endParaRPr>
          </a:p>
        </p:txBody>
      </p:sp>
      <p:sp>
        <p:nvSpPr>
          <p:cNvPr id="129027" name="Rectangle 2"/>
          <p:cNvSpPr>
            <a:spLocks noGrp="1" noRot="1" noChangeAspect="1" noChangeArrowheads="1" noTextEdit="1"/>
          </p:cNvSpPr>
          <p:nvPr>
            <p:ph type="sldImg"/>
          </p:nvPr>
        </p:nvSpPr>
        <p:spPr>
          <a:xfrm>
            <a:off x="2362200" y="1143000"/>
            <a:ext cx="2133600" cy="3086100"/>
          </a:xfrm>
          <a:ln/>
        </p:spPr>
      </p:sp>
      <p:sp>
        <p:nvSpPr>
          <p:cNvPr id="129028" name="Rectangle 3"/>
          <p:cNvSpPr>
            <a:spLocks noGrp="1" noChangeArrowheads="1"/>
          </p:cNvSpPr>
          <p:nvPr>
            <p:ph type="body" idx="1"/>
          </p:nvPr>
        </p:nvSpPr>
        <p:spPr>
          <a:noFill/>
        </p:spPr>
        <p:txBody>
          <a:bodyPr/>
          <a:lstStyle/>
          <a:p>
            <a:pPr eaLnBrk="1" hangingPunct="1"/>
            <a:r>
              <a:rPr lang="it-IT" sz="1400" dirty="0"/>
              <a:t>Per ogni sostanza avremo quindi una temperatura di fusione e una temperatura di ebollizione.</a:t>
            </a:r>
          </a:p>
          <a:p>
            <a:r>
              <a:rPr lang="it-IT" sz="1400" dirty="0"/>
              <a:t>La temperatura a cui avviene un passaggio di stato dipende anche dalla pressione. (legge di Boyle-</a:t>
            </a:r>
            <a:r>
              <a:rPr lang="it-IT" sz="1400" dirty="0" err="1"/>
              <a:t>Mariotte</a:t>
            </a:r>
            <a:r>
              <a:rPr lang="it-IT" sz="1400" dirty="0"/>
              <a:t>)</a:t>
            </a:r>
          </a:p>
          <a:p>
            <a:pPr eaLnBrk="1" hangingPunct="1"/>
            <a:r>
              <a:rPr lang="it-IT" sz="1400" dirty="0"/>
              <a:t>L’acqua pura bolle a 100 °C se la pressione è di una atmosfera.760mmHg</a:t>
            </a:r>
          </a:p>
          <a:p>
            <a:pPr eaLnBrk="1" hangingPunct="1"/>
            <a:r>
              <a:rPr lang="it-IT" sz="1400" dirty="0"/>
              <a:t>Se la pressione è minore, come succede in alta montagna, l’acqua bolle a una temperatura inferiore.</a:t>
            </a:r>
          </a:p>
          <a:p>
            <a:pPr eaLnBrk="1" hangingPunct="1"/>
            <a:r>
              <a:rPr lang="it-IT" sz="1400" dirty="0"/>
              <a:t>Se invece la pressione è maggiore di una atmosfera, l’acqua bolle a una temperatura superiore ai 100°C.</a:t>
            </a:r>
            <a:endParaRPr lang="it-IT" sz="1400" b="1" dirty="0"/>
          </a:p>
          <a:p>
            <a:pPr eaLnBrk="1" hangingPunct="1"/>
            <a:r>
              <a:rPr lang="it-IT" sz="1400" b="1" dirty="0"/>
              <a:t>E’ quello che avviene nella pentola a pressione: la cottura dei cibi è più rapida perché avviene ad una temperatura maggiore.</a:t>
            </a:r>
          </a:p>
        </p:txBody>
      </p:sp>
    </p:spTree>
    <p:extLst>
      <p:ext uri="{BB962C8B-B14F-4D97-AF65-F5344CB8AC3E}">
        <p14:creationId xmlns:p14="http://schemas.microsoft.com/office/powerpoint/2010/main" val="194995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r>
              <a:rPr lang="it-IT" dirty="0"/>
              <a:t>Funzionano con un </a:t>
            </a:r>
            <a:r>
              <a:rPr lang="it-IT"/>
              <a:t>meccanismo termodinamico (VUOTO TERMODINAMICO)</a:t>
            </a:r>
          </a:p>
        </p:txBody>
      </p:sp>
      <p:sp>
        <p:nvSpPr>
          <p:cNvPr id="4" name="Segnaposto numero diapositiva 3"/>
          <p:cNvSpPr>
            <a:spLocks noGrp="1"/>
          </p:cNvSpPr>
          <p:nvPr>
            <p:ph type="sldNum" sz="quarter" idx="10"/>
          </p:nvPr>
        </p:nvSpPr>
        <p:spPr/>
        <p:txBody>
          <a:bodyPr/>
          <a:lstStyle/>
          <a:p>
            <a:fld id="{0855C86E-AD6D-134F-8E83-34D8853FB568}" type="slidenum">
              <a:rPr lang="it-IT" smtClean="0"/>
              <a:t>31</a:t>
            </a:fld>
            <a:endParaRPr lang="it-IT"/>
          </a:p>
        </p:txBody>
      </p:sp>
    </p:spTree>
    <p:extLst>
      <p:ext uri="{BB962C8B-B14F-4D97-AF65-F5344CB8AC3E}">
        <p14:creationId xmlns:p14="http://schemas.microsoft.com/office/powerpoint/2010/main" val="473272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egnaposto immagine diapositiva 1"/>
          <p:cNvSpPr>
            <a:spLocks noGrp="1" noRot="1" noChangeAspect="1"/>
          </p:cNvSpPr>
          <p:nvPr>
            <p:ph type="sldImg"/>
          </p:nvPr>
        </p:nvSpPr>
        <p:spPr>
          <a:xfrm>
            <a:off x="2362200" y="1143000"/>
            <a:ext cx="2133600" cy="3086100"/>
          </a:xfrm>
          <a:ln/>
        </p:spPr>
      </p:sp>
      <p:sp>
        <p:nvSpPr>
          <p:cNvPr id="439298"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ndParaRPr>
          </a:p>
        </p:txBody>
      </p:sp>
      <p:sp>
        <p:nvSpPr>
          <p:cNvPr id="4" name="Segnaposto numero diapositiva 3"/>
          <p:cNvSpPr>
            <a:spLocks noGrp="1"/>
          </p:cNvSpPr>
          <p:nvPr>
            <p:ph type="sldNum" sz="quarter" idx="5"/>
          </p:nvPr>
        </p:nvSpPr>
        <p:spPr/>
        <p:txBody>
          <a:bodyPr/>
          <a:lstStyle/>
          <a:p>
            <a:pPr>
              <a:defRPr/>
            </a:pPr>
            <a:fld id="{1CCF40AC-AE10-1D4D-8F11-6C4F905DCBC6}" type="slidenum">
              <a:rPr lang="it-IT">
                <a:solidFill>
                  <a:prstClr val="black"/>
                </a:solidFill>
              </a:rPr>
              <a:pPr>
                <a:defRPr/>
              </a:pPr>
              <a:t>32</a:t>
            </a:fld>
            <a:endParaRPr lang="it-IT">
              <a:solidFill>
                <a:prstClr val="black"/>
              </a:solidFill>
            </a:endParaRPr>
          </a:p>
        </p:txBody>
      </p:sp>
    </p:spTree>
    <p:extLst>
      <p:ext uri="{BB962C8B-B14F-4D97-AF65-F5344CB8AC3E}">
        <p14:creationId xmlns:p14="http://schemas.microsoft.com/office/powerpoint/2010/main" val="91157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Segnaposto immagine diapositiva 1"/>
          <p:cNvSpPr>
            <a:spLocks noGrp="1" noRot="1" noChangeAspect="1" noTextEdit="1"/>
          </p:cNvSpPr>
          <p:nvPr>
            <p:ph type="sldImg"/>
          </p:nvPr>
        </p:nvSpPr>
        <p:spPr>
          <a:xfrm>
            <a:off x="2362200" y="1143000"/>
            <a:ext cx="2133600" cy="3086100"/>
          </a:xfrm>
          <a:ln/>
        </p:spPr>
      </p:sp>
      <p:sp>
        <p:nvSpPr>
          <p:cNvPr id="401410"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ndParaRPr>
          </a:p>
        </p:txBody>
      </p:sp>
      <p:sp>
        <p:nvSpPr>
          <p:cNvPr id="401411"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eaLnBrk="0" fontAlgn="base" hangingPunct="0">
              <a:spcBef>
                <a:spcPct val="0"/>
              </a:spcBef>
              <a:spcAft>
                <a:spcPct val="0"/>
              </a:spcAft>
              <a:defRPr sz="1300">
                <a:solidFill>
                  <a:schemeClr val="tx1"/>
                </a:solidFill>
                <a:latin typeface="Arial" charset="0"/>
                <a:ea typeface="ＭＳ Ｐゴシック" charset="0"/>
              </a:defRPr>
            </a:lvl6pPr>
            <a:lvl7pPr marL="2971800" indent="-228600" eaLnBrk="0" fontAlgn="base" hangingPunct="0">
              <a:spcBef>
                <a:spcPct val="0"/>
              </a:spcBef>
              <a:spcAft>
                <a:spcPct val="0"/>
              </a:spcAft>
              <a:defRPr sz="1300">
                <a:solidFill>
                  <a:schemeClr val="tx1"/>
                </a:solidFill>
                <a:latin typeface="Arial" charset="0"/>
                <a:ea typeface="ＭＳ Ｐゴシック" charset="0"/>
              </a:defRPr>
            </a:lvl7pPr>
            <a:lvl8pPr marL="3429000" indent="-228600" eaLnBrk="0" fontAlgn="base" hangingPunct="0">
              <a:spcBef>
                <a:spcPct val="0"/>
              </a:spcBef>
              <a:spcAft>
                <a:spcPct val="0"/>
              </a:spcAft>
              <a:defRPr sz="1300">
                <a:solidFill>
                  <a:schemeClr val="tx1"/>
                </a:solidFill>
                <a:latin typeface="Arial" charset="0"/>
                <a:ea typeface="ＭＳ Ｐゴシック" charset="0"/>
              </a:defRPr>
            </a:lvl8pPr>
            <a:lvl9pPr marL="3886200" indent="-228600" eaLnBrk="0" fontAlgn="base" hangingPunct="0">
              <a:spcBef>
                <a:spcPct val="0"/>
              </a:spcBef>
              <a:spcAft>
                <a:spcPct val="0"/>
              </a:spcAft>
              <a:defRPr sz="1300">
                <a:solidFill>
                  <a:schemeClr val="tx1"/>
                </a:solidFill>
                <a:latin typeface="Arial" charset="0"/>
                <a:ea typeface="ＭＳ Ｐゴシック" charset="0"/>
              </a:defRPr>
            </a:lvl9pPr>
          </a:lstStyle>
          <a:p>
            <a:fld id="{8CE6163F-4624-484C-B3BE-DB082F47CD5B}" type="slidenum">
              <a:rPr lang="it-IT" sz="1200">
                <a:solidFill>
                  <a:srgbClr val="000000"/>
                </a:solidFill>
              </a:rPr>
              <a:pPr/>
              <a:t>33</a:t>
            </a:fld>
            <a:endParaRPr lang="it-IT" sz="1200">
              <a:solidFill>
                <a:srgbClr val="000000"/>
              </a:solidFill>
            </a:endParaRPr>
          </a:p>
        </p:txBody>
      </p:sp>
    </p:spTree>
    <p:extLst>
      <p:ext uri="{BB962C8B-B14F-4D97-AF65-F5344CB8AC3E}">
        <p14:creationId xmlns:p14="http://schemas.microsoft.com/office/powerpoint/2010/main" val="1047414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p:cNvSpPr>
            <a:spLocks noGrp="1" noRot="1" noChangeAspect="1" noTextEdit="1"/>
          </p:cNvSpPr>
          <p:nvPr>
            <p:ph type="sldImg"/>
          </p:nvPr>
        </p:nvSpPr>
        <p:spPr>
          <a:xfrm>
            <a:off x="2362200" y="1143000"/>
            <a:ext cx="2133600" cy="3086100"/>
          </a:xfrm>
          <a:ln/>
        </p:spPr>
      </p:sp>
      <p:sp>
        <p:nvSpPr>
          <p:cNvPr id="122883" name="Segnaposto note 2"/>
          <p:cNvSpPr>
            <a:spLocks noGrp="1"/>
          </p:cNvSpPr>
          <p:nvPr>
            <p:ph type="body" idx="1"/>
          </p:nvPr>
        </p:nvSpPr>
        <p:spPr>
          <a:noFill/>
        </p:spPr>
        <p:txBody>
          <a:bodyPr/>
          <a:lstStyle/>
          <a:p>
            <a:pPr algn="just"/>
            <a:r>
              <a:rPr lang="it-IT" b="1" dirty="0"/>
              <a:t>Controlli fisici. </a:t>
            </a:r>
            <a:r>
              <a:rPr lang="it-IT" dirty="0"/>
              <a:t>Consistono in strumentazioni installate sulle sterilizzatrici ed indicano i valori raggiunti dai parametri fisici nel corso delle varie fasi del ciclo di sterilizzazione (termometri, </a:t>
            </a:r>
            <a:r>
              <a:rPr lang="it-IT" dirty="0" err="1"/>
              <a:t>manovuotometri</a:t>
            </a:r>
            <a:r>
              <a:rPr lang="it-IT" dirty="0"/>
              <a:t>, registratori su carta, avvisatori elettrici ed acustici).</a:t>
            </a:r>
          </a:p>
          <a:p>
            <a:pPr algn="just"/>
            <a:r>
              <a:rPr lang="it-IT" b="1" dirty="0"/>
              <a:t>Controlli chimici. </a:t>
            </a:r>
            <a:r>
              <a:rPr lang="it-IT" dirty="0"/>
              <a:t>Il principio di funzionamento si basa sull’uso di sostanze (inchiostri) applicate su un supporto generalmente di carta, in grado di reagire allo stimolo fisico (tempo-temperatura-pressione-umidità) modificando il colore. Tali modificazioni hanno luogo se i parametri di sterilizzazione ai quali l’indicatore è sensibile sono stati soddisfatti e mantenuti per un dato periodo di tempo.                                                                          Gli indicatori chimici sono di due tipi:                                                                                 </a:t>
            </a:r>
            <a:r>
              <a:rPr lang="it-IT" b="1" dirty="0"/>
              <a:t>Indicatori di processo (esterni) </a:t>
            </a:r>
            <a:r>
              <a:rPr lang="it-IT" dirty="0"/>
              <a:t>- Sono indicatori con punto di viraggio unico e sensibili ad un solo parametro necessario per raggiungere la sterilità. Indicano, ad esempio, che una data temperatura è stata raggiunta ma non indicano per quanto tempo. Un esempio sono i nastri indicatori o gli indicatori prestampati sulle buste o sui rotoli di carta/polietilene. L’indicatore di processo deve essere posto all’esterno di ogni confezione per distinguere visivamente e a colpo d’occhio il materiale processato da quello non sterilizzato e non è pertanto da considerare un indice di raggiungimento di sterilità.                                                                                              </a:t>
            </a:r>
            <a:r>
              <a:rPr lang="it-IT" b="1" dirty="0"/>
              <a:t>Indicatori di sterilizzazione (interni) </a:t>
            </a:r>
            <a:r>
              <a:rPr lang="it-IT" dirty="0"/>
              <a:t>- Sono indicatori sensibili a tutti i parametri necessari per ottenere la sterilizzazione e devono essere posti all’interno delle confezioni, al fine di controllare la penetrazione del vapore. Il viraggio incompleto dell’indicatore indica la mancata certezza della sterilità.</a:t>
            </a:r>
          </a:p>
          <a:p>
            <a:endParaRPr lang="it-IT" dirty="0"/>
          </a:p>
          <a:p>
            <a:endParaRPr lang="it-IT" dirty="0"/>
          </a:p>
        </p:txBody>
      </p:sp>
      <p:sp>
        <p:nvSpPr>
          <p:cNvPr id="122884" name="Segnaposto numero diapositiva 3"/>
          <p:cNvSpPr>
            <a:spLocks noGrp="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8CADD5A-FEA6-4505-9709-30EAE814996E}" type="slidenum">
              <a:rPr kumimoji="0" lang="it-IT"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44386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5586A-2480-4265-8A21-339845D6ECC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285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5586A-2480-4265-8A21-339845D6ECC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422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5586A-2480-4265-8A21-339845D6ECC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1370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5586A-2480-4265-8A21-339845D6ECC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52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a:xfrm>
            <a:off x="2362200" y="1143000"/>
            <a:ext cx="2133600" cy="3086100"/>
          </a:xfrm>
          <a:ln/>
        </p:spPr>
      </p:sp>
      <p:sp>
        <p:nvSpPr>
          <p:cNvPr id="120835" name="Segnaposto note 2"/>
          <p:cNvSpPr>
            <a:spLocks noGrp="1"/>
          </p:cNvSpPr>
          <p:nvPr>
            <p:ph type="body" idx="1"/>
          </p:nvPr>
        </p:nvSpPr>
        <p:spPr>
          <a:noFill/>
        </p:spPr>
        <p:txBody>
          <a:bodyPr/>
          <a:lstStyle/>
          <a:p>
            <a:r>
              <a:rPr lang="it-IT" sz="1200" dirty="0">
                <a:solidFill>
                  <a:srgbClr val="FFFFFF"/>
                </a:solidFill>
              </a:rPr>
              <a:t>(livello di sicurezza di sterilità)</a:t>
            </a:r>
            <a:endParaRPr lang="it-IT" dirty="0"/>
          </a:p>
        </p:txBody>
      </p:sp>
      <p:sp>
        <p:nvSpPr>
          <p:cNvPr id="120836" name="Segnaposto numero diapositiva 3"/>
          <p:cNvSpPr>
            <a:spLocks noGrp="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5A0A63-D828-4765-BBB8-B04BD9F981CF}" type="slidenum">
              <a:rPr kumimoji="0" lang="it-IT"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72405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Segnaposto immagine diapositiva 1"/>
          <p:cNvSpPr>
            <a:spLocks noGrp="1" noRot="1" noChangeAspect="1"/>
          </p:cNvSpPr>
          <p:nvPr>
            <p:ph type="sldImg"/>
          </p:nvPr>
        </p:nvSpPr>
        <p:spPr>
          <a:xfrm>
            <a:off x="2362200" y="1143000"/>
            <a:ext cx="2133600" cy="3086100"/>
          </a:xfrm>
          <a:ln/>
        </p:spPr>
      </p:sp>
      <p:sp>
        <p:nvSpPr>
          <p:cNvPr id="437250"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ndParaRPr>
          </a:p>
        </p:txBody>
      </p:sp>
      <p:sp>
        <p:nvSpPr>
          <p:cNvPr id="4" name="Segnaposto numero diapositiva 3"/>
          <p:cNvSpPr>
            <a:spLocks noGrp="1"/>
          </p:cNvSpPr>
          <p:nvPr>
            <p:ph type="sldNum" sz="quarter" idx="5"/>
          </p:nvPr>
        </p:nvSpPr>
        <p:spPr/>
        <p:txBody>
          <a:bodyPr/>
          <a:lstStyle/>
          <a:p>
            <a:pPr>
              <a:defRPr/>
            </a:pPr>
            <a:fld id="{2EF98342-5199-F248-8C5C-C9AD58D72E16}" type="slidenum">
              <a:rPr lang="it-IT">
                <a:solidFill>
                  <a:prstClr val="black"/>
                </a:solidFill>
              </a:rPr>
              <a:pPr>
                <a:defRPr/>
              </a:pPr>
              <a:t>40</a:t>
            </a:fld>
            <a:endParaRPr lang="it-IT">
              <a:solidFill>
                <a:prstClr val="black"/>
              </a:solidFill>
            </a:endParaRPr>
          </a:p>
        </p:txBody>
      </p:sp>
    </p:spTree>
    <p:extLst>
      <p:ext uri="{BB962C8B-B14F-4D97-AF65-F5344CB8AC3E}">
        <p14:creationId xmlns:p14="http://schemas.microsoft.com/office/powerpoint/2010/main" val="3441873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375586A-2480-4265-8A21-339845D6ECCD}" type="slidenum">
              <a:rPr lang="it-IT" smtClean="0"/>
              <a:pPr/>
              <a:t>41</a:t>
            </a:fld>
            <a:endParaRPr lang="it-IT"/>
          </a:p>
        </p:txBody>
      </p:sp>
    </p:spTree>
    <p:extLst>
      <p:ext uri="{BB962C8B-B14F-4D97-AF65-F5344CB8AC3E}">
        <p14:creationId xmlns:p14="http://schemas.microsoft.com/office/powerpoint/2010/main" val="2077497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375586A-2480-4265-8A21-339845D6ECCD}" type="slidenum">
              <a:rPr lang="it-IT" smtClean="0"/>
              <a:pPr/>
              <a:t>42</a:t>
            </a:fld>
            <a:endParaRPr lang="it-IT"/>
          </a:p>
        </p:txBody>
      </p:sp>
    </p:spTree>
    <p:extLst>
      <p:ext uri="{BB962C8B-B14F-4D97-AF65-F5344CB8AC3E}">
        <p14:creationId xmlns:p14="http://schemas.microsoft.com/office/powerpoint/2010/main" val="1530635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Segnaposto immagine diapositiva 1"/>
          <p:cNvSpPr>
            <a:spLocks noGrp="1" noRot="1" noChangeAspect="1"/>
          </p:cNvSpPr>
          <p:nvPr>
            <p:ph type="sldImg"/>
          </p:nvPr>
        </p:nvSpPr>
        <p:spPr>
          <a:xfrm>
            <a:off x="2362200" y="1143000"/>
            <a:ext cx="2133600" cy="3086100"/>
          </a:xfrm>
          <a:ln/>
        </p:spPr>
      </p:sp>
      <p:sp>
        <p:nvSpPr>
          <p:cNvPr id="437250"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Times New Roman" charset="0"/>
            </a:endParaRPr>
          </a:p>
        </p:txBody>
      </p:sp>
      <p:sp>
        <p:nvSpPr>
          <p:cNvPr id="4" name="Segnaposto numero diapositiva 3"/>
          <p:cNvSpPr>
            <a:spLocks noGrp="1"/>
          </p:cNvSpPr>
          <p:nvPr>
            <p:ph type="sldNum" sz="quarter" idx="5"/>
          </p:nvPr>
        </p:nvSpPr>
        <p:spPr/>
        <p:txBody>
          <a:bodyPr/>
          <a:lstStyle/>
          <a:p>
            <a:pPr>
              <a:defRPr/>
            </a:pPr>
            <a:fld id="{2EF98342-5199-F248-8C5C-C9AD58D72E16}" type="slidenum">
              <a:rPr lang="it-IT">
                <a:solidFill>
                  <a:prstClr val="black"/>
                </a:solidFill>
                <a:latin typeface="Calibri"/>
              </a:rPr>
              <a:pPr>
                <a:defRPr/>
              </a:pPr>
              <a:t>44</a:t>
            </a:fld>
            <a:endParaRPr lang="it-IT">
              <a:solidFill>
                <a:prstClr val="black"/>
              </a:solidFill>
              <a:latin typeface="Calibri"/>
            </a:endParaRPr>
          </a:p>
        </p:txBody>
      </p:sp>
    </p:spTree>
    <p:extLst>
      <p:ext uri="{BB962C8B-B14F-4D97-AF65-F5344CB8AC3E}">
        <p14:creationId xmlns:p14="http://schemas.microsoft.com/office/powerpoint/2010/main" val="3151925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375586A-2480-4265-8A21-339845D6ECCD}" type="slidenum">
              <a:rPr lang="it-IT" smtClean="0"/>
              <a:pPr/>
              <a:t>45</a:t>
            </a:fld>
            <a:endParaRPr lang="it-IT"/>
          </a:p>
        </p:txBody>
      </p:sp>
    </p:spTree>
    <p:extLst>
      <p:ext uri="{BB962C8B-B14F-4D97-AF65-F5344CB8AC3E}">
        <p14:creationId xmlns:p14="http://schemas.microsoft.com/office/powerpoint/2010/main" val="3485630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375586A-2480-4265-8A21-339845D6ECCD}" type="slidenum">
              <a:rPr lang="it-IT" smtClean="0"/>
              <a:pPr/>
              <a:t>47</a:t>
            </a:fld>
            <a:endParaRPr lang="it-IT"/>
          </a:p>
        </p:txBody>
      </p:sp>
    </p:spTree>
    <p:extLst>
      <p:ext uri="{BB962C8B-B14F-4D97-AF65-F5344CB8AC3E}">
        <p14:creationId xmlns:p14="http://schemas.microsoft.com/office/powerpoint/2010/main" val="2446928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r>
              <a:rPr lang="it-IT" dirty="0"/>
              <a:t>Indicatori di processo</a:t>
            </a:r>
          </a:p>
        </p:txBody>
      </p:sp>
      <p:sp>
        <p:nvSpPr>
          <p:cNvPr id="4" name="Segnaposto numero diapositiva 3"/>
          <p:cNvSpPr>
            <a:spLocks noGrp="1"/>
          </p:cNvSpPr>
          <p:nvPr>
            <p:ph type="sldNum" sz="quarter" idx="10"/>
          </p:nvPr>
        </p:nvSpPr>
        <p:spPr/>
        <p:txBody>
          <a:bodyPr/>
          <a:lstStyle/>
          <a:p>
            <a:fld id="{0855C86E-AD6D-134F-8E83-34D8853FB568}" type="slidenum">
              <a:rPr lang="it-IT" smtClean="0"/>
              <a:t>51</a:t>
            </a:fld>
            <a:endParaRPr lang="it-IT"/>
          </a:p>
        </p:txBody>
      </p:sp>
    </p:spTree>
    <p:extLst>
      <p:ext uri="{BB962C8B-B14F-4D97-AF65-F5344CB8AC3E}">
        <p14:creationId xmlns:p14="http://schemas.microsoft.com/office/powerpoint/2010/main" val="1432194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r>
              <a:rPr lang="it-IT" dirty="0"/>
              <a:t>Gli indicatori chimici individuali normalmente sono specifici per un singolo tipo di processo di sterilizzazione. Però</a:t>
            </a:r>
            <a:r>
              <a:rPr lang="it-IT" baseline="0" dirty="0"/>
              <a:t> indicatori diversi appartenenti alla stessa classe e tipo, quando vengono esposti a un ciclo di sterilizzazione, possono generare un </a:t>
            </a:r>
            <a:r>
              <a:rPr lang="it-IT" baseline="0"/>
              <a:t>risultato differente.</a:t>
            </a:r>
            <a:endParaRPr lang="it-IT"/>
          </a:p>
        </p:txBody>
      </p:sp>
      <p:sp>
        <p:nvSpPr>
          <p:cNvPr id="4" name="Segnaposto numero diapositiva 3"/>
          <p:cNvSpPr>
            <a:spLocks noGrp="1"/>
          </p:cNvSpPr>
          <p:nvPr>
            <p:ph type="sldNum" sz="quarter" idx="10"/>
          </p:nvPr>
        </p:nvSpPr>
        <p:spPr/>
        <p:txBody>
          <a:bodyPr/>
          <a:lstStyle/>
          <a:p>
            <a:fld id="{0855C86E-AD6D-134F-8E83-34D8853FB568}" type="slidenum">
              <a:rPr lang="it-IT" smtClean="0"/>
              <a:t>52</a:t>
            </a:fld>
            <a:endParaRPr lang="it-IT"/>
          </a:p>
        </p:txBody>
      </p:sp>
    </p:spTree>
    <p:extLst>
      <p:ext uri="{BB962C8B-B14F-4D97-AF65-F5344CB8AC3E}">
        <p14:creationId xmlns:p14="http://schemas.microsoft.com/office/powerpoint/2010/main" val="1286439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r>
              <a:rPr lang="it-IT" dirty="0"/>
              <a:t>TR = </a:t>
            </a:r>
            <a:r>
              <a:rPr lang="it-IT"/>
              <a:t>rapporto tecnico</a:t>
            </a:r>
            <a:endParaRPr lang="it-IT" dirty="0"/>
          </a:p>
        </p:txBody>
      </p:sp>
      <p:sp>
        <p:nvSpPr>
          <p:cNvPr id="4" name="Segnaposto numero diapositiva 3"/>
          <p:cNvSpPr>
            <a:spLocks noGrp="1"/>
          </p:cNvSpPr>
          <p:nvPr>
            <p:ph type="sldNum" sz="quarter" idx="10"/>
          </p:nvPr>
        </p:nvSpPr>
        <p:spPr/>
        <p:txBody>
          <a:bodyPr/>
          <a:lstStyle/>
          <a:p>
            <a:fld id="{B375586A-2480-4265-8A21-339845D6ECCD}" type="slidenum">
              <a:rPr lang="it-IT" smtClean="0"/>
              <a:pPr/>
              <a:t>53</a:t>
            </a:fld>
            <a:endParaRPr lang="it-IT"/>
          </a:p>
        </p:txBody>
      </p:sp>
    </p:spTree>
    <p:extLst>
      <p:ext uri="{BB962C8B-B14F-4D97-AF65-F5344CB8AC3E}">
        <p14:creationId xmlns:p14="http://schemas.microsoft.com/office/powerpoint/2010/main" val="3490197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r>
              <a:rPr lang="it-IT" dirty="0"/>
              <a:t>APSS= Azienda Provinciale per i Servizi Sanitari </a:t>
            </a:r>
          </a:p>
          <a:p>
            <a:r>
              <a:rPr lang="it-IT" dirty="0"/>
              <a:t>CIPASS=COMITATO AZIENDALE PER LA SORVEGLIANZA E IL CONTROLLO DELLE INFEZIONI CORRELATE AI PROCESSI ASSISTENZIALI</a:t>
            </a:r>
          </a:p>
        </p:txBody>
      </p:sp>
      <p:sp>
        <p:nvSpPr>
          <p:cNvPr id="4" name="Segnaposto numero diapositiva 3"/>
          <p:cNvSpPr>
            <a:spLocks noGrp="1"/>
          </p:cNvSpPr>
          <p:nvPr>
            <p:ph type="sldNum" sz="quarter" idx="10"/>
          </p:nvPr>
        </p:nvSpPr>
        <p:spPr/>
        <p:txBody>
          <a:bodyPr/>
          <a:lstStyle/>
          <a:p>
            <a:fld id="{B375586A-2480-4265-8A21-339845D6ECCD}" type="slidenum">
              <a:rPr lang="it-IT" smtClean="0"/>
              <a:pPr/>
              <a:t>56</a:t>
            </a:fld>
            <a:endParaRPr lang="it-IT"/>
          </a:p>
        </p:txBody>
      </p:sp>
    </p:spTree>
    <p:extLst>
      <p:ext uri="{BB962C8B-B14F-4D97-AF65-F5344CB8AC3E}">
        <p14:creationId xmlns:p14="http://schemas.microsoft.com/office/powerpoint/2010/main" val="86789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r>
              <a:rPr lang="it-IT" dirty="0"/>
              <a:t>QUALI CICLI</a:t>
            </a:r>
          </a:p>
          <a:p>
            <a:r>
              <a:rPr lang="it-IT" dirty="0"/>
              <a:t>QUALI CARICHI</a:t>
            </a:r>
          </a:p>
          <a:p>
            <a:r>
              <a:rPr lang="it-IT"/>
              <a:t>QUALI STRUMENTI</a:t>
            </a:r>
          </a:p>
        </p:txBody>
      </p:sp>
      <p:sp>
        <p:nvSpPr>
          <p:cNvPr id="4" name="Segnaposto numero diapositiva 3"/>
          <p:cNvSpPr>
            <a:spLocks noGrp="1"/>
          </p:cNvSpPr>
          <p:nvPr>
            <p:ph type="sldNum" sz="quarter" idx="10"/>
          </p:nvPr>
        </p:nvSpPr>
        <p:spPr/>
        <p:txBody>
          <a:bodyPr/>
          <a:lstStyle/>
          <a:p>
            <a:fld id="{0855C86E-AD6D-134F-8E83-34D8853FB568}" type="slidenum">
              <a:rPr lang="it-IT" smtClean="0"/>
              <a:t>7</a:t>
            </a:fld>
            <a:endParaRPr lang="it-IT"/>
          </a:p>
        </p:txBody>
      </p:sp>
    </p:spTree>
    <p:extLst>
      <p:ext uri="{BB962C8B-B14F-4D97-AF65-F5344CB8AC3E}">
        <p14:creationId xmlns:p14="http://schemas.microsoft.com/office/powerpoint/2010/main" val="2251251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375586A-2480-4265-8A21-339845D6ECCD}" type="slidenum">
              <a:rPr lang="it-IT" smtClean="0"/>
              <a:pPr/>
              <a:t>58</a:t>
            </a:fld>
            <a:endParaRPr lang="it-IT"/>
          </a:p>
        </p:txBody>
      </p:sp>
    </p:spTree>
    <p:extLst>
      <p:ext uri="{BB962C8B-B14F-4D97-AF65-F5344CB8AC3E}">
        <p14:creationId xmlns:p14="http://schemas.microsoft.com/office/powerpoint/2010/main" val="11886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r>
              <a:rPr lang="it-IT" dirty="0"/>
              <a:t>ENDOSCOPI</a:t>
            </a:r>
          </a:p>
        </p:txBody>
      </p:sp>
      <p:sp>
        <p:nvSpPr>
          <p:cNvPr id="4" name="Segnaposto numero diapositiva 3"/>
          <p:cNvSpPr>
            <a:spLocks noGrp="1"/>
          </p:cNvSpPr>
          <p:nvPr>
            <p:ph type="sldNum" sz="quarter" idx="10"/>
          </p:nvPr>
        </p:nvSpPr>
        <p:spPr/>
        <p:txBody>
          <a:bodyPr/>
          <a:lstStyle/>
          <a:p>
            <a:fld id="{445966CB-1C62-6145-BB48-59FB3540DD5C}" type="slidenum">
              <a:rPr lang="it-IT" smtClean="0">
                <a:solidFill>
                  <a:prstClr val="black"/>
                </a:solidFill>
                <a:latin typeface="Calibri"/>
              </a:rPr>
              <a:pPr/>
              <a:t>9</a:t>
            </a:fld>
            <a:endParaRPr lang="it-IT">
              <a:solidFill>
                <a:prstClr val="black"/>
              </a:solidFill>
              <a:latin typeface="Calibri"/>
            </a:endParaRPr>
          </a:p>
        </p:txBody>
      </p:sp>
    </p:spTree>
    <p:extLst>
      <p:ext uri="{BB962C8B-B14F-4D97-AF65-F5344CB8AC3E}">
        <p14:creationId xmlns:p14="http://schemas.microsoft.com/office/powerpoint/2010/main" val="302579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r>
              <a:rPr lang="it-IT" dirty="0"/>
              <a:t>ENDOSCOPI</a:t>
            </a:r>
          </a:p>
        </p:txBody>
      </p:sp>
      <p:sp>
        <p:nvSpPr>
          <p:cNvPr id="4" name="Segnaposto numero diapositiva 3"/>
          <p:cNvSpPr>
            <a:spLocks noGrp="1"/>
          </p:cNvSpPr>
          <p:nvPr>
            <p:ph type="sldNum" sz="quarter" idx="10"/>
          </p:nvPr>
        </p:nvSpPr>
        <p:spPr/>
        <p:txBody>
          <a:bodyPr/>
          <a:lstStyle/>
          <a:p>
            <a:fld id="{445966CB-1C62-6145-BB48-59FB3540DD5C}" type="slidenum">
              <a:rPr lang="it-IT" smtClean="0">
                <a:solidFill>
                  <a:prstClr val="black"/>
                </a:solidFill>
                <a:latin typeface="Calibri"/>
              </a:rPr>
              <a:pPr/>
              <a:t>10</a:t>
            </a:fld>
            <a:endParaRPr lang="it-IT">
              <a:solidFill>
                <a:prstClr val="black"/>
              </a:solidFill>
              <a:latin typeface="Calibri"/>
            </a:endParaRPr>
          </a:p>
        </p:txBody>
      </p:sp>
    </p:spTree>
    <p:extLst>
      <p:ext uri="{BB962C8B-B14F-4D97-AF65-F5344CB8AC3E}">
        <p14:creationId xmlns:p14="http://schemas.microsoft.com/office/powerpoint/2010/main" val="301596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r>
              <a:rPr lang="it-IT" dirty="0"/>
              <a:t>FULVIO TORESANI  direttore tecnico della </a:t>
            </a:r>
            <a:r>
              <a:rPr lang="it-IT" dirty="0" err="1"/>
              <a:t>Steritek</a:t>
            </a:r>
            <a:r>
              <a:rPr lang="it-IT" dirty="0"/>
              <a:t>, ditta che si occupa di convalide di processi di sterilizzazione</a:t>
            </a:r>
          </a:p>
        </p:txBody>
      </p:sp>
      <p:sp>
        <p:nvSpPr>
          <p:cNvPr id="4" name="Segnaposto numero diapositiva 3"/>
          <p:cNvSpPr>
            <a:spLocks noGrp="1"/>
          </p:cNvSpPr>
          <p:nvPr>
            <p:ph type="sldNum" sz="quarter" idx="10"/>
          </p:nvPr>
        </p:nvSpPr>
        <p:spPr/>
        <p:txBody>
          <a:bodyPr/>
          <a:lstStyle/>
          <a:p>
            <a:fld id="{0855C86E-AD6D-134F-8E83-34D8853FB568}" type="slidenum">
              <a:rPr lang="it-IT" smtClean="0"/>
              <a:t>15</a:t>
            </a:fld>
            <a:endParaRPr lang="it-IT"/>
          </a:p>
        </p:txBody>
      </p:sp>
    </p:spTree>
    <p:extLst>
      <p:ext uri="{BB962C8B-B14F-4D97-AF65-F5344CB8AC3E}">
        <p14:creationId xmlns:p14="http://schemas.microsoft.com/office/powerpoint/2010/main" val="376762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375586A-2480-4265-8A21-339845D6ECCD}" type="slidenum">
              <a:rPr lang="it-IT" smtClean="0">
                <a:solidFill>
                  <a:prstClr val="black"/>
                </a:solidFill>
                <a:latin typeface="Calibri"/>
              </a:rPr>
              <a:pPr/>
              <a:t>25</a:t>
            </a:fld>
            <a:endParaRPr lang="it-IT">
              <a:solidFill>
                <a:prstClr val="black"/>
              </a:solidFill>
              <a:latin typeface="Calibri"/>
            </a:endParaRPr>
          </a:p>
        </p:txBody>
      </p:sp>
    </p:spTree>
    <p:extLst>
      <p:ext uri="{BB962C8B-B14F-4D97-AF65-F5344CB8AC3E}">
        <p14:creationId xmlns:p14="http://schemas.microsoft.com/office/powerpoint/2010/main" val="320908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62200" y="1143000"/>
            <a:ext cx="2133600" cy="3086100"/>
          </a:xfrm>
        </p:spPr>
      </p:sp>
      <p:sp>
        <p:nvSpPr>
          <p:cNvPr id="3" name="Segnaposto note 2"/>
          <p:cNvSpPr>
            <a:spLocks noGrp="1"/>
          </p:cNvSpPr>
          <p:nvPr>
            <p:ph type="body" idx="1"/>
          </p:nvPr>
        </p:nvSpPr>
        <p:spPr/>
        <p:txBody>
          <a:bodyPr/>
          <a:lstStyle/>
          <a:p>
            <a:r>
              <a:rPr lang="it-IT" dirty="0"/>
              <a:t>DIN  (</a:t>
            </a:r>
            <a:r>
              <a:rPr lang="it-IT" dirty="0" err="1"/>
              <a:t>Deutsche</a:t>
            </a:r>
            <a:r>
              <a:rPr lang="it-IT" baseline="0" dirty="0"/>
              <a:t> </a:t>
            </a:r>
            <a:r>
              <a:rPr lang="it-IT" baseline="0" dirty="0" err="1"/>
              <a:t>Institut</a:t>
            </a:r>
            <a:r>
              <a:rPr lang="it-IT" baseline="0" dirty="0"/>
              <a:t> </a:t>
            </a:r>
            <a:r>
              <a:rPr lang="it-IT" baseline="0" dirty="0" err="1"/>
              <a:t>fur</a:t>
            </a:r>
            <a:r>
              <a:rPr lang="it-IT" baseline="0" dirty="0"/>
              <a:t> </a:t>
            </a:r>
            <a:r>
              <a:rPr lang="it-IT" baseline="0" dirty="0" err="1"/>
              <a:t>Normung</a:t>
            </a:r>
            <a:r>
              <a:rPr lang="it-IT" baseline="0" dirty="0"/>
              <a:t>)</a:t>
            </a:r>
            <a:r>
              <a:rPr lang="it-IT" dirty="0"/>
              <a:t>        AFNOR  (</a:t>
            </a:r>
            <a:r>
              <a:rPr lang="it-IT" dirty="0" err="1"/>
              <a:t>Association</a:t>
            </a:r>
            <a:r>
              <a:rPr lang="it-IT" dirty="0"/>
              <a:t> </a:t>
            </a:r>
            <a:r>
              <a:rPr lang="it-IT" dirty="0" err="1"/>
              <a:t>Française</a:t>
            </a:r>
            <a:r>
              <a:rPr lang="it-IT" dirty="0"/>
              <a:t> de </a:t>
            </a:r>
            <a:r>
              <a:rPr lang="it-IT" dirty="0" err="1"/>
              <a:t>Normalisation</a:t>
            </a:r>
            <a:r>
              <a:rPr lang="it-IT" dirty="0"/>
              <a:t>)        </a:t>
            </a:r>
          </a:p>
          <a:p>
            <a:endParaRPr lang="it-IT" dirty="0"/>
          </a:p>
          <a:p>
            <a:r>
              <a:rPr lang="it-IT"/>
              <a:t>BSI </a:t>
            </a:r>
            <a:r>
              <a:rPr lang="it-IT" dirty="0"/>
              <a:t>(</a:t>
            </a:r>
            <a:r>
              <a:rPr lang="it-IT" dirty="0" err="1"/>
              <a:t>British</a:t>
            </a:r>
            <a:r>
              <a:rPr lang="it-IT" dirty="0"/>
              <a:t> Standard </a:t>
            </a:r>
            <a:r>
              <a:rPr lang="it-IT" dirty="0" err="1"/>
              <a:t>Institute</a:t>
            </a:r>
            <a:r>
              <a:rPr lang="it-IT" dirty="0"/>
              <a:t>)</a:t>
            </a:r>
          </a:p>
        </p:txBody>
      </p:sp>
      <p:sp>
        <p:nvSpPr>
          <p:cNvPr id="4" name="Segnaposto numero diapositiva 3"/>
          <p:cNvSpPr>
            <a:spLocks noGrp="1"/>
          </p:cNvSpPr>
          <p:nvPr>
            <p:ph type="sldNum" sz="quarter" idx="10"/>
          </p:nvPr>
        </p:nvSpPr>
        <p:spPr/>
        <p:txBody>
          <a:bodyPr/>
          <a:lstStyle/>
          <a:p>
            <a:fld id="{0855C86E-AD6D-134F-8E83-34D8853FB568}" type="slidenum">
              <a:rPr lang="it-IT" smtClean="0"/>
              <a:t>26</a:t>
            </a:fld>
            <a:endParaRPr lang="it-IT"/>
          </a:p>
        </p:txBody>
      </p:sp>
    </p:spTree>
    <p:extLst>
      <p:ext uri="{BB962C8B-B14F-4D97-AF65-F5344CB8AC3E}">
        <p14:creationId xmlns:p14="http://schemas.microsoft.com/office/powerpoint/2010/main" val="408212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15D485F-3D71-4045-B435-ECEFEA337C8C}" type="slidenum">
              <a:rPr lang="it-IT">
                <a:solidFill>
                  <a:prstClr val="black"/>
                </a:solidFill>
                <a:latin typeface="Arial" charset="0"/>
              </a:rPr>
              <a:pPr eaLnBrk="1" hangingPunct="1"/>
              <a:t>28</a:t>
            </a:fld>
            <a:endParaRPr lang="it-IT" dirty="0">
              <a:solidFill>
                <a:prstClr val="black"/>
              </a:solidFill>
              <a:latin typeface="Arial" charset="0"/>
            </a:endParaRPr>
          </a:p>
        </p:txBody>
      </p:sp>
      <p:sp>
        <p:nvSpPr>
          <p:cNvPr id="132099" name="Rectangle 2"/>
          <p:cNvSpPr>
            <a:spLocks noGrp="1" noRot="1" noChangeAspect="1" noChangeArrowheads="1" noTextEdit="1"/>
          </p:cNvSpPr>
          <p:nvPr>
            <p:ph type="sldImg"/>
          </p:nvPr>
        </p:nvSpPr>
        <p:spPr>
          <a:xfrm>
            <a:off x="2362200" y="1143000"/>
            <a:ext cx="2133600" cy="3086100"/>
          </a:xfrm>
          <a:ln/>
        </p:spPr>
      </p:sp>
      <p:sp>
        <p:nvSpPr>
          <p:cNvPr id="132100" name="Rectangle 3"/>
          <p:cNvSpPr>
            <a:spLocks noGrp="1" noChangeArrowheads="1"/>
          </p:cNvSpPr>
          <p:nvPr>
            <p:ph type="body" idx="1"/>
          </p:nvPr>
        </p:nvSpPr>
        <p:spPr>
          <a:noFill/>
        </p:spPr>
        <p:txBody>
          <a:bodyPr/>
          <a:lstStyle/>
          <a:p>
            <a:pPr eaLnBrk="1" hangingPunct="1"/>
            <a:endParaRPr lang="it-IT" dirty="0"/>
          </a:p>
        </p:txBody>
      </p:sp>
    </p:spTree>
    <p:extLst>
      <p:ext uri="{BB962C8B-B14F-4D97-AF65-F5344CB8AC3E}">
        <p14:creationId xmlns:p14="http://schemas.microsoft.com/office/powerpoint/2010/main" val="167971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400050" y="1981200"/>
            <a:ext cx="5888736" cy="264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315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17" name="Sottotitolo 16"/>
          <p:cNvSpPr>
            <a:spLocks noGrp="1"/>
          </p:cNvSpPr>
          <p:nvPr>
            <p:ph type="subTitle" idx="1"/>
          </p:nvPr>
        </p:nvSpPr>
        <p:spPr>
          <a:xfrm>
            <a:off x="400050" y="4663442"/>
            <a:ext cx="5891022" cy="2531533"/>
          </a:xfrm>
        </p:spPr>
        <p:txBody>
          <a:bodyPr lIns="0" rIns="18288"/>
          <a:lstStyle>
            <a:lvl1pPr marL="0" marR="25718" indent="0" algn="r">
              <a:buNone/>
              <a:defRPr>
                <a:solidFill>
                  <a:schemeClr val="tx1"/>
                </a:solidFill>
              </a:defRPr>
            </a:lvl1pPr>
            <a:lvl2pPr marL="257177" indent="0" algn="ctr">
              <a:buNone/>
            </a:lvl2pPr>
            <a:lvl3pPr marL="514355" indent="0" algn="ctr">
              <a:buNone/>
            </a:lvl3pPr>
            <a:lvl4pPr marL="771532" indent="0" algn="ctr">
              <a:buNone/>
            </a:lvl4pPr>
            <a:lvl5pPr marL="1028710" indent="0" algn="ctr">
              <a:buNone/>
            </a:lvl5pPr>
            <a:lvl6pPr marL="1285887" indent="0" algn="ctr">
              <a:buNone/>
            </a:lvl6pPr>
            <a:lvl7pPr marL="1543064" indent="0" algn="ctr">
              <a:buNone/>
            </a:lvl7pPr>
            <a:lvl8pPr marL="1800241" indent="0" algn="ctr">
              <a:buNone/>
            </a:lvl8pPr>
            <a:lvl9pPr marL="2057418" indent="0" algn="ctr">
              <a:buNone/>
            </a:lvl9pPr>
          </a:lstStyle>
          <a:p>
            <a:r>
              <a:rPr kumimoji="0" lang="it-IT"/>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B6055F8-1D02-4417-9241-55C834FD9970}" type="datetimeFigureOut">
              <a:rPr lang="it-IT" smtClean="0"/>
              <a:pPr/>
              <a:t>22/10/2019</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110087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22/10/2019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14766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1320804"/>
            <a:ext cx="1543050" cy="7528102"/>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342900" y="1320804"/>
            <a:ext cx="4514850" cy="7528102"/>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22/10/2019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279977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22/10/2019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293093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397764" y="1901952"/>
            <a:ext cx="5829300" cy="196799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315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397764" y="3906737"/>
            <a:ext cx="5829300" cy="2180695"/>
          </a:xfrm>
        </p:spPr>
        <p:txBody>
          <a:bodyPr lIns="45720" rIns="45720" anchor="t"/>
          <a:lstStyle>
            <a:lvl1pPr marL="0" indent="0">
              <a:buNone/>
              <a:defRPr sz="1238">
                <a:solidFill>
                  <a:schemeClr val="tx1"/>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22/10/2019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86126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42900" y="1017016"/>
            <a:ext cx="6172200" cy="1651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342900" y="2773456"/>
            <a:ext cx="3028950" cy="6405880"/>
          </a:xfrm>
        </p:spPr>
        <p:txBody>
          <a:bodyPr/>
          <a:lstStyle>
            <a:lvl1pPr>
              <a:defRPr sz="1463"/>
            </a:lvl1pPr>
            <a:lvl2pPr>
              <a:defRPr sz="1350"/>
            </a:lvl2pPr>
            <a:lvl3pPr>
              <a:defRPr sz="1125"/>
            </a:lvl3pPr>
            <a:lvl4pPr>
              <a:defRPr sz="1013"/>
            </a:lvl4pPr>
            <a:lvl5pPr>
              <a:defRPr sz="1013"/>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3486150" y="2773456"/>
            <a:ext cx="3028950" cy="6405880"/>
          </a:xfrm>
        </p:spPr>
        <p:txBody>
          <a:bodyPr/>
          <a:lstStyle>
            <a:lvl1pPr>
              <a:defRPr sz="1463"/>
            </a:lvl1pPr>
            <a:lvl2pPr>
              <a:defRPr sz="1350"/>
            </a:lvl2pPr>
            <a:lvl3pPr>
              <a:defRPr sz="1125"/>
            </a:lvl3pPr>
            <a:lvl4pPr>
              <a:defRPr sz="1013"/>
            </a:lvl4pPr>
            <a:lvl5pPr>
              <a:defRPr sz="1013"/>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22/10/2019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66378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1017016"/>
            <a:ext cx="6172200" cy="1651000"/>
          </a:xfrm>
        </p:spPr>
        <p:txBody>
          <a:bodyPr tIns="45720" anchor="b"/>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342900" y="2679804"/>
            <a:ext cx="3030141" cy="952397"/>
          </a:xfrm>
        </p:spPr>
        <p:txBody>
          <a:bodyPr lIns="45720" tIns="0" rIns="45720" bIns="0" anchor="ctr">
            <a:noAutofit/>
          </a:bodyPr>
          <a:lstStyle>
            <a:lvl1pPr marL="0" indent="0">
              <a:buNone/>
              <a:defRPr sz="1350" b="1" cap="none" baseline="0">
                <a:solidFill>
                  <a:schemeClr val="tx2"/>
                </a:solidFill>
                <a:effectLst/>
              </a:defRPr>
            </a:lvl1pPr>
            <a:lvl2pPr>
              <a:buNone/>
              <a:defRPr sz="1125" b="1"/>
            </a:lvl2pPr>
            <a:lvl3pPr>
              <a:buNone/>
              <a:defRPr sz="1013" b="1"/>
            </a:lvl3pPr>
            <a:lvl4pPr>
              <a:buNone/>
              <a:defRPr sz="900" b="1"/>
            </a:lvl4pPr>
            <a:lvl5pPr>
              <a:buNone/>
              <a:defRPr sz="9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3483772" y="2686321"/>
            <a:ext cx="3031331" cy="945884"/>
          </a:xfrm>
        </p:spPr>
        <p:txBody>
          <a:bodyPr lIns="45720" tIns="0" rIns="45720" bIns="0" anchor="ctr"/>
          <a:lstStyle>
            <a:lvl1pPr marL="0" indent="0">
              <a:buNone/>
              <a:defRPr sz="1350" b="1" cap="none" baseline="0">
                <a:solidFill>
                  <a:schemeClr val="tx2"/>
                </a:solidFill>
                <a:effectLst/>
              </a:defRPr>
            </a:lvl1pPr>
            <a:lvl2pPr>
              <a:buNone/>
              <a:defRPr sz="1125" b="1"/>
            </a:lvl2pPr>
            <a:lvl3pPr>
              <a:buNone/>
              <a:defRPr sz="1013" b="1"/>
            </a:lvl3pPr>
            <a:lvl4pPr>
              <a:buNone/>
              <a:defRPr sz="900" b="1"/>
            </a:lvl4pPr>
            <a:lvl5pPr>
              <a:buNone/>
              <a:defRPr sz="9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342900" y="3632200"/>
            <a:ext cx="3030141" cy="5554929"/>
          </a:xfrm>
        </p:spPr>
        <p:txBody>
          <a:bodyPr tIns="0"/>
          <a:lstStyle>
            <a:lvl1pPr>
              <a:defRPr sz="1238"/>
            </a:lvl1pPr>
            <a:lvl2pPr>
              <a:defRPr sz="1125"/>
            </a:lvl2pPr>
            <a:lvl3pPr>
              <a:defRPr sz="1013"/>
            </a:lvl3pPr>
            <a:lvl4pPr>
              <a:defRPr sz="900"/>
            </a:lvl4pPr>
            <a:lvl5pPr>
              <a:defRPr sz="9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3483772" y="3632200"/>
            <a:ext cx="3031331" cy="5554929"/>
          </a:xfrm>
        </p:spPr>
        <p:txBody>
          <a:bodyPr tIns="0"/>
          <a:lstStyle>
            <a:lvl1pPr>
              <a:defRPr sz="1238"/>
            </a:lvl1pPr>
            <a:lvl2pPr>
              <a:defRPr sz="1125"/>
            </a:lvl2pPr>
            <a:lvl3pPr>
              <a:defRPr sz="1013"/>
            </a:lvl3pPr>
            <a:lvl4pPr>
              <a:defRPr sz="900"/>
            </a:lvl4pPr>
            <a:lvl5pPr>
              <a:defRPr sz="9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22/10/2019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82323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342900" y="1017016"/>
            <a:ext cx="6229350" cy="1651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813"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22/10/2019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144020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22/10/2019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13320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14350" y="742954"/>
            <a:ext cx="2057400" cy="1678517"/>
          </a:xfrm>
        </p:spPr>
        <p:txBody>
          <a:bodyPr lIns="0" anchor="b">
            <a:noAutofit/>
          </a:bodyPr>
          <a:lstStyle>
            <a:lvl1pPr algn="l" rtl="0">
              <a:spcBef>
                <a:spcPct val="0"/>
              </a:spcBef>
              <a:buNone/>
              <a:defRPr sz="1463"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514350" y="2421467"/>
            <a:ext cx="2057400" cy="6604000"/>
          </a:xfrm>
        </p:spPr>
        <p:txBody>
          <a:bodyPr lIns="18288" rIns="18288"/>
          <a:lstStyle>
            <a:lvl1pPr marL="0" indent="0" algn="l">
              <a:buNone/>
              <a:defRPr sz="788"/>
            </a:lvl1pPr>
            <a:lvl2pPr indent="0" algn="l">
              <a:buNone/>
              <a:defRPr sz="675"/>
            </a:lvl2pPr>
            <a:lvl3pPr indent="0" algn="l">
              <a:buNone/>
              <a:defRPr sz="563"/>
            </a:lvl3pPr>
            <a:lvl4pPr indent="0" algn="l">
              <a:buNone/>
              <a:defRPr sz="506"/>
            </a:lvl4pPr>
            <a:lvl5pPr indent="0" algn="l">
              <a:buNone/>
              <a:defRPr sz="506"/>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2681288" y="2421467"/>
            <a:ext cx="3833812" cy="6604000"/>
          </a:xfrm>
        </p:spPr>
        <p:txBody>
          <a:bodyPr tIns="0"/>
          <a:lstStyle>
            <a:lvl1pPr>
              <a:defRPr sz="1575"/>
            </a:lvl1pPr>
            <a:lvl2pPr>
              <a:defRPr sz="1463"/>
            </a:lvl2pPr>
            <a:lvl3pPr>
              <a:defRPr sz="1350"/>
            </a:lvl3pPr>
            <a:lvl4pPr>
              <a:defRPr sz="1125"/>
            </a:lvl4pPr>
            <a:lvl5pPr>
              <a:defRPr sz="1013"/>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22/10/2019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74284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2374315" y="1600556"/>
            <a:ext cx="3943350" cy="59436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013"/>
          </a:p>
        </p:txBody>
      </p:sp>
      <p:sp>
        <p:nvSpPr>
          <p:cNvPr id="12" name="Triangolo rettangolo 11"/>
          <p:cNvSpPr/>
          <p:nvPr/>
        </p:nvSpPr>
        <p:spPr>
          <a:xfrm rot="420000" flipV="1">
            <a:off x="6003100" y="7741889"/>
            <a:ext cx="116586" cy="22453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013"/>
          </a:p>
        </p:txBody>
      </p:sp>
      <p:sp>
        <p:nvSpPr>
          <p:cNvPr id="2" name="Titolo 1"/>
          <p:cNvSpPr>
            <a:spLocks noGrp="1"/>
          </p:cNvSpPr>
          <p:nvPr>
            <p:ph type="title"/>
          </p:nvPr>
        </p:nvSpPr>
        <p:spPr>
          <a:xfrm>
            <a:off x="457200" y="1700111"/>
            <a:ext cx="1659636" cy="2286008"/>
          </a:xfrm>
        </p:spPr>
        <p:txBody>
          <a:bodyPr vert="horz" lIns="45720" tIns="45720" rIns="45720" bIns="45720" anchor="b"/>
          <a:lstStyle>
            <a:lvl1pPr algn="l">
              <a:buNone/>
              <a:defRPr sz="1125" b="1">
                <a:solidFill>
                  <a:schemeClr val="tx2"/>
                </a:solidFill>
              </a:defRPr>
            </a:lvl1pPr>
          </a:lstStyle>
          <a:p>
            <a:r>
              <a:rPr kumimoji="0" lang="it-IT"/>
              <a:t>Fare clic per modificare lo stile del titolo</a:t>
            </a:r>
            <a:endParaRPr kumimoji="0" lang="en-US"/>
          </a:p>
        </p:txBody>
      </p:sp>
      <p:sp>
        <p:nvSpPr>
          <p:cNvPr id="4" name="Segnaposto testo 3"/>
          <p:cNvSpPr>
            <a:spLocks noGrp="1"/>
          </p:cNvSpPr>
          <p:nvPr>
            <p:ph type="body" sz="half" idx="2"/>
          </p:nvPr>
        </p:nvSpPr>
        <p:spPr>
          <a:xfrm>
            <a:off x="457200" y="4086023"/>
            <a:ext cx="1657350" cy="3147907"/>
          </a:xfrm>
        </p:spPr>
        <p:txBody>
          <a:bodyPr lIns="64008" rIns="45720" bIns="45720" anchor="t"/>
          <a:lstStyle>
            <a:lvl1pPr marL="0" indent="0" algn="l">
              <a:spcBef>
                <a:spcPts val="141"/>
              </a:spcBef>
              <a:buFontTx/>
              <a:buNone/>
              <a:defRPr sz="731"/>
            </a:lvl1pPr>
            <a:lvl2pPr>
              <a:defRPr sz="675"/>
            </a:lvl2pPr>
            <a:lvl3pPr>
              <a:defRPr sz="563"/>
            </a:lvl3pPr>
            <a:lvl4pPr>
              <a:defRPr sz="506"/>
            </a:lvl4pPr>
            <a:lvl5pPr>
              <a:defRPr sz="506"/>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22/10/2019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6057900" y="9181400"/>
            <a:ext cx="457200" cy="527403"/>
          </a:xfrm>
        </p:spPr>
        <p:txBody>
          <a:bodyPr/>
          <a:lstStyle/>
          <a:p>
            <a:fld id="{B007B441-5312-499D-93C3-6E37886527FA}" type="slidenum">
              <a:rPr lang="it-IT" smtClean="0"/>
              <a:pPr/>
              <a:t>‹N›</a:t>
            </a:fld>
            <a:endParaRPr lang="it-IT"/>
          </a:p>
        </p:txBody>
      </p:sp>
      <p:sp>
        <p:nvSpPr>
          <p:cNvPr id="3" name="Segnaposto immagine 2"/>
          <p:cNvSpPr>
            <a:spLocks noGrp="1"/>
          </p:cNvSpPr>
          <p:nvPr>
            <p:ph type="pic" idx="1"/>
          </p:nvPr>
        </p:nvSpPr>
        <p:spPr>
          <a:xfrm rot="420000">
            <a:off x="2614345" y="1732636"/>
            <a:ext cx="3463290" cy="5679440"/>
          </a:xfrm>
          <a:prstGeom prst="rect">
            <a:avLst/>
          </a:prstGeom>
          <a:solidFill>
            <a:schemeClr val="bg2"/>
          </a:solidFill>
          <a:ln w="3000" cap="rnd">
            <a:solidFill>
              <a:srgbClr val="C0C0C0"/>
            </a:solidFill>
            <a:round/>
          </a:ln>
          <a:effectLst/>
        </p:spPr>
        <p:txBody>
          <a:bodyPr/>
          <a:lstStyle>
            <a:lvl1pPr marL="0" indent="0">
              <a:buNone/>
              <a:defRPr sz="1800"/>
            </a:lvl1pPr>
          </a:lstStyle>
          <a:p>
            <a:r>
              <a:rPr kumimoji="0" lang="it-IT"/>
              <a:t>Fare clic sull'icona per inserire un'immagine</a:t>
            </a:r>
            <a:endParaRPr kumimoji="0" lang="en-US" dirty="0"/>
          </a:p>
        </p:txBody>
      </p:sp>
      <p:sp>
        <p:nvSpPr>
          <p:cNvPr id="10" name="Figura a mano libera 9"/>
          <p:cNvSpPr>
            <a:spLocks/>
          </p:cNvSpPr>
          <p:nvPr/>
        </p:nvSpPr>
        <p:spPr bwMode="auto">
          <a:xfrm flipV="1">
            <a:off x="-7144" y="8401756"/>
            <a:ext cx="6872288" cy="15042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51435" tIns="25718" rIns="51435" bIns="25718" anchor="t" compatLnSpc="1"/>
          <a:lstStyle/>
          <a:p>
            <a:pPr marL="0" algn="l" rtl="0" eaLnBrk="1" latinLnBrk="0" hangingPunct="1"/>
            <a:endParaRPr kumimoji="0" lang="en-US" sz="1013">
              <a:solidFill>
                <a:schemeClr val="tx1"/>
              </a:solidFill>
              <a:latin typeface="+mn-lt"/>
              <a:ea typeface="+mn-ea"/>
              <a:cs typeface="+mn-cs"/>
            </a:endParaRPr>
          </a:p>
        </p:txBody>
      </p:sp>
      <p:sp>
        <p:nvSpPr>
          <p:cNvPr id="11" name="Figura a mano libera 10"/>
          <p:cNvSpPr>
            <a:spLocks/>
          </p:cNvSpPr>
          <p:nvPr/>
        </p:nvSpPr>
        <p:spPr bwMode="auto">
          <a:xfrm flipV="1">
            <a:off x="3286128" y="8984197"/>
            <a:ext cx="3571875" cy="92180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51435" tIns="25718" rIns="51435" bIns="25718" anchor="t" compatLnSpc="1"/>
          <a:lstStyle/>
          <a:p>
            <a:pPr marL="0" algn="l" rtl="0" eaLnBrk="1" latinLnBrk="0" hangingPunct="1"/>
            <a:endParaRPr kumimoji="0" lang="en-US" sz="1013">
              <a:solidFill>
                <a:schemeClr val="tx1"/>
              </a:solidFill>
              <a:latin typeface="+mn-lt"/>
              <a:ea typeface="+mn-ea"/>
              <a:cs typeface="+mn-cs"/>
            </a:endParaRPr>
          </a:p>
        </p:txBody>
      </p:sp>
    </p:spTree>
    <p:extLst>
      <p:ext uri="{BB962C8B-B14F-4D97-AF65-F5344CB8AC3E}">
        <p14:creationId xmlns:p14="http://schemas.microsoft.com/office/powerpoint/2010/main" val="219928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7144" y="-10319"/>
            <a:ext cx="6872288" cy="15042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51435" tIns="25718" rIns="51435" bIns="25718" anchor="t" compatLnSpc="1"/>
          <a:lstStyle/>
          <a:p>
            <a:pPr marL="0" algn="l" rtl="0" eaLnBrk="1" latinLnBrk="0" hangingPunct="1"/>
            <a:endParaRPr kumimoji="0" lang="en-US" sz="1013">
              <a:solidFill>
                <a:schemeClr val="tx1"/>
              </a:solidFill>
              <a:latin typeface="+mn-lt"/>
              <a:ea typeface="+mn-ea"/>
              <a:cs typeface="+mn-cs"/>
            </a:endParaRPr>
          </a:p>
        </p:txBody>
      </p:sp>
      <p:sp>
        <p:nvSpPr>
          <p:cNvPr id="8" name="Figura a mano libera 7"/>
          <p:cNvSpPr>
            <a:spLocks/>
          </p:cNvSpPr>
          <p:nvPr/>
        </p:nvSpPr>
        <p:spPr bwMode="auto">
          <a:xfrm>
            <a:off x="3286128" y="-10317"/>
            <a:ext cx="3571875" cy="92180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51435" tIns="25718" rIns="51435" bIns="25718" anchor="t" compatLnSpc="1"/>
          <a:lstStyle/>
          <a:p>
            <a:pPr marL="0" algn="l" rtl="0" eaLnBrk="1" latinLnBrk="0" hangingPunct="1"/>
            <a:endParaRPr kumimoji="0" lang="en-US" sz="1013">
              <a:solidFill>
                <a:schemeClr val="tx1"/>
              </a:solidFill>
              <a:latin typeface="+mn-lt"/>
              <a:ea typeface="+mn-ea"/>
              <a:cs typeface="+mn-cs"/>
            </a:endParaRPr>
          </a:p>
        </p:txBody>
      </p:sp>
      <p:sp>
        <p:nvSpPr>
          <p:cNvPr id="9" name="Segnaposto titolo 8"/>
          <p:cNvSpPr>
            <a:spLocks noGrp="1"/>
          </p:cNvSpPr>
          <p:nvPr>
            <p:ph type="title"/>
          </p:nvPr>
        </p:nvSpPr>
        <p:spPr>
          <a:xfrm>
            <a:off x="342900" y="1017016"/>
            <a:ext cx="6172200" cy="1651000"/>
          </a:xfrm>
          <a:prstGeom prst="rect">
            <a:avLst/>
          </a:prstGeom>
        </p:spPr>
        <p:txBody>
          <a:bodyPr vert="horz" lIns="0" rIns="0" bIns="0" anchor="b">
            <a:normAutofit/>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342900" y="2795693"/>
            <a:ext cx="6172200" cy="633984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342900" y="9181400"/>
            <a:ext cx="1600200" cy="527403"/>
          </a:xfrm>
          <a:prstGeom prst="rect">
            <a:avLst/>
          </a:prstGeom>
        </p:spPr>
        <p:txBody>
          <a:bodyPr vert="horz" lIns="0" tIns="0" rIns="0" bIns="0" anchor="b"/>
          <a:lstStyle>
            <a:lvl1pPr algn="l" eaLnBrk="1" latinLnBrk="0" hangingPunct="1">
              <a:defRPr kumimoji="0" sz="675">
                <a:solidFill>
                  <a:schemeClr val="tx2">
                    <a:shade val="90000"/>
                  </a:schemeClr>
                </a:solidFill>
              </a:defRPr>
            </a:lvl1pPr>
          </a:lstStyle>
          <a:p>
            <a:fld id="{4B6055F8-1D02-4417-9241-55C834FD9970}" type="datetimeFigureOut">
              <a:rPr lang="it-IT" smtClean="0"/>
              <a:pPr/>
              <a:t>22/10/2019</a:t>
            </a:fld>
            <a:endParaRPr lang="it-IT"/>
          </a:p>
        </p:txBody>
      </p:sp>
      <p:sp>
        <p:nvSpPr>
          <p:cNvPr id="22" name="Segnaposto piè di pagina 21"/>
          <p:cNvSpPr>
            <a:spLocks noGrp="1"/>
          </p:cNvSpPr>
          <p:nvPr>
            <p:ph type="ftr" sz="quarter" idx="3"/>
          </p:nvPr>
        </p:nvSpPr>
        <p:spPr>
          <a:xfrm>
            <a:off x="2000250" y="9181400"/>
            <a:ext cx="2514600" cy="527403"/>
          </a:xfrm>
          <a:prstGeom prst="rect">
            <a:avLst/>
          </a:prstGeom>
        </p:spPr>
        <p:txBody>
          <a:bodyPr vert="horz" lIns="0" tIns="0" rIns="0" bIns="0" anchor="b"/>
          <a:lstStyle>
            <a:lvl1pPr algn="l" eaLnBrk="1" latinLnBrk="0" hangingPunct="1">
              <a:defRPr kumimoji="0" sz="675">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5943600" y="9181400"/>
            <a:ext cx="571500" cy="527403"/>
          </a:xfrm>
          <a:prstGeom prst="rect">
            <a:avLst/>
          </a:prstGeom>
        </p:spPr>
        <p:txBody>
          <a:bodyPr vert="horz" lIns="0" tIns="0" rIns="0" bIns="0" anchor="b"/>
          <a:lstStyle>
            <a:lvl1pPr algn="r" eaLnBrk="1" latinLnBrk="0" hangingPunct="1">
              <a:defRPr kumimoji="0" sz="675">
                <a:solidFill>
                  <a:schemeClr val="tx2">
                    <a:shade val="90000"/>
                  </a:schemeClr>
                </a:solidFill>
              </a:defRPr>
            </a:lvl1pPr>
          </a:lstStyle>
          <a:p>
            <a:fld id="{B007B441-5312-499D-93C3-6E37886527FA}" type="slidenum">
              <a:rPr lang="it-IT" smtClean="0"/>
              <a:pPr/>
              <a:t>‹N›</a:t>
            </a:fld>
            <a:endParaRPr lang="it-IT"/>
          </a:p>
        </p:txBody>
      </p:sp>
      <p:grpSp>
        <p:nvGrpSpPr>
          <p:cNvPr id="2" name="Gruppo 1"/>
          <p:cNvGrpSpPr/>
          <p:nvPr/>
        </p:nvGrpSpPr>
        <p:grpSpPr>
          <a:xfrm>
            <a:off x="-14262" y="292367"/>
            <a:ext cx="6885411" cy="937768"/>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013"/>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013"/>
            </a:p>
          </p:txBody>
        </p:sp>
      </p:grpSp>
    </p:spTree>
    <p:extLst>
      <p:ext uri="{BB962C8B-B14F-4D97-AF65-F5344CB8AC3E}">
        <p14:creationId xmlns:p14="http://schemas.microsoft.com/office/powerpoint/2010/main" val="37526024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813" b="0" kern="1200">
          <a:ln>
            <a:noFill/>
          </a:ln>
          <a:solidFill>
            <a:schemeClr val="tx2"/>
          </a:solidFill>
          <a:effectLst/>
          <a:latin typeface="+mj-lt"/>
          <a:ea typeface="+mj-ea"/>
          <a:cs typeface="+mj-cs"/>
        </a:defRPr>
      </a:lvl1pPr>
    </p:titleStyle>
    <p:bodyStyle>
      <a:lvl1pPr marL="154307" indent="-154307" algn="l" rtl="0" eaLnBrk="1" latinLnBrk="0" hangingPunct="1">
        <a:spcBef>
          <a:spcPct val="20000"/>
        </a:spcBef>
        <a:buClr>
          <a:schemeClr val="accent3"/>
        </a:buClr>
        <a:buSzPct val="95000"/>
        <a:buFont typeface="Wingdings 2"/>
        <a:buChar char=""/>
        <a:defRPr kumimoji="0" sz="1463" kern="1200">
          <a:solidFill>
            <a:schemeClr val="tx1"/>
          </a:solidFill>
          <a:latin typeface="+mn-lt"/>
          <a:ea typeface="+mn-ea"/>
          <a:cs typeface="+mn-cs"/>
        </a:defRPr>
      </a:lvl1pPr>
      <a:lvl2pPr marL="360048" indent="-138876" algn="l" rtl="0" eaLnBrk="1" latinLnBrk="0" hangingPunct="1">
        <a:spcBef>
          <a:spcPct val="20000"/>
        </a:spcBef>
        <a:buClr>
          <a:schemeClr val="accent1"/>
        </a:buClr>
        <a:buSzPct val="85000"/>
        <a:buFont typeface="Wingdings 2"/>
        <a:buChar char=""/>
        <a:defRPr kumimoji="0" sz="1350" kern="1200">
          <a:solidFill>
            <a:schemeClr val="tx1"/>
          </a:solidFill>
          <a:latin typeface="+mn-lt"/>
          <a:ea typeface="+mn-ea"/>
          <a:cs typeface="+mn-cs"/>
        </a:defRPr>
      </a:lvl2pPr>
      <a:lvl3pPr marL="514355" indent="-138876" algn="l" rtl="0" eaLnBrk="1" latinLnBrk="0" hangingPunct="1">
        <a:spcBef>
          <a:spcPct val="20000"/>
        </a:spcBef>
        <a:buClr>
          <a:schemeClr val="accent2"/>
        </a:buClr>
        <a:buSzPct val="70000"/>
        <a:buFont typeface="Wingdings 2"/>
        <a:buChar char=""/>
        <a:defRPr kumimoji="0" sz="1181" kern="1200">
          <a:solidFill>
            <a:schemeClr val="tx1"/>
          </a:solidFill>
          <a:latin typeface="+mn-lt"/>
          <a:ea typeface="+mn-ea"/>
          <a:cs typeface="+mn-cs"/>
        </a:defRPr>
      </a:lvl3pPr>
      <a:lvl4pPr marL="668661" indent="-118302" algn="l" rtl="0" eaLnBrk="1" latinLnBrk="0" hangingPunct="1">
        <a:spcBef>
          <a:spcPct val="20000"/>
        </a:spcBef>
        <a:buClr>
          <a:schemeClr val="accent3"/>
        </a:buClr>
        <a:buSzPct val="65000"/>
        <a:buFont typeface="Wingdings 2"/>
        <a:buChar char=""/>
        <a:defRPr kumimoji="0" sz="1125" kern="1200">
          <a:solidFill>
            <a:schemeClr val="tx1"/>
          </a:solidFill>
          <a:latin typeface="+mn-lt"/>
          <a:ea typeface="+mn-ea"/>
          <a:cs typeface="+mn-cs"/>
        </a:defRPr>
      </a:lvl4pPr>
      <a:lvl5pPr marL="822968" indent="-118302" algn="l" rtl="0" eaLnBrk="1" latinLnBrk="0" hangingPunct="1">
        <a:spcBef>
          <a:spcPct val="20000"/>
        </a:spcBef>
        <a:buClr>
          <a:schemeClr val="accent4"/>
        </a:buClr>
        <a:buSzPct val="65000"/>
        <a:buFont typeface="Wingdings 2"/>
        <a:buChar char=""/>
        <a:defRPr kumimoji="0" sz="1125" kern="1200">
          <a:solidFill>
            <a:schemeClr val="tx1"/>
          </a:solidFill>
          <a:latin typeface="+mn-lt"/>
          <a:ea typeface="+mn-ea"/>
          <a:cs typeface="+mn-cs"/>
        </a:defRPr>
      </a:lvl5pPr>
      <a:lvl6pPr marL="977274" indent="-118302" algn="l" rtl="0" eaLnBrk="1" latinLnBrk="0" hangingPunct="1">
        <a:spcBef>
          <a:spcPct val="20000"/>
        </a:spcBef>
        <a:buClr>
          <a:schemeClr val="accent5"/>
        </a:buClr>
        <a:buSzPct val="80000"/>
        <a:buFont typeface="Wingdings 2"/>
        <a:buChar char=""/>
        <a:defRPr kumimoji="0" sz="1013" kern="1200">
          <a:solidFill>
            <a:schemeClr val="tx1"/>
          </a:solidFill>
          <a:latin typeface="+mn-lt"/>
          <a:ea typeface="+mn-ea"/>
          <a:cs typeface="+mn-cs"/>
        </a:defRPr>
      </a:lvl6pPr>
      <a:lvl7pPr marL="1080145" indent="-102871" algn="l" rtl="0" eaLnBrk="1" latinLnBrk="0" hangingPunct="1">
        <a:spcBef>
          <a:spcPct val="20000"/>
        </a:spcBef>
        <a:buClr>
          <a:schemeClr val="accent6"/>
        </a:buClr>
        <a:buSzPct val="80000"/>
        <a:buFont typeface="Wingdings 2"/>
        <a:buChar char=""/>
        <a:defRPr kumimoji="0" sz="900" kern="1200" baseline="0">
          <a:solidFill>
            <a:schemeClr val="tx1"/>
          </a:solidFill>
          <a:latin typeface="+mn-lt"/>
          <a:ea typeface="+mn-ea"/>
          <a:cs typeface="+mn-cs"/>
        </a:defRPr>
      </a:lvl7pPr>
      <a:lvl8pPr marL="1234451" indent="-102871" algn="l" rtl="0" eaLnBrk="1" latinLnBrk="0" hangingPunct="1">
        <a:spcBef>
          <a:spcPct val="20000"/>
        </a:spcBef>
        <a:buClr>
          <a:schemeClr val="tx2"/>
        </a:buClr>
        <a:buChar char="•"/>
        <a:defRPr kumimoji="0" sz="900" kern="1200">
          <a:solidFill>
            <a:schemeClr val="tx1"/>
          </a:solidFill>
          <a:latin typeface="+mn-lt"/>
          <a:ea typeface="+mn-ea"/>
          <a:cs typeface="+mn-cs"/>
        </a:defRPr>
      </a:lvl8pPr>
      <a:lvl9pPr marL="1388758" indent="-102871" algn="l" rtl="0" eaLnBrk="1" latinLnBrk="0" hangingPunct="1">
        <a:spcBef>
          <a:spcPct val="20000"/>
        </a:spcBef>
        <a:buClr>
          <a:schemeClr val="tx2"/>
        </a:buClr>
        <a:buFontTx/>
        <a:buChar char="•"/>
        <a:defRPr kumimoji="0" sz="78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7" algn="l" rtl="0" eaLnBrk="1" latinLnBrk="0" hangingPunct="1">
        <a:defRPr kumimoji="0" kern="1200">
          <a:solidFill>
            <a:schemeClr val="tx1"/>
          </a:solidFill>
          <a:latin typeface="+mn-lt"/>
          <a:ea typeface="+mn-ea"/>
          <a:cs typeface="+mn-cs"/>
        </a:defRPr>
      </a:lvl2pPr>
      <a:lvl3pPr marL="514355" algn="l" rtl="0" eaLnBrk="1" latinLnBrk="0" hangingPunct="1">
        <a:defRPr kumimoji="0" kern="1200">
          <a:solidFill>
            <a:schemeClr val="tx1"/>
          </a:solidFill>
          <a:latin typeface="+mn-lt"/>
          <a:ea typeface="+mn-ea"/>
          <a:cs typeface="+mn-cs"/>
        </a:defRPr>
      </a:lvl3pPr>
      <a:lvl4pPr marL="771532" algn="l" rtl="0" eaLnBrk="1" latinLnBrk="0" hangingPunct="1">
        <a:defRPr kumimoji="0" kern="1200">
          <a:solidFill>
            <a:schemeClr val="tx1"/>
          </a:solidFill>
          <a:latin typeface="+mn-lt"/>
          <a:ea typeface="+mn-ea"/>
          <a:cs typeface="+mn-cs"/>
        </a:defRPr>
      </a:lvl4pPr>
      <a:lvl5pPr marL="1028710" algn="l" rtl="0" eaLnBrk="1" latinLnBrk="0" hangingPunct="1">
        <a:defRPr kumimoji="0" kern="1200">
          <a:solidFill>
            <a:schemeClr val="tx1"/>
          </a:solidFill>
          <a:latin typeface="+mn-lt"/>
          <a:ea typeface="+mn-ea"/>
          <a:cs typeface="+mn-cs"/>
        </a:defRPr>
      </a:lvl5pPr>
      <a:lvl6pPr marL="1285887" algn="l" rtl="0" eaLnBrk="1" latinLnBrk="0" hangingPunct="1">
        <a:defRPr kumimoji="0" kern="1200">
          <a:solidFill>
            <a:schemeClr val="tx1"/>
          </a:solidFill>
          <a:latin typeface="+mn-lt"/>
          <a:ea typeface="+mn-ea"/>
          <a:cs typeface="+mn-cs"/>
        </a:defRPr>
      </a:lvl6pPr>
      <a:lvl7pPr marL="1543064" algn="l" rtl="0" eaLnBrk="1" latinLnBrk="0" hangingPunct="1">
        <a:defRPr kumimoji="0" kern="1200">
          <a:solidFill>
            <a:schemeClr val="tx1"/>
          </a:solidFill>
          <a:latin typeface="+mn-lt"/>
          <a:ea typeface="+mn-ea"/>
          <a:cs typeface="+mn-cs"/>
        </a:defRPr>
      </a:lvl7pPr>
      <a:lvl8pPr marL="1800241" algn="l" rtl="0" eaLnBrk="1" latinLnBrk="0" hangingPunct="1">
        <a:defRPr kumimoji="0" kern="1200">
          <a:solidFill>
            <a:schemeClr val="tx1"/>
          </a:solidFill>
          <a:latin typeface="+mn-lt"/>
          <a:ea typeface="+mn-ea"/>
          <a:cs typeface="+mn-cs"/>
        </a:defRPr>
      </a:lvl8pPr>
      <a:lvl9pPr marL="205741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5.xml"/><Relationship Id="rId18" Type="http://schemas.openxmlformats.org/officeDocument/2006/relationships/image" Target="../media/image35.png"/><Relationship Id="rId3" Type="http://schemas.openxmlformats.org/officeDocument/2006/relationships/image" Target="../media/image26.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32.png"/><Relationship Id="rId17" Type="http://schemas.openxmlformats.org/officeDocument/2006/relationships/customXml" Target="../ink/ink7.xml"/><Relationship Id="rId2" Type="http://schemas.openxmlformats.org/officeDocument/2006/relationships/notesSlide" Target="../notesSlides/notesSlide26.xml"/><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customXml" Target="../ink/ink4.xml"/><Relationship Id="rId24" Type="http://schemas.openxmlformats.org/officeDocument/2006/relationships/image" Target="../media/image38.png"/><Relationship Id="rId5" Type="http://schemas.openxmlformats.org/officeDocument/2006/relationships/image" Target="../media/image28.png"/><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31.png"/><Relationship Id="rId19" Type="http://schemas.openxmlformats.org/officeDocument/2006/relationships/customXml" Target="../ink/ink8.xml"/><Relationship Id="rId4" Type="http://schemas.openxmlformats.org/officeDocument/2006/relationships/image" Target="../media/image27.png"/><Relationship Id="rId9" Type="http://schemas.openxmlformats.org/officeDocument/2006/relationships/customXml" Target="../ink/ink3.xml"/><Relationship Id="rId14" Type="http://schemas.openxmlformats.org/officeDocument/2006/relationships/image" Target="../media/image33.png"/><Relationship Id="rId22"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0748" y="4669468"/>
            <a:ext cx="4629150" cy="642938"/>
          </a:xfrm>
        </p:spPr>
        <p:txBody>
          <a:bodyPr>
            <a:normAutofit/>
          </a:bodyPr>
          <a:lstStyle/>
          <a:p>
            <a:pPr algn="r"/>
            <a:r>
              <a:rPr lang="it-IT" sz="3375" dirty="0">
                <a:solidFill>
                  <a:srgbClr val="00B050"/>
                </a:solidFill>
              </a:rPr>
              <a:t>STERILIZZAZIONE</a:t>
            </a:r>
          </a:p>
        </p:txBody>
      </p:sp>
    </p:spTree>
    <p:extLst>
      <p:ext uri="{BB962C8B-B14F-4D97-AF65-F5344CB8AC3E}">
        <p14:creationId xmlns:p14="http://schemas.microsoft.com/office/powerpoint/2010/main" val="4229568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06517" y="3190876"/>
            <a:ext cx="5033596" cy="3520194"/>
          </a:xfrm>
          <a:prstGeom prst="rect">
            <a:avLst/>
          </a:prstGeom>
          <a:solidFill>
            <a:srgbClr val="002B85"/>
          </a:solidFill>
          <a:ln>
            <a:solidFill>
              <a:srgbClr val="4F81BD"/>
            </a:solidFill>
          </a:ln>
        </p:spPr>
        <p:txBody>
          <a:bodyPr wrap="square">
            <a:spAutoFit/>
          </a:bodyPr>
          <a:lstStyle/>
          <a:p>
            <a:pPr algn="just"/>
            <a:r>
              <a:rPr lang="it-IT" sz="2475" dirty="0">
                <a:solidFill>
                  <a:prstClr val="white"/>
                </a:solidFill>
                <a:latin typeface="Calibri"/>
              </a:rPr>
              <a:t>Peraltro alle Autorità sono noti vari casi di infezioni conseguenti a inadeguate o mancate procedure di disinfezione o sterilizzazione di strumenti riutilizzabili che hanno coinvolto importanti strutture mediche un po' in tutti gli Usa (da Washington a Seattle, da Tucson alla Pennsylvania)</a:t>
            </a:r>
            <a:r>
              <a:rPr lang="is-IS" sz="2475" dirty="0">
                <a:solidFill>
                  <a:prstClr val="white"/>
                </a:solidFill>
                <a:latin typeface="Calibri"/>
              </a:rPr>
              <a:t>…....................................</a:t>
            </a:r>
          </a:p>
        </p:txBody>
      </p:sp>
    </p:spTree>
    <p:extLst>
      <p:ext uri="{BB962C8B-B14F-4D97-AF65-F5344CB8AC3E}">
        <p14:creationId xmlns:p14="http://schemas.microsoft.com/office/powerpoint/2010/main" val="136487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57250" y="3423704"/>
            <a:ext cx="5143500" cy="3520194"/>
          </a:xfrm>
          <a:prstGeom prst="rect">
            <a:avLst/>
          </a:prstGeom>
          <a:solidFill>
            <a:srgbClr val="1F497D"/>
          </a:solidFill>
        </p:spPr>
        <p:txBody>
          <a:bodyPr wrap="square">
            <a:spAutoFit/>
          </a:bodyPr>
          <a:lstStyle/>
          <a:p>
            <a:pPr algn="just"/>
            <a:r>
              <a:rPr lang="it-IT" sz="2475" dirty="0">
                <a:solidFill>
                  <a:prstClr val="white"/>
                </a:solidFill>
                <a:latin typeface="Calibri"/>
              </a:rPr>
              <a:t>La pulizia impropria di dispositivi riutilizzabili «non è associata solo con l'ambiente ospedaliero». «Autoclavi infatti si trovano ovunque, in strutture e ambulatori medici» ma le persone le stanno usando </a:t>
            </a:r>
            <a:r>
              <a:rPr lang="it-IT" sz="2475" dirty="0">
                <a:solidFill>
                  <a:srgbClr val="FFFF00"/>
                </a:solidFill>
                <a:latin typeface="Calibri"/>
              </a:rPr>
              <a:t>«senza prestare la dovuta attenzione a fare ogni singolo passo in modo corretto»</a:t>
            </a:r>
            <a:r>
              <a:rPr lang="is-IS" sz="2475" dirty="0">
                <a:solidFill>
                  <a:prstClr val="white"/>
                </a:solidFill>
                <a:latin typeface="Calibri"/>
              </a:rPr>
              <a:t>….....................</a:t>
            </a:r>
            <a:r>
              <a:rPr lang="it-IT" sz="2475" dirty="0">
                <a:solidFill>
                  <a:prstClr val="white"/>
                </a:solidFill>
                <a:latin typeface="Calibri"/>
              </a:rPr>
              <a:t> </a:t>
            </a:r>
          </a:p>
        </p:txBody>
      </p:sp>
    </p:spTree>
    <p:extLst>
      <p:ext uri="{BB962C8B-B14F-4D97-AF65-F5344CB8AC3E}">
        <p14:creationId xmlns:p14="http://schemas.microsoft.com/office/powerpoint/2010/main" val="159202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57250" y="3190404"/>
            <a:ext cx="5143500" cy="3520194"/>
          </a:xfrm>
          <a:prstGeom prst="rect">
            <a:avLst/>
          </a:prstGeom>
          <a:solidFill>
            <a:srgbClr val="1F497D"/>
          </a:solidFill>
        </p:spPr>
        <p:txBody>
          <a:bodyPr wrap="square">
            <a:spAutoFit/>
          </a:bodyPr>
          <a:lstStyle/>
          <a:p>
            <a:pPr algn="just"/>
            <a:r>
              <a:rPr lang="it-IT" sz="2475" dirty="0">
                <a:solidFill>
                  <a:prstClr val="white"/>
                </a:solidFill>
                <a:latin typeface="Calibri"/>
              </a:rPr>
              <a:t>Questi i messaggi-chiave avanzati da </a:t>
            </a:r>
            <a:r>
              <a:rPr lang="it-IT" sz="2475" dirty="0" err="1">
                <a:solidFill>
                  <a:prstClr val="white"/>
                </a:solidFill>
                <a:latin typeface="Calibri"/>
              </a:rPr>
              <a:t>Cdc</a:t>
            </a:r>
            <a:r>
              <a:rPr lang="it-IT" sz="2475" dirty="0">
                <a:solidFill>
                  <a:prstClr val="white"/>
                </a:solidFill>
                <a:latin typeface="Calibri"/>
              </a:rPr>
              <a:t> e </a:t>
            </a:r>
            <a:r>
              <a:rPr lang="it-IT" sz="2475" dirty="0" err="1">
                <a:solidFill>
                  <a:prstClr val="white"/>
                </a:solidFill>
                <a:latin typeface="Calibri"/>
              </a:rPr>
              <a:t>Fda</a:t>
            </a:r>
            <a:r>
              <a:rPr lang="it-IT" sz="2475" dirty="0">
                <a:solidFill>
                  <a:prstClr val="white"/>
                </a:solidFill>
                <a:latin typeface="Calibri"/>
              </a:rPr>
              <a:t>:  </a:t>
            </a:r>
          </a:p>
          <a:p>
            <a:pPr marL="289324" indent="-289324" algn="just">
              <a:buFontTx/>
              <a:buAutoNum type="arabicParenR"/>
            </a:pPr>
            <a:r>
              <a:rPr lang="it-IT" sz="2475" dirty="0">
                <a:solidFill>
                  <a:prstClr val="white"/>
                </a:solidFill>
                <a:latin typeface="Calibri"/>
              </a:rPr>
              <a:t> il personale responsabile per il ritrattamento </a:t>
            </a:r>
            <a:r>
              <a:rPr lang="it-IT" sz="2475" dirty="0">
                <a:solidFill>
                  <a:srgbClr val="FFFF00"/>
                </a:solidFill>
                <a:latin typeface="Calibri"/>
              </a:rPr>
              <a:t>dovrebbe ricevere una formazione</a:t>
            </a:r>
            <a:r>
              <a:rPr lang="it-IT" sz="2475" dirty="0">
                <a:solidFill>
                  <a:srgbClr val="FF0000"/>
                </a:solidFill>
                <a:latin typeface="Calibri"/>
              </a:rPr>
              <a:t> </a:t>
            </a:r>
            <a:r>
              <a:rPr lang="it-IT" sz="2475" dirty="0">
                <a:solidFill>
                  <a:prstClr val="white"/>
                </a:solidFill>
                <a:latin typeface="Calibri"/>
              </a:rPr>
              <a:t>non solo al momento dell'assunzione, ma ogni anno e ogni volta che sono introdotte nuove attrezzature, dimostrando di essere competenti al loro trainer;  </a:t>
            </a:r>
          </a:p>
        </p:txBody>
      </p:sp>
    </p:spTree>
    <p:extLst>
      <p:ext uri="{BB962C8B-B14F-4D97-AF65-F5344CB8AC3E}">
        <p14:creationId xmlns:p14="http://schemas.microsoft.com/office/powerpoint/2010/main" val="3017078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57250" y="3557470"/>
            <a:ext cx="5143500" cy="2758447"/>
          </a:xfrm>
          <a:prstGeom prst="rect">
            <a:avLst/>
          </a:prstGeom>
          <a:solidFill>
            <a:srgbClr val="1F497D"/>
          </a:solidFill>
        </p:spPr>
        <p:txBody>
          <a:bodyPr wrap="square">
            <a:spAutoFit/>
          </a:bodyPr>
          <a:lstStyle/>
          <a:p>
            <a:pPr algn="just"/>
            <a:r>
              <a:rPr lang="it-IT" sz="2475" dirty="0">
                <a:solidFill>
                  <a:prstClr val="white"/>
                </a:solidFill>
                <a:latin typeface="Calibri"/>
              </a:rPr>
              <a:t>2) le strutture sanitarie devono monitorare e documentare il rispetto delle procedure per la pulizia, la disinfezione, la sterilizzazione e la conservazione dei dispositivi riutilizzabili, </a:t>
            </a:r>
            <a:r>
              <a:rPr lang="it-IT" sz="2475" dirty="0">
                <a:solidFill>
                  <a:srgbClr val="FFFF00"/>
                </a:solidFill>
                <a:latin typeface="Calibri"/>
              </a:rPr>
              <a:t>condividendo i risultati con il personale</a:t>
            </a:r>
            <a:r>
              <a:rPr lang="it-IT" sz="2475" dirty="0">
                <a:solidFill>
                  <a:prstClr val="white"/>
                </a:solidFill>
                <a:latin typeface="Calibri"/>
              </a:rPr>
              <a:t>; </a:t>
            </a:r>
          </a:p>
        </p:txBody>
      </p:sp>
    </p:spTree>
    <p:extLst>
      <p:ext uri="{BB962C8B-B14F-4D97-AF65-F5344CB8AC3E}">
        <p14:creationId xmlns:p14="http://schemas.microsoft.com/office/powerpoint/2010/main" val="198954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57250" y="3562533"/>
            <a:ext cx="5143500" cy="2758447"/>
          </a:xfrm>
          <a:prstGeom prst="rect">
            <a:avLst/>
          </a:prstGeom>
          <a:solidFill>
            <a:srgbClr val="1F497D"/>
          </a:solidFill>
        </p:spPr>
        <p:txBody>
          <a:bodyPr wrap="square">
            <a:spAutoFit/>
          </a:bodyPr>
          <a:lstStyle/>
          <a:p>
            <a:pPr algn="just"/>
            <a:r>
              <a:rPr lang="it-IT" sz="2475" dirty="0">
                <a:solidFill>
                  <a:prstClr val="white"/>
                </a:solidFill>
                <a:latin typeface="Calibri"/>
              </a:rPr>
              <a:t>3) alcuni apparecchi per la pulizia di dispositivi medici riutilizzabili sono meno maneggevoli rispetto ad altri. Occorre quindi confrontarsi con il personale addetto al ritrattamento degli strumenti al momento dell'acquisto. </a:t>
            </a:r>
          </a:p>
        </p:txBody>
      </p:sp>
    </p:spTree>
    <p:extLst>
      <p:ext uri="{BB962C8B-B14F-4D97-AF65-F5344CB8AC3E}">
        <p14:creationId xmlns:p14="http://schemas.microsoft.com/office/powerpoint/2010/main" val="391596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67755" y="3396837"/>
            <a:ext cx="4776082" cy="2949205"/>
          </a:xfrm>
          <a:prstGeom prst="rect">
            <a:avLst/>
          </a:prstGeom>
          <a:solidFill>
            <a:schemeClr val="tx2">
              <a:lumMod val="20000"/>
              <a:lumOff val="80000"/>
            </a:schemeClr>
          </a:solidFill>
          <a:ln w="76200" cmpd="sng">
            <a:solidFill>
              <a:srgbClr val="3366FF"/>
            </a:solidFill>
            <a:prstDash val="solid"/>
          </a:ln>
        </p:spPr>
        <p:txBody>
          <a:bodyPr wrap="square" rtlCol="0">
            <a:spAutoFit/>
          </a:bodyPr>
          <a:lstStyle/>
          <a:p>
            <a:pPr algn="ctr"/>
            <a:r>
              <a:rPr lang="it-IT" sz="3375" dirty="0"/>
              <a:t> </a:t>
            </a:r>
            <a:r>
              <a:rPr lang="it-IT" sz="3038" b="1" dirty="0">
                <a:solidFill>
                  <a:srgbClr val="000090"/>
                </a:solidFill>
                <a:latin typeface="Bodoni 72 Book"/>
                <a:cs typeface="Bodoni 72 Book"/>
              </a:rPr>
              <a:t>La probabilità che i DM</a:t>
            </a:r>
          </a:p>
          <a:p>
            <a:pPr algn="ctr"/>
            <a:r>
              <a:rPr lang="it-IT" sz="3038" b="1" dirty="0">
                <a:solidFill>
                  <a:srgbClr val="000090"/>
                </a:solidFill>
                <a:latin typeface="Bodoni 72 Book"/>
                <a:cs typeface="Bodoni 72 Book"/>
              </a:rPr>
              <a:t>  che ricondizionate </a:t>
            </a:r>
          </a:p>
          <a:p>
            <a:pPr algn="ctr"/>
            <a:r>
              <a:rPr lang="it-IT" sz="3038" b="1" dirty="0">
                <a:solidFill>
                  <a:srgbClr val="000090"/>
                </a:solidFill>
                <a:latin typeface="Bodoni 72 Book"/>
                <a:cs typeface="Bodoni 72 Book"/>
              </a:rPr>
              <a:t>  raggiungano la sterilità </a:t>
            </a:r>
          </a:p>
          <a:p>
            <a:pPr algn="ctr"/>
            <a:r>
              <a:rPr lang="it-IT" sz="3038" b="1" dirty="0">
                <a:solidFill>
                  <a:srgbClr val="000090"/>
                </a:solidFill>
                <a:latin typeface="Bodoni 72 Book"/>
                <a:cs typeface="Bodoni 72 Book"/>
              </a:rPr>
              <a:t>  è direttamente </a:t>
            </a:r>
          </a:p>
          <a:p>
            <a:pPr algn="ctr"/>
            <a:r>
              <a:rPr lang="it-IT" sz="3038" b="1" dirty="0">
                <a:solidFill>
                  <a:srgbClr val="000090"/>
                </a:solidFill>
                <a:latin typeface="Bodoni 72 Book"/>
                <a:cs typeface="Bodoni 72 Book"/>
              </a:rPr>
              <a:t>  proporzionale a quanto voi    </a:t>
            </a:r>
          </a:p>
          <a:p>
            <a:pPr algn="ctr"/>
            <a:r>
              <a:rPr lang="it-IT" sz="3038" b="1" dirty="0">
                <a:solidFill>
                  <a:srgbClr val="000090"/>
                </a:solidFill>
                <a:latin typeface="Bodoni 72 Book"/>
                <a:cs typeface="Bodoni 72 Book"/>
              </a:rPr>
              <a:t>  sapete di sterilizzazione</a:t>
            </a:r>
          </a:p>
        </p:txBody>
      </p:sp>
      <p:sp>
        <p:nvSpPr>
          <p:cNvPr id="4" name="CasellaDiTesto 3"/>
          <p:cNvSpPr txBox="1"/>
          <p:nvPr/>
        </p:nvSpPr>
        <p:spPr>
          <a:xfrm>
            <a:off x="1067755" y="6380757"/>
            <a:ext cx="2259016" cy="438582"/>
          </a:xfrm>
          <a:prstGeom prst="rect">
            <a:avLst/>
          </a:prstGeom>
          <a:noFill/>
        </p:spPr>
        <p:txBody>
          <a:bodyPr wrap="none" rtlCol="0">
            <a:spAutoFit/>
          </a:bodyPr>
          <a:lstStyle/>
          <a:p>
            <a:r>
              <a:rPr lang="it-IT" sz="225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Fulvio </a:t>
            </a:r>
            <a:r>
              <a:rPr lang="it-IT" sz="225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Toresani</a:t>
            </a:r>
            <a:endParaRPr lang="it-IT" sz="225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5045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4425" y="4494731"/>
            <a:ext cx="4629150" cy="642045"/>
          </a:xfrm>
        </p:spPr>
        <p:txBody>
          <a:bodyPr>
            <a:normAutofit fontScale="90000"/>
          </a:bodyPr>
          <a:lstStyle/>
          <a:p>
            <a:pPr algn="l"/>
            <a:r>
              <a:rPr lang="it-IT" dirty="0"/>
              <a:t>REQUISITI </a:t>
            </a:r>
            <a:br>
              <a:rPr lang="it-IT" dirty="0"/>
            </a:br>
            <a:br>
              <a:rPr lang="it-IT" dirty="0"/>
            </a:br>
            <a:r>
              <a:rPr lang="it-IT" dirty="0"/>
              <a:t>AUTORIZZATIVI</a:t>
            </a:r>
            <a:br>
              <a:rPr lang="it-IT" dirty="0"/>
            </a:br>
            <a:br>
              <a:rPr lang="it-IT" dirty="0"/>
            </a:br>
            <a:r>
              <a:rPr lang="it-IT" dirty="0"/>
              <a:t>REGIONALI</a:t>
            </a:r>
          </a:p>
        </p:txBody>
      </p:sp>
    </p:spTree>
    <p:extLst>
      <p:ext uri="{BB962C8B-B14F-4D97-AF65-F5344CB8AC3E}">
        <p14:creationId xmlns:p14="http://schemas.microsoft.com/office/powerpoint/2010/main" val="241416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hermata 2017-08-01 alle 17.1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689" y="3389916"/>
            <a:ext cx="3879920" cy="600075"/>
          </a:xfrm>
          <a:prstGeom prst="rect">
            <a:avLst/>
          </a:prstGeom>
        </p:spPr>
      </p:pic>
      <p:pic>
        <p:nvPicPr>
          <p:cNvPr id="5" name="Immagine 4" descr="Schermata 2017-08-01 alle 17.1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019" y="4453323"/>
            <a:ext cx="3529013" cy="457200"/>
          </a:xfrm>
          <a:prstGeom prst="rect">
            <a:avLst/>
          </a:prstGeom>
        </p:spPr>
      </p:pic>
      <p:pic>
        <p:nvPicPr>
          <p:cNvPr id="6" name="Immagine 5" descr="Schermata 2017-08-01 alle 17.18.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690" y="5451457"/>
            <a:ext cx="3879920" cy="452007"/>
          </a:xfrm>
          <a:prstGeom prst="rect">
            <a:avLst/>
          </a:prstGeom>
        </p:spPr>
      </p:pic>
    </p:spTree>
    <p:extLst>
      <p:ext uri="{BB962C8B-B14F-4D97-AF65-F5344CB8AC3E}">
        <p14:creationId xmlns:p14="http://schemas.microsoft.com/office/powerpoint/2010/main" val="376506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7-05-31 alle 23.33.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3170804"/>
            <a:ext cx="5143500" cy="1555012"/>
          </a:xfrm>
          <a:prstGeom prst="rect">
            <a:avLst/>
          </a:prstGeom>
        </p:spPr>
      </p:pic>
      <p:pic>
        <p:nvPicPr>
          <p:cNvPr id="3" name="Immagine 2" descr="Schermata 2017-05-31 alle 23.53.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4628964"/>
            <a:ext cx="5143500" cy="1417658"/>
          </a:xfrm>
          <a:prstGeom prst="rect">
            <a:avLst/>
          </a:prstGeom>
          <a:ln>
            <a:solidFill>
              <a:srgbClr val="4F81BD"/>
            </a:solidFill>
          </a:ln>
        </p:spPr>
      </p:pic>
      <p:pic>
        <p:nvPicPr>
          <p:cNvPr id="4" name="Immagine 3" descr="Schermata 2017-05-31 alle 23.56.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50" y="6006118"/>
            <a:ext cx="5143500" cy="445550"/>
          </a:xfrm>
          <a:prstGeom prst="rect">
            <a:avLst/>
          </a:prstGeom>
        </p:spPr>
      </p:pic>
      <p:cxnSp>
        <p:nvCxnSpPr>
          <p:cNvPr id="8" name="Connettore 1 7"/>
          <p:cNvCxnSpPr/>
          <p:nvPr/>
        </p:nvCxnSpPr>
        <p:spPr>
          <a:xfrm>
            <a:off x="4806154" y="5277036"/>
            <a:ext cx="445550"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bwMode="auto">
          <a:xfrm>
            <a:off x="982088" y="5839820"/>
            <a:ext cx="3176434"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28288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7-05-31 alle 22.46.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3024189"/>
            <a:ext cx="5143500" cy="3857625"/>
          </a:xfrm>
          <a:prstGeom prst="rect">
            <a:avLst/>
          </a:prstGeom>
        </p:spPr>
      </p:pic>
    </p:spTree>
    <p:extLst>
      <p:ext uri="{BB962C8B-B14F-4D97-AF65-F5344CB8AC3E}">
        <p14:creationId xmlns:p14="http://schemas.microsoft.com/office/powerpoint/2010/main" val="70909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0749" y="5317540"/>
            <a:ext cx="4672013" cy="642938"/>
          </a:xfrm>
        </p:spPr>
        <p:txBody>
          <a:bodyPr>
            <a:normAutofit fontScale="90000"/>
          </a:bodyPr>
          <a:lstStyle/>
          <a:p>
            <a:pPr algn="just"/>
            <a:r>
              <a:rPr lang="it-IT" dirty="0"/>
              <a:t>qualsiasi </a:t>
            </a:r>
            <a:r>
              <a:rPr lang="it-IT" dirty="0">
                <a:solidFill>
                  <a:schemeClr val="tx1"/>
                </a:solidFill>
              </a:rPr>
              <a:t>processo </a:t>
            </a:r>
            <a:r>
              <a:rPr lang="it-IT" dirty="0"/>
              <a:t>che porti all'eliminazione di ogni microrganismo vivente, sia patogeno che non patogeno, comprese le spore. </a:t>
            </a:r>
          </a:p>
        </p:txBody>
      </p:sp>
    </p:spTree>
    <p:extLst>
      <p:ext uri="{BB962C8B-B14F-4D97-AF65-F5344CB8AC3E}">
        <p14:creationId xmlns:p14="http://schemas.microsoft.com/office/powerpoint/2010/main" val="330187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7-05-31 alle 22.47.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956560"/>
            <a:ext cx="5143500" cy="4145280"/>
          </a:xfrm>
          <a:prstGeom prst="rect">
            <a:avLst/>
          </a:prstGeom>
        </p:spPr>
      </p:pic>
    </p:spTree>
    <p:extLst>
      <p:ext uri="{BB962C8B-B14F-4D97-AF65-F5344CB8AC3E}">
        <p14:creationId xmlns:p14="http://schemas.microsoft.com/office/powerpoint/2010/main" val="3814374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7-05-31 alle 22.55.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47" y="3494838"/>
            <a:ext cx="5143500" cy="3591762"/>
          </a:xfrm>
          <a:prstGeom prst="rect">
            <a:avLst/>
          </a:prstGeom>
        </p:spPr>
      </p:pic>
    </p:spTree>
    <p:extLst>
      <p:ext uri="{BB962C8B-B14F-4D97-AF65-F5344CB8AC3E}">
        <p14:creationId xmlns:p14="http://schemas.microsoft.com/office/powerpoint/2010/main" val="1001106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7-05-31 alle 22.48.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3063240"/>
            <a:ext cx="5143500" cy="3947160"/>
          </a:xfrm>
          <a:prstGeom prst="rect">
            <a:avLst/>
          </a:prstGeom>
        </p:spPr>
      </p:pic>
    </p:spTree>
    <p:extLst>
      <p:ext uri="{BB962C8B-B14F-4D97-AF65-F5344CB8AC3E}">
        <p14:creationId xmlns:p14="http://schemas.microsoft.com/office/powerpoint/2010/main" val="4099531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ATS Bergam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606041"/>
            <a:ext cx="5143500" cy="4275774"/>
          </a:xfrm>
          <a:prstGeom prst="rect">
            <a:avLst/>
          </a:prstGeom>
        </p:spPr>
      </p:pic>
      <p:sp>
        <p:nvSpPr>
          <p:cNvPr id="3" name="Rettangolo 2"/>
          <p:cNvSpPr/>
          <p:nvPr/>
        </p:nvSpPr>
        <p:spPr>
          <a:xfrm>
            <a:off x="3023956" y="4525585"/>
            <a:ext cx="2673297" cy="119932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pic>
        <p:nvPicPr>
          <p:cNvPr id="4" name="Immagine 3" descr="Schermata 2017-08-01 alle 17.0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983" y="2987040"/>
            <a:ext cx="5017834" cy="3316218"/>
          </a:xfrm>
          <a:prstGeom prst="rect">
            <a:avLst/>
          </a:prstGeom>
          <a:ln w="76200" cmpd="sng">
            <a:solidFill>
              <a:srgbClr val="FF0000"/>
            </a:solidFill>
          </a:ln>
        </p:spPr>
      </p:pic>
    </p:spTree>
    <p:extLst>
      <p:ext uri="{BB962C8B-B14F-4D97-AF65-F5344CB8AC3E}">
        <p14:creationId xmlns:p14="http://schemas.microsoft.com/office/powerpoint/2010/main" val="12575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4425" y="4280418"/>
            <a:ext cx="4629150" cy="642045"/>
          </a:xfrm>
        </p:spPr>
        <p:txBody>
          <a:bodyPr>
            <a:normAutofit fontScale="90000"/>
          </a:bodyPr>
          <a:lstStyle/>
          <a:p>
            <a:r>
              <a:rPr lang="it-IT" dirty="0"/>
              <a:t> </a:t>
            </a:r>
            <a:r>
              <a:rPr lang="it-IT" sz="3038" dirty="0"/>
              <a:t>STERILIZZATRICI</a:t>
            </a:r>
            <a:br>
              <a:rPr lang="it-IT" sz="3038" dirty="0"/>
            </a:br>
            <a:r>
              <a:rPr lang="it-IT" sz="3038" dirty="0"/>
              <a:t>a vapore</a:t>
            </a:r>
          </a:p>
        </p:txBody>
      </p:sp>
      <p:sp>
        <p:nvSpPr>
          <p:cNvPr id="3" name="CasellaDiTesto 2"/>
          <p:cNvSpPr txBox="1"/>
          <p:nvPr/>
        </p:nvSpPr>
        <p:spPr>
          <a:xfrm>
            <a:off x="1452524" y="5652303"/>
            <a:ext cx="4011739" cy="611706"/>
          </a:xfrm>
          <a:prstGeom prst="rect">
            <a:avLst/>
          </a:prstGeom>
          <a:noFill/>
        </p:spPr>
        <p:txBody>
          <a:bodyPr wrap="none" rtlCol="0">
            <a:spAutoFit/>
          </a:bodyPr>
          <a:lstStyle/>
          <a:p>
            <a:r>
              <a:rPr lang="it-IT" sz="3375" dirty="0"/>
              <a:t>NORME TECNICHE</a:t>
            </a:r>
          </a:p>
        </p:txBody>
      </p:sp>
    </p:spTree>
    <p:extLst>
      <p:ext uri="{BB962C8B-B14F-4D97-AF65-F5344CB8AC3E}">
        <p14:creationId xmlns:p14="http://schemas.microsoft.com/office/powerpoint/2010/main" val="102085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34508" y="3039838"/>
            <a:ext cx="5388984" cy="4778103"/>
          </a:xfrm>
          <a:prstGeom prst="rect">
            <a:avLst/>
          </a:prstGeom>
          <a:solidFill>
            <a:srgbClr val="3366FF"/>
          </a:solidFill>
          <a:ln>
            <a:solidFill>
              <a:srgbClr val="4F81BD"/>
            </a:solidFill>
          </a:ln>
        </p:spPr>
        <p:txBody>
          <a:bodyPr wrap="square">
            <a:spAutoFit/>
          </a:bodyPr>
          <a:lstStyle/>
          <a:p>
            <a:endParaRPr lang="it-IT" sz="1013" dirty="0">
              <a:solidFill>
                <a:srgbClr val="FFFFFF"/>
              </a:solidFill>
              <a:latin typeface="Tahoma"/>
            </a:endParaRPr>
          </a:p>
          <a:p>
            <a:endParaRPr lang="it-IT" sz="1125" dirty="0">
              <a:solidFill>
                <a:srgbClr val="FFFFFF"/>
              </a:solidFill>
              <a:latin typeface="Tahoma"/>
            </a:endParaRPr>
          </a:p>
          <a:p>
            <a:endParaRPr lang="it-IT" sz="1125" dirty="0">
              <a:solidFill>
                <a:srgbClr val="FFFFFF"/>
              </a:solidFill>
              <a:latin typeface="Tahoma"/>
            </a:endParaRPr>
          </a:p>
          <a:p>
            <a:endParaRPr lang="it-IT" sz="1257" dirty="0">
              <a:solidFill>
                <a:srgbClr val="FFFFFF"/>
              </a:solidFill>
              <a:latin typeface="Tahoma"/>
            </a:endParaRPr>
          </a:p>
          <a:p>
            <a:pPr algn="ctr"/>
            <a:endParaRPr lang="it-IT" sz="1257" dirty="0">
              <a:solidFill>
                <a:srgbClr val="FFFFFF"/>
              </a:solidFill>
              <a:latin typeface="Tahoma"/>
            </a:endParaRPr>
          </a:p>
          <a:p>
            <a:pPr algn="ctr"/>
            <a:r>
              <a:rPr lang="it-IT" sz="1414" dirty="0">
                <a:solidFill>
                  <a:srgbClr val="FFFFFF"/>
                </a:solidFill>
                <a:latin typeface="Tahoma"/>
              </a:rPr>
              <a:t>DECRETO LEGISLATIVO 9 aprile 2008 , n. 81</a:t>
            </a:r>
          </a:p>
          <a:p>
            <a:pPr algn="ctr"/>
            <a:endParaRPr lang="it-IT" sz="1414" dirty="0">
              <a:solidFill>
                <a:srgbClr val="FFFFFF"/>
              </a:solidFill>
              <a:latin typeface="Tahoma"/>
            </a:endParaRPr>
          </a:p>
          <a:p>
            <a:pPr algn="ctr"/>
            <a:r>
              <a:rPr lang="it-IT" sz="1414" dirty="0">
                <a:solidFill>
                  <a:srgbClr val="FFFFFF"/>
                </a:solidFill>
                <a:latin typeface="Tahoma"/>
              </a:rPr>
              <a:t>Art. 2.</a:t>
            </a:r>
          </a:p>
          <a:p>
            <a:pPr algn="ctr"/>
            <a:r>
              <a:rPr lang="it-IT" sz="1414" dirty="0">
                <a:solidFill>
                  <a:srgbClr val="FFFFFF"/>
                </a:solidFill>
                <a:latin typeface="Tahoma"/>
              </a:rPr>
              <a:t>Definizioni</a:t>
            </a:r>
          </a:p>
          <a:p>
            <a:pPr algn="ctr"/>
            <a:endParaRPr lang="it-IT" sz="1414" dirty="0">
              <a:solidFill>
                <a:srgbClr val="FFFFFF"/>
              </a:solidFill>
              <a:latin typeface="Tahoma"/>
            </a:endParaRPr>
          </a:p>
          <a:p>
            <a:pPr algn="ctr"/>
            <a:r>
              <a:rPr lang="it-IT" sz="1414" dirty="0">
                <a:solidFill>
                  <a:srgbClr val="FFFFFF"/>
                </a:solidFill>
                <a:latin typeface="Tahoma"/>
              </a:rPr>
              <a:t>u) ≪norma tecnica≫: specifica tecnica, approvata e pubblicata da</a:t>
            </a:r>
          </a:p>
          <a:p>
            <a:pPr algn="ctr"/>
            <a:r>
              <a:rPr lang="it-IT" sz="1414" dirty="0">
                <a:solidFill>
                  <a:srgbClr val="FFFFFF"/>
                </a:solidFill>
                <a:latin typeface="Tahoma"/>
              </a:rPr>
              <a:t>un'organizzazione internazionale, da un organismo europeo o da un</a:t>
            </a:r>
          </a:p>
          <a:p>
            <a:pPr algn="ctr"/>
            <a:r>
              <a:rPr lang="it-IT" sz="1414" dirty="0">
                <a:solidFill>
                  <a:srgbClr val="FFFFFF"/>
                </a:solidFill>
                <a:latin typeface="Tahoma"/>
              </a:rPr>
              <a:t>organismo nazionale di normalizzazione, la cui osservanza non sia</a:t>
            </a:r>
          </a:p>
          <a:p>
            <a:pPr algn="ctr"/>
            <a:r>
              <a:rPr lang="it-IT" sz="1414" dirty="0">
                <a:solidFill>
                  <a:srgbClr val="FFFFFF"/>
                </a:solidFill>
                <a:latin typeface="Tahoma"/>
              </a:rPr>
              <a:t>obbligatoria;</a:t>
            </a:r>
          </a:p>
          <a:p>
            <a:pPr algn="ctr"/>
            <a:endParaRPr lang="it-IT" sz="1013" dirty="0">
              <a:solidFill>
                <a:srgbClr val="FFFFFF"/>
              </a:solidFill>
              <a:latin typeface="Tahoma"/>
            </a:endParaRPr>
          </a:p>
          <a:p>
            <a:endParaRPr lang="it-IT" sz="1013" dirty="0">
              <a:solidFill>
                <a:srgbClr val="FFFFFF"/>
              </a:solidFill>
              <a:latin typeface="Tahoma"/>
            </a:endParaRPr>
          </a:p>
          <a:p>
            <a:endParaRPr lang="it-IT" sz="1013" dirty="0">
              <a:solidFill>
                <a:srgbClr val="FFFFFF"/>
              </a:solidFill>
              <a:latin typeface="Tahoma"/>
            </a:endParaRPr>
          </a:p>
          <a:p>
            <a:endParaRPr lang="it-IT" sz="1013" dirty="0">
              <a:solidFill>
                <a:srgbClr val="FFFFFF"/>
              </a:solidFill>
              <a:latin typeface="Tahoma"/>
            </a:endParaRPr>
          </a:p>
          <a:p>
            <a:endParaRPr lang="it-IT" sz="1013" dirty="0">
              <a:solidFill>
                <a:srgbClr val="FFFFFF"/>
              </a:solidFill>
              <a:latin typeface="Tahoma"/>
            </a:endParaRPr>
          </a:p>
          <a:p>
            <a:endParaRPr lang="it-IT" sz="1013" dirty="0">
              <a:solidFill>
                <a:srgbClr val="FFFFFF"/>
              </a:solidFill>
              <a:latin typeface="Tahoma"/>
            </a:endParaRPr>
          </a:p>
          <a:p>
            <a:endParaRPr lang="it-IT" sz="1013" dirty="0">
              <a:solidFill>
                <a:srgbClr val="FFFFFF"/>
              </a:solidFill>
              <a:latin typeface="Tahoma"/>
            </a:endParaRPr>
          </a:p>
          <a:p>
            <a:endParaRPr lang="it-IT" sz="1013" dirty="0">
              <a:solidFill>
                <a:srgbClr val="FFFFFF"/>
              </a:solidFill>
              <a:latin typeface="Tahoma"/>
            </a:endParaRPr>
          </a:p>
          <a:p>
            <a:endParaRPr lang="it-IT" sz="1013" dirty="0">
              <a:solidFill>
                <a:srgbClr val="FFFFFF"/>
              </a:solidFill>
              <a:latin typeface="Tahoma"/>
            </a:endParaRPr>
          </a:p>
        </p:txBody>
      </p:sp>
    </p:spTree>
    <p:extLst>
      <p:ext uri="{BB962C8B-B14F-4D97-AF65-F5344CB8AC3E}">
        <p14:creationId xmlns:p14="http://schemas.microsoft.com/office/powerpoint/2010/main" val="3471259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34509" y="1850338"/>
            <a:ext cx="5197885" cy="6165983"/>
          </a:xfrm>
          <a:prstGeom prst="rect">
            <a:avLst/>
          </a:prstGeom>
          <a:solidFill>
            <a:srgbClr val="3366FF"/>
          </a:solidFill>
        </p:spPr>
        <p:txBody>
          <a:bodyPr wrap="square" rtlCol="0">
            <a:spAutoFit/>
          </a:bodyPr>
          <a:lstStyle/>
          <a:p>
            <a:pPr>
              <a:lnSpc>
                <a:spcPct val="110000"/>
              </a:lnSpc>
            </a:pPr>
            <a:endParaRPr lang="it-IT" sz="2400" dirty="0"/>
          </a:p>
          <a:p>
            <a:pPr>
              <a:lnSpc>
                <a:spcPct val="110000"/>
              </a:lnSpc>
            </a:pPr>
            <a:r>
              <a:rPr lang="it-IT" sz="2400" dirty="0"/>
              <a:t>ISO :</a:t>
            </a:r>
            <a:r>
              <a:rPr lang="en-US" sz="2400" dirty="0"/>
              <a:t>International Organizations for Standards       </a:t>
            </a:r>
          </a:p>
          <a:p>
            <a:pPr>
              <a:lnSpc>
                <a:spcPct val="110000"/>
              </a:lnSpc>
            </a:pPr>
            <a:r>
              <a:rPr lang="it-IT" sz="2400" dirty="0"/>
              <a:t>                    sede Ginevra</a:t>
            </a:r>
          </a:p>
          <a:p>
            <a:pPr>
              <a:lnSpc>
                <a:spcPct val="110000"/>
              </a:lnSpc>
            </a:pPr>
            <a:endParaRPr lang="it-IT" sz="2400" dirty="0"/>
          </a:p>
          <a:p>
            <a:pPr>
              <a:lnSpc>
                <a:spcPct val="110000"/>
              </a:lnSpc>
            </a:pPr>
            <a:r>
              <a:rPr lang="it-IT" sz="2400" dirty="0"/>
              <a:t>CEN : Comitato Europeo di Normazione                    </a:t>
            </a:r>
          </a:p>
          <a:p>
            <a:pPr>
              <a:lnSpc>
                <a:spcPct val="110000"/>
              </a:lnSpc>
            </a:pPr>
            <a:r>
              <a:rPr lang="it-IT" sz="2400" dirty="0"/>
              <a:t>                            Sede Bruxelles</a:t>
            </a:r>
          </a:p>
          <a:p>
            <a:pPr>
              <a:lnSpc>
                <a:spcPct val="110000"/>
              </a:lnSpc>
            </a:pPr>
            <a:endParaRPr lang="it-IT" sz="2400" dirty="0"/>
          </a:p>
          <a:p>
            <a:pPr>
              <a:lnSpc>
                <a:spcPct val="110000"/>
              </a:lnSpc>
            </a:pPr>
            <a:r>
              <a:rPr lang="it-IT" sz="2400" dirty="0"/>
              <a:t>UNI : Ente Nazionale Italiano di Unificazione</a:t>
            </a:r>
          </a:p>
          <a:p>
            <a:pPr>
              <a:lnSpc>
                <a:spcPct val="110000"/>
              </a:lnSpc>
            </a:pPr>
            <a:r>
              <a:rPr lang="it-IT" sz="2400" dirty="0"/>
              <a:t>                     Sede Milano   </a:t>
            </a:r>
          </a:p>
          <a:p>
            <a:pPr>
              <a:lnSpc>
                <a:spcPct val="110000"/>
              </a:lnSpc>
            </a:pPr>
            <a:endParaRPr lang="it-IT" sz="2400" dirty="0"/>
          </a:p>
          <a:p>
            <a:pPr>
              <a:lnSpc>
                <a:spcPct val="110000"/>
              </a:lnSpc>
            </a:pPr>
            <a:endParaRPr lang="it-IT" sz="2400" dirty="0"/>
          </a:p>
          <a:p>
            <a:pPr>
              <a:lnSpc>
                <a:spcPct val="110000"/>
              </a:lnSpc>
            </a:pPr>
            <a:r>
              <a:rPr lang="it-IT" sz="2400" dirty="0"/>
              <a:t>  </a:t>
            </a:r>
          </a:p>
        </p:txBody>
      </p:sp>
    </p:spTree>
    <p:extLst>
      <p:ext uri="{BB962C8B-B14F-4D97-AF65-F5344CB8AC3E}">
        <p14:creationId xmlns:p14="http://schemas.microsoft.com/office/powerpoint/2010/main" val="162754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57253" y="6646517"/>
            <a:ext cx="1045479" cy="248209"/>
          </a:xfrm>
          <a:prstGeom prst="rect">
            <a:avLst/>
          </a:prstGeom>
          <a:solidFill>
            <a:schemeClr val="tx1"/>
          </a:solidFill>
          <a:ln w="57150" cmpd="sng">
            <a:solidFill>
              <a:srgbClr val="3366FF"/>
            </a:solidFill>
          </a:ln>
        </p:spPr>
        <p:txBody>
          <a:bodyPr wrap="none">
            <a:spAutoFit/>
          </a:bodyPr>
          <a:lstStyle/>
          <a:p>
            <a:r>
              <a:rPr lang="is-IS" sz="1013" dirty="0">
                <a:solidFill>
                  <a:prstClr val="black"/>
                </a:solidFill>
                <a:latin typeface="Calibri"/>
              </a:rPr>
              <a:t> EN 13060:2004 </a:t>
            </a:r>
            <a:endParaRPr lang="it-IT" sz="1013" dirty="0">
              <a:solidFill>
                <a:prstClr val="black"/>
              </a:solidFill>
              <a:latin typeface="Calibri"/>
            </a:endParaRPr>
          </a:p>
        </p:txBody>
      </p:sp>
      <p:sp>
        <p:nvSpPr>
          <p:cNvPr id="3" name="Rettangolo 2"/>
          <p:cNvSpPr/>
          <p:nvPr/>
        </p:nvSpPr>
        <p:spPr>
          <a:xfrm>
            <a:off x="2110842" y="6643462"/>
            <a:ext cx="1215397" cy="248209"/>
          </a:xfrm>
          <a:prstGeom prst="rect">
            <a:avLst/>
          </a:prstGeom>
          <a:solidFill>
            <a:schemeClr val="tx1"/>
          </a:solidFill>
          <a:ln w="57150" cmpd="sng">
            <a:solidFill>
              <a:srgbClr val="3366FF"/>
            </a:solidFill>
          </a:ln>
        </p:spPr>
        <p:txBody>
          <a:bodyPr wrap="none">
            <a:spAutoFit/>
          </a:bodyPr>
          <a:lstStyle/>
          <a:p>
            <a:r>
              <a:rPr lang="pt-BR" sz="1013" dirty="0">
                <a:solidFill>
                  <a:prstClr val="black"/>
                </a:solidFill>
                <a:latin typeface="Calibri"/>
              </a:rPr>
              <a:t>UNI EN 13060:2005</a:t>
            </a:r>
            <a:endParaRPr lang="it-IT" sz="1013" dirty="0">
              <a:solidFill>
                <a:prstClr val="black"/>
              </a:solidFill>
              <a:latin typeface="Calibri"/>
            </a:endParaRPr>
          </a:p>
        </p:txBody>
      </p:sp>
      <p:sp>
        <p:nvSpPr>
          <p:cNvPr id="4" name="Rettangolo 3"/>
          <p:cNvSpPr/>
          <p:nvPr/>
        </p:nvSpPr>
        <p:spPr>
          <a:xfrm>
            <a:off x="3520873" y="6646517"/>
            <a:ext cx="1215397" cy="248209"/>
          </a:xfrm>
          <a:prstGeom prst="rect">
            <a:avLst/>
          </a:prstGeom>
          <a:solidFill>
            <a:schemeClr val="tx1"/>
          </a:solidFill>
          <a:ln w="57150" cmpd="sng">
            <a:solidFill>
              <a:srgbClr val="3366FF"/>
            </a:solidFill>
          </a:ln>
        </p:spPr>
        <p:txBody>
          <a:bodyPr wrap="none">
            <a:spAutoFit/>
          </a:bodyPr>
          <a:lstStyle/>
          <a:p>
            <a:r>
              <a:rPr lang="cs-CZ" sz="1013" dirty="0">
                <a:solidFill>
                  <a:prstClr val="black"/>
                </a:solidFill>
                <a:latin typeface="Calibri"/>
              </a:rPr>
              <a:t>UNI EN 13060:2009</a:t>
            </a:r>
            <a:endParaRPr lang="it-IT" sz="1013" dirty="0">
              <a:solidFill>
                <a:prstClr val="black"/>
              </a:solidFill>
              <a:latin typeface="Calibri"/>
            </a:endParaRPr>
          </a:p>
        </p:txBody>
      </p:sp>
      <p:sp>
        <p:nvSpPr>
          <p:cNvPr id="5" name="Rettangolo 4"/>
          <p:cNvSpPr/>
          <p:nvPr/>
        </p:nvSpPr>
        <p:spPr>
          <a:xfrm>
            <a:off x="4864090" y="6646517"/>
            <a:ext cx="1215397" cy="248209"/>
          </a:xfrm>
          <a:prstGeom prst="rect">
            <a:avLst/>
          </a:prstGeom>
          <a:solidFill>
            <a:schemeClr val="tx1"/>
          </a:solidFill>
          <a:ln w="57150" cmpd="sng">
            <a:solidFill>
              <a:srgbClr val="3366FF"/>
            </a:solidFill>
          </a:ln>
        </p:spPr>
        <p:txBody>
          <a:bodyPr wrap="none">
            <a:spAutoFit/>
          </a:bodyPr>
          <a:lstStyle/>
          <a:p>
            <a:r>
              <a:rPr lang="pt-BR" sz="1013" dirty="0">
                <a:solidFill>
                  <a:prstClr val="black"/>
                </a:solidFill>
                <a:latin typeface="Calibri"/>
              </a:rPr>
              <a:t>UNI EN 13060:2010</a:t>
            </a:r>
            <a:endParaRPr lang="it-IT" sz="1013" dirty="0">
              <a:solidFill>
                <a:prstClr val="black"/>
              </a:solidFill>
              <a:latin typeface="Calibri"/>
            </a:endParaRPr>
          </a:p>
        </p:txBody>
      </p:sp>
      <p:pic>
        <p:nvPicPr>
          <p:cNvPr id="6" name="Immagine 5" descr="IMG cop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1508761"/>
            <a:ext cx="5143500" cy="3783193"/>
          </a:xfrm>
          <a:prstGeom prst="rect">
            <a:avLst/>
          </a:prstGeom>
        </p:spPr>
      </p:pic>
      <p:pic>
        <p:nvPicPr>
          <p:cNvPr id="8" name="Immagine 7" descr="IMG_0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5111641"/>
            <a:ext cx="5143500" cy="3011280"/>
          </a:xfrm>
          <a:prstGeom prst="rect">
            <a:avLst/>
          </a:prstGeom>
        </p:spPr>
      </p:pic>
    </p:spTree>
    <p:extLst>
      <p:ext uri="{BB962C8B-B14F-4D97-AF65-F5344CB8AC3E}">
        <p14:creationId xmlns:p14="http://schemas.microsoft.com/office/powerpoint/2010/main" val="2441394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subTitle" idx="1"/>
          </p:nvPr>
        </p:nvSpPr>
        <p:spPr>
          <a:xfrm>
            <a:off x="857250" y="3170115"/>
            <a:ext cx="546525" cy="3711011"/>
          </a:xfrm>
        </p:spPr>
        <p:txBody>
          <a:bodyPr/>
          <a:lstStyle/>
          <a:p>
            <a:pPr algn="l" eaLnBrk="1" hangingPunct="1">
              <a:lnSpc>
                <a:spcPct val="80000"/>
              </a:lnSpc>
              <a:defRPr/>
            </a:pPr>
            <a:endParaRPr lang="it-IT" sz="3375" dirty="0">
              <a:solidFill>
                <a:srgbClr val="FFFF00"/>
              </a:solidFill>
            </a:endParaRPr>
          </a:p>
          <a:p>
            <a:pPr algn="l" eaLnBrk="1" hangingPunct="1">
              <a:lnSpc>
                <a:spcPct val="80000"/>
              </a:lnSpc>
              <a:defRPr/>
            </a:pPr>
            <a:r>
              <a:rPr lang="it-IT" sz="3375" dirty="0">
                <a:solidFill>
                  <a:srgbClr val="FFFF00"/>
                </a:solidFill>
              </a:rPr>
              <a:t>B</a:t>
            </a:r>
            <a:endParaRPr lang="it-IT" sz="3375" dirty="0"/>
          </a:p>
          <a:p>
            <a:pPr algn="l" eaLnBrk="1" hangingPunct="1">
              <a:lnSpc>
                <a:spcPct val="80000"/>
              </a:lnSpc>
              <a:defRPr/>
            </a:pPr>
            <a:endParaRPr lang="it-IT" sz="3375" dirty="0"/>
          </a:p>
          <a:p>
            <a:pPr algn="l" eaLnBrk="1" hangingPunct="1">
              <a:lnSpc>
                <a:spcPct val="80000"/>
              </a:lnSpc>
              <a:defRPr/>
            </a:pPr>
            <a:r>
              <a:rPr lang="it-IT" sz="3375" dirty="0">
                <a:solidFill>
                  <a:srgbClr val="FFFF00"/>
                </a:solidFill>
              </a:rPr>
              <a:t>N</a:t>
            </a:r>
            <a:r>
              <a:rPr lang="it-IT" sz="3375" dirty="0"/>
              <a:t>    </a:t>
            </a:r>
            <a:endParaRPr lang="it-IT" sz="3375" dirty="0">
              <a:solidFill>
                <a:srgbClr val="FFFF00"/>
              </a:solidFill>
            </a:endParaRPr>
          </a:p>
          <a:p>
            <a:pPr algn="l" eaLnBrk="1" hangingPunct="1">
              <a:lnSpc>
                <a:spcPct val="80000"/>
              </a:lnSpc>
              <a:defRPr/>
            </a:pPr>
            <a:endParaRPr lang="it-IT" sz="3375" dirty="0"/>
          </a:p>
          <a:p>
            <a:pPr algn="l" eaLnBrk="1" hangingPunct="1">
              <a:lnSpc>
                <a:spcPct val="80000"/>
              </a:lnSpc>
              <a:defRPr/>
            </a:pPr>
            <a:r>
              <a:rPr lang="it-IT" sz="3375" dirty="0">
                <a:solidFill>
                  <a:srgbClr val="FFFF00"/>
                </a:solidFill>
              </a:rPr>
              <a:t>S</a:t>
            </a:r>
            <a:endParaRPr lang="it-IT" sz="3375" dirty="0"/>
          </a:p>
        </p:txBody>
      </p:sp>
      <p:sp>
        <p:nvSpPr>
          <p:cNvPr id="2" name="CasellaDiTesto 1"/>
          <p:cNvSpPr txBox="1"/>
          <p:nvPr/>
        </p:nvSpPr>
        <p:spPr>
          <a:xfrm>
            <a:off x="1282261" y="3575850"/>
            <a:ext cx="4820036" cy="3208571"/>
          </a:xfrm>
          <a:prstGeom prst="rect">
            <a:avLst/>
          </a:prstGeom>
          <a:noFill/>
        </p:spPr>
        <p:txBody>
          <a:bodyPr wrap="square" rtlCol="0">
            <a:spAutoFit/>
          </a:bodyPr>
          <a:lstStyle/>
          <a:p>
            <a:r>
              <a:rPr lang="it-IT" sz="3375" kern="0" dirty="0">
                <a:solidFill>
                  <a:srgbClr val="FFFF00"/>
                </a:solidFill>
                <a:effectLst>
                  <a:outerShdw blurRad="38100" dist="38100" dir="2700000" algn="tl">
                    <a:srgbClr val="000000"/>
                  </a:outerShdw>
                </a:effectLst>
                <a:latin typeface="Tahoma"/>
              </a:rPr>
              <a:t>  B</a:t>
            </a:r>
            <a:r>
              <a:rPr lang="it-IT" sz="3375" kern="0" dirty="0">
                <a:solidFill>
                  <a:srgbClr val="FFFFFF"/>
                </a:solidFill>
                <a:effectLst>
                  <a:outerShdw blurRad="38100" dist="38100" dir="2700000" algn="tl">
                    <a:srgbClr val="000000"/>
                  </a:outerShdw>
                </a:effectLst>
                <a:latin typeface="Tahoma"/>
              </a:rPr>
              <a:t>ig small </a:t>
            </a:r>
            <a:r>
              <a:rPr lang="it-IT" sz="3375" kern="0" dirty="0" err="1">
                <a:solidFill>
                  <a:srgbClr val="FFFFFF"/>
                </a:solidFill>
                <a:effectLst>
                  <a:outerShdw blurRad="38100" dist="38100" dir="2700000" algn="tl">
                    <a:srgbClr val="000000"/>
                  </a:outerShdw>
                </a:effectLst>
                <a:latin typeface="Tahoma"/>
              </a:rPr>
              <a:t>sterilizers</a:t>
            </a:r>
            <a:endParaRPr lang="it-IT" sz="3375" kern="0" dirty="0">
              <a:solidFill>
                <a:srgbClr val="FFFFFF"/>
              </a:solidFill>
              <a:effectLst>
                <a:outerShdw blurRad="38100" dist="38100" dir="2700000" algn="tl">
                  <a:srgbClr val="000000"/>
                </a:outerShdw>
              </a:effectLst>
              <a:latin typeface="Tahoma"/>
            </a:endParaRPr>
          </a:p>
          <a:p>
            <a:endParaRPr lang="it-IT" sz="3375" kern="0" dirty="0">
              <a:solidFill>
                <a:srgbClr val="FFFFFF"/>
              </a:solidFill>
              <a:effectLst>
                <a:outerShdw blurRad="38100" dist="38100" dir="2700000" algn="tl">
                  <a:srgbClr val="000000"/>
                </a:outerShdw>
              </a:effectLst>
              <a:latin typeface="Tahoma"/>
            </a:endParaRPr>
          </a:p>
          <a:p>
            <a:r>
              <a:rPr lang="it-IT" sz="3375" dirty="0">
                <a:solidFill>
                  <a:srgbClr val="FFFF00"/>
                </a:solidFill>
                <a:latin typeface="Tahoma"/>
              </a:rPr>
              <a:t>  </a:t>
            </a:r>
            <a:r>
              <a:rPr lang="it-IT" sz="3375" kern="0" dirty="0" err="1">
                <a:solidFill>
                  <a:srgbClr val="FFFF00"/>
                </a:solidFill>
                <a:effectLst>
                  <a:outerShdw blurRad="38100" dist="38100" dir="2700000" algn="tl">
                    <a:srgbClr val="000000"/>
                  </a:outerShdw>
                </a:effectLst>
                <a:latin typeface="Tahoma"/>
              </a:rPr>
              <a:t>N</a:t>
            </a:r>
            <a:r>
              <a:rPr lang="it-IT" sz="3375" kern="0" dirty="0" err="1">
                <a:solidFill>
                  <a:srgbClr val="FFFFFF"/>
                </a:solidFill>
                <a:effectLst>
                  <a:outerShdw blurRad="38100" dist="38100" dir="2700000" algn="tl">
                    <a:srgbClr val="000000"/>
                  </a:outerShdw>
                </a:effectLst>
                <a:latin typeface="Tahoma"/>
              </a:rPr>
              <a:t>aked</a:t>
            </a:r>
            <a:r>
              <a:rPr lang="it-IT" sz="3375" kern="0" dirty="0">
                <a:solidFill>
                  <a:srgbClr val="FFFFFF"/>
                </a:solidFill>
                <a:effectLst>
                  <a:outerShdw blurRad="38100" dist="38100" dir="2700000" algn="tl">
                    <a:srgbClr val="000000"/>
                  </a:outerShdw>
                </a:effectLst>
                <a:latin typeface="Tahoma"/>
              </a:rPr>
              <a:t> </a:t>
            </a:r>
            <a:r>
              <a:rPr lang="it-IT" sz="3375" kern="0" dirty="0" err="1">
                <a:solidFill>
                  <a:srgbClr val="FFFFFF"/>
                </a:solidFill>
                <a:effectLst>
                  <a:outerShdw blurRad="38100" dist="38100" dir="2700000" algn="tl">
                    <a:srgbClr val="000000"/>
                  </a:outerShdw>
                </a:effectLst>
                <a:latin typeface="Tahoma"/>
              </a:rPr>
              <a:t>solid</a:t>
            </a:r>
            <a:r>
              <a:rPr lang="it-IT" sz="3375" kern="0" dirty="0">
                <a:solidFill>
                  <a:srgbClr val="FFFFFF"/>
                </a:solidFill>
                <a:effectLst>
                  <a:outerShdw blurRad="38100" dist="38100" dir="2700000" algn="tl">
                    <a:srgbClr val="000000"/>
                  </a:outerShdw>
                </a:effectLst>
                <a:latin typeface="Tahoma"/>
              </a:rPr>
              <a:t> </a:t>
            </a:r>
            <a:r>
              <a:rPr lang="it-IT" sz="3375" kern="0" dirty="0" err="1">
                <a:solidFill>
                  <a:srgbClr val="FFFFFF"/>
                </a:solidFill>
                <a:effectLst>
                  <a:outerShdw blurRad="38100" dist="38100" dir="2700000" algn="tl">
                    <a:srgbClr val="000000"/>
                  </a:outerShdw>
                </a:effectLst>
                <a:latin typeface="Tahoma"/>
              </a:rPr>
              <a:t>products</a:t>
            </a:r>
            <a:endParaRPr lang="it-IT" sz="3375" kern="0" dirty="0">
              <a:solidFill>
                <a:srgbClr val="FFFFFF"/>
              </a:solidFill>
              <a:effectLst>
                <a:outerShdw blurRad="38100" dist="38100" dir="2700000" algn="tl">
                  <a:srgbClr val="000000"/>
                </a:outerShdw>
              </a:effectLst>
              <a:latin typeface="Tahoma"/>
            </a:endParaRPr>
          </a:p>
          <a:p>
            <a:endParaRPr lang="it-IT" sz="3375" kern="0" dirty="0">
              <a:solidFill>
                <a:srgbClr val="FFFFFF"/>
              </a:solidFill>
              <a:effectLst>
                <a:outerShdw blurRad="38100" dist="38100" dir="2700000" algn="tl">
                  <a:srgbClr val="000000"/>
                </a:outerShdw>
              </a:effectLst>
              <a:latin typeface="Tahoma"/>
            </a:endParaRPr>
          </a:p>
          <a:p>
            <a:pPr algn="ctr" fontAlgn="base">
              <a:lnSpc>
                <a:spcPct val="80000"/>
              </a:lnSpc>
              <a:spcBef>
                <a:spcPct val="20000"/>
              </a:spcBef>
              <a:spcAft>
                <a:spcPct val="0"/>
              </a:spcAft>
              <a:buClr>
                <a:srgbClr val="00CCFF"/>
              </a:buClr>
              <a:buSzPct val="65000"/>
              <a:defRPr/>
            </a:pPr>
            <a:r>
              <a:rPr lang="it-IT" sz="3375" kern="0" dirty="0">
                <a:solidFill>
                  <a:srgbClr val="FFFF00"/>
                </a:solidFill>
                <a:effectLst>
                  <a:outerShdw blurRad="38100" dist="38100" dir="2700000" algn="tl">
                    <a:srgbClr val="000000"/>
                  </a:outerShdw>
                </a:effectLst>
                <a:latin typeface="Tahoma"/>
              </a:rPr>
              <a:t> </a:t>
            </a:r>
            <a:r>
              <a:rPr lang="it-IT" sz="3375" kern="0" dirty="0" err="1">
                <a:solidFill>
                  <a:srgbClr val="FFFF00"/>
                </a:solidFill>
                <a:effectLst>
                  <a:outerShdw blurRad="38100" dist="38100" dir="2700000" algn="tl">
                    <a:srgbClr val="000000"/>
                  </a:outerShdw>
                </a:effectLst>
                <a:latin typeface="Tahoma"/>
              </a:rPr>
              <a:t>S</a:t>
            </a:r>
            <a:r>
              <a:rPr lang="it-IT" sz="3375" kern="0" dirty="0" err="1">
                <a:solidFill>
                  <a:srgbClr val="FFFFFF"/>
                </a:solidFill>
                <a:effectLst>
                  <a:outerShdw blurRad="38100" dist="38100" dir="2700000" algn="tl">
                    <a:srgbClr val="000000"/>
                  </a:outerShdw>
                </a:effectLst>
                <a:latin typeface="Tahoma"/>
              </a:rPr>
              <a:t>pecified</a:t>
            </a:r>
            <a:r>
              <a:rPr lang="it-IT" sz="3375" kern="0" dirty="0">
                <a:solidFill>
                  <a:srgbClr val="FFFFFF"/>
                </a:solidFill>
                <a:effectLst>
                  <a:outerShdw blurRad="38100" dist="38100" dir="2700000" algn="tl">
                    <a:srgbClr val="000000"/>
                  </a:outerShdw>
                </a:effectLst>
                <a:latin typeface="Tahoma"/>
              </a:rPr>
              <a:t> </a:t>
            </a:r>
            <a:r>
              <a:rPr lang="it-IT" sz="3375" kern="0" dirty="0" err="1">
                <a:solidFill>
                  <a:srgbClr val="FFFFFF"/>
                </a:solidFill>
                <a:effectLst>
                  <a:outerShdw blurRad="38100" dist="38100" dir="2700000" algn="tl">
                    <a:srgbClr val="000000"/>
                  </a:outerShdw>
                </a:effectLst>
                <a:latin typeface="Tahoma"/>
              </a:rPr>
              <a:t>manufacturer</a:t>
            </a:r>
            <a:endParaRPr lang="it-IT" sz="3375" kern="0" dirty="0">
              <a:solidFill>
                <a:srgbClr val="FFFFFF"/>
              </a:solidFill>
              <a:effectLst>
                <a:outerShdw blurRad="38100" dist="38100" dir="2700000" algn="tl">
                  <a:srgbClr val="000000"/>
                </a:outerShdw>
              </a:effectLst>
              <a:latin typeface="Tahoma"/>
            </a:endParaRPr>
          </a:p>
          <a:p>
            <a:endParaRPr lang="it-IT" sz="3375" dirty="0">
              <a:solidFill>
                <a:srgbClr val="FFFFFF"/>
              </a:solidFill>
              <a:latin typeface="Tahoma"/>
            </a:endParaRPr>
          </a:p>
        </p:txBody>
      </p:sp>
    </p:spTree>
    <p:extLst>
      <p:ext uri="{BB962C8B-B14F-4D97-AF65-F5344CB8AC3E}">
        <p14:creationId xmlns:p14="http://schemas.microsoft.com/office/powerpoint/2010/main" val="1674942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2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08821" y="3535344"/>
            <a:ext cx="1819729" cy="248209"/>
          </a:xfrm>
          <a:prstGeom prst="rect">
            <a:avLst/>
          </a:prstGeom>
          <a:noFill/>
        </p:spPr>
        <p:txBody>
          <a:bodyPr wrap="none" rtlCol="0">
            <a:spAutoFit/>
          </a:bodyPr>
          <a:lstStyle/>
          <a:p>
            <a:r>
              <a:rPr lang="it-IT" sz="1013" dirty="0">
                <a:solidFill>
                  <a:srgbClr val="FFFFFF"/>
                </a:solidFill>
                <a:latin typeface="Tahoma"/>
              </a:rPr>
              <a:t>Fotocopia </a:t>
            </a:r>
            <a:r>
              <a:rPr lang="it-IT" sz="1013" dirty="0" err="1">
                <a:solidFill>
                  <a:srgbClr val="FFFFFF"/>
                </a:solidFill>
                <a:latin typeface="Tahoma"/>
              </a:rPr>
              <a:t>Pag</a:t>
            </a:r>
            <a:r>
              <a:rPr lang="it-IT" sz="1013" dirty="0">
                <a:solidFill>
                  <a:srgbClr val="FFFFFF"/>
                </a:solidFill>
                <a:latin typeface="Tahoma"/>
              </a:rPr>
              <a:t> 7 della norma</a:t>
            </a:r>
          </a:p>
        </p:txBody>
      </p:sp>
      <p:pic>
        <p:nvPicPr>
          <p:cNvPr id="4" name="Immagine 3" descr="IMG_00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3024189"/>
            <a:ext cx="5143500" cy="3857625"/>
          </a:xfrm>
          <a:prstGeom prst="rect">
            <a:avLst/>
          </a:prstGeom>
        </p:spPr>
      </p:pic>
      <p:sp>
        <p:nvSpPr>
          <p:cNvPr id="3" name="Ovale 2"/>
          <p:cNvSpPr/>
          <p:nvPr/>
        </p:nvSpPr>
        <p:spPr>
          <a:xfrm>
            <a:off x="1259506" y="3842526"/>
            <a:ext cx="221934" cy="24966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solidFill>
                <a:srgbClr val="FFFFFF"/>
              </a:solidFill>
              <a:latin typeface="Tahoma"/>
            </a:endParaRPr>
          </a:p>
        </p:txBody>
      </p:sp>
      <p:sp>
        <p:nvSpPr>
          <p:cNvPr id="5" name="Ovale 4"/>
          <p:cNvSpPr/>
          <p:nvPr/>
        </p:nvSpPr>
        <p:spPr>
          <a:xfrm>
            <a:off x="1259509" y="4848107"/>
            <a:ext cx="235805" cy="26353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solidFill>
                <a:srgbClr val="FFFFFF"/>
              </a:solidFill>
              <a:latin typeface="Tahoma"/>
            </a:endParaRPr>
          </a:p>
        </p:txBody>
      </p:sp>
      <p:sp>
        <p:nvSpPr>
          <p:cNvPr id="6" name="Ovale 5"/>
          <p:cNvSpPr/>
          <p:nvPr/>
        </p:nvSpPr>
        <p:spPr>
          <a:xfrm>
            <a:off x="1259506" y="5201795"/>
            <a:ext cx="221934" cy="26353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solidFill>
                <a:srgbClr val="FFFFFF"/>
              </a:solidFill>
              <a:latin typeface="Tahoma"/>
            </a:endParaRPr>
          </a:p>
        </p:txBody>
      </p:sp>
      <p:sp>
        <p:nvSpPr>
          <p:cNvPr id="7" name="Rettangolo 6"/>
          <p:cNvSpPr/>
          <p:nvPr/>
        </p:nvSpPr>
        <p:spPr>
          <a:xfrm>
            <a:off x="2551366" y="3870734"/>
            <a:ext cx="555625" cy="20896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8" name="Rettangolo 7"/>
          <p:cNvSpPr/>
          <p:nvPr/>
        </p:nvSpPr>
        <p:spPr>
          <a:xfrm>
            <a:off x="2544507" y="4913313"/>
            <a:ext cx="1301750" cy="19832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9" name="Rettangolo 8"/>
          <p:cNvSpPr/>
          <p:nvPr/>
        </p:nvSpPr>
        <p:spPr>
          <a:xfrm>
            <a:off x="2500314" y="5201795"/>
            <a:ext cx="1674812" cy="26353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cxnSp>
        <p:nvCxnSpPr>
          <p:cNvPr id="11" name="Connettore 1 10"/>
          <p:cNvCxnSpPr/>
          <p:nvPr/>
        </p:nvCxnSpPr>
        <p:spPr>
          <a:xfrm>
            <a:off x="5471272" y="4335276"/>
            <a:ext cx="445434"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808820" y="4511771"/>
            <a:ext cx="2233702" cy="16809"/>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5319993" y="4528577"/>
            <a:ext cx="28575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1808820" y="4747095"/>
            <a:ext cx="603246" cy="8404"/>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07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57251" y="3024190"/>
            <a:ext cx="5245047" cy="4281941"/>
          </a:xfrm>
          <a:prstGeom prst="rect">
            <a:avLst/>
          </a:prstGeom>
          <a:noFill/>
        </p:spPr>
        <p:txBody>
          <a:bodyPr wrap="square" rtlCol="0">
            <a:spAutoFit/>
          </a:bodyPr>
          <a:lstStyle/>
          <a:p>
            <a:pPr algn="ctr"/>
            <a:r>
              <a:rPr lang="it-IT" sz="2475" dirty="0">
                <a:solidFill>
                  <a:prstClr val="white"/>
                </a:solidFill>
                <a:latin typeface="Constantia"/>
              </a:rPr>
              <a:t>   </a:t>
            </a:r>
            <a:r>
              <a:rPr lang="it-IT" sz="2475" dirty="0">
                <a:solidFill>
                  <a:srgbClr val="FFFF00"/>
                </a:solidFill>
                <a:latin typeface="Constantia"/>
              </a:rPr>
              <a:t>Può essere realizzata con mezzi</a:t>
            </a:r>
          </a:p>
          <a:p>
            <a:pPr>
              <a:buFont typeface="Wingdings" pitchFamily="2" charset="2"/>
              <a:buChar char="Ø"/>
            </a:pPr>
            <a:r>
              <a:rPr lang="it-IT" sz="2475" dirty="0">
                <a:solidFill>
                  <a:srgbClr val="FFFF00"/>
                </a:solidFill>
                <a:latin typeface="Constantia"/>
              </a:rPr>
              <a:t> chimici </a:t>
            </a:r>
          </a:p>
          <a:p>
            <a:r>
              <a:rPr lang="it-IT" sz="2475" dirty="0">
                <a:solidFill>
                  <a:prstClr val="white"/>
                </a:solidFill>
                <a:latin typeface="Constantia"/>
              </a:rPr>
              <a:t>    </a:t>
            </a:r>
            <a:r>
              <a:rPr lang="it-IT" sz="2475" dirty="0" err="1">
                <a:solidFill>
                  <a:prstClr val="white"/>
                </a:solidFill>
                <a:latin typeface="Constantia"/>
              </a:rPr>
              <a:t>glutaraldeide</a:t>
            </a:r>
            <a:r>
              <a:rPr lang="it-IT" sz="2475" dirty="0">
                <a:solidFill>
                  <a:prstClr val="white"/>
                </a:solidFill>
                <a:latin typeface="Constantia"/>
              </a:rPr>
              <a:t>, ossido di etilene,   </a:t>
            </a:r>
          </a:p>
          <a:p>
            <a:r>
              <a:rPr lang="it-IT" sz="2475" dirty="0">
                <a:solidFill>
                  <a:prstClr val="white"/>
                </a:solidFill>
                <a:latin typeface="Constantia"/>
              </a:rPr>
              <a:t>    formaldeide (</a:t>
            </a:r>
            <a:r>
              <a:rPr lang="it-IT" sz="2475" dirty="0" err="1">
                <a:solidFill>
                  <a:prstClr val="white"/>
                </a:solidFill>
                <a:latin typeface="Constantia"/>
              </a:rPr>
              <a:t>chemiclave</a:t>
            </a:r>
            <a:r>
              <a:rPr lang="it-IT" sz="2475" dirty="0">
                <a:solidFill>
                  <a:prstClr val="white"/>
                </a:solidFill>
                <a:latin typeface="Constantia"/>
              </a:rPr>
              <a:t>), </a:t>
            </a:r>
          </a:p>
          <a:p>
            <a:r>
              <a:rPr lang="it-IT" sz="2475" dirty="0">
                <a:solidFill>
                  <a:prstClr val="white"/>
                </a:solidFill>
                <a:latin typeface="Constantia"/>
              </a:rPr>
              <a:t>    ac. </a:t>
            </a:r>
            <a:r>
              <a:rPr lang="it-IT" sz="2475" dirty="0" err="1">
                <a:solidFill>
                  <a:prstClr val="white"/>
                </a:solidFill>
                <a:latin typeface="Constantia"/>
              </a:rPr>
              <a:t>Peracetico</a:t>
            </a:r>
            <a:r>
              <a:rPr lang="it-IT" sz="2475" dirty="0">
                <a:solidFill>
                  <a:prstClr val="white"/>
                </a:solidFill>
                <a:latin typeface="Constantia"/>
              </a:rPr>
              <a:t>, gas plasma</a:t>
            </a:r>
          </a:p>
          <a:p>
            <a:endParaRPr lang="it-IT" sz="2475" dirty="0">
              <a:solidFill>
                <a:prstClr val="white"/>
              </a:solidFill>
              <a:latin typeface="Constantia"/>
            </a:endParaRPr>
          </a:p>
          <a:p>
            <a:pPr>
              <a:buFont typeface="Wingdings" pitchFamily="2" charset="2"/>
              <a:buChar char="Ø"/>
            </a:pPr>
            <a:r>
              <a:rPr lang="it-IT" sz="2475" dirty="0">
                <a:solidFill>
                  <a:srgbClr val="FFFF00"/>
                </a:solidFill>
                <a:latin typeface="Constantia"/>
              </a:rPr>
              <a:t>fisici</a:t>
            </a:r>
          </a:p>
          <a:p>
            <a:r>
              <a:rPr lang="it-IT" sz="2475" dirty="0">
                <a:solidFill>
                  <a:prstClr val="white"/>
                </a:solidFill>
                <a:latin typeface="Constantia"/>
              </a:rPr>
              <a:t>   incenerimento, calore secco, </a:t>
            </a:r>
          </a:p>
          <a:p>
            <a:r>
              <a:rPr lang="it-IT" sz="2475" dirty="0">
                <a:solidFill>
                  <a:prstClr val="white"/>
                </a:solidFill>
                <a:latin typeface="Constantia"/>
              </a:rPr>
              <a:t>   calore umido, radiazioni UV, </a:t>
            </a:r>
          </a:p>
          <a:p>
            <a:r>
              <a:rPr lang="it-IT" sz="2475" dirty="0">
                <a:solidFill>
                  <a:prstClr val="white"/>
                </a:solidFill>
                <a:latin typeface="Constantia"/>
              </a:rPr>
              <a:t>  radiazioni ionizzanti (raggi gamma)</a:t>
            </a:r>
          </a:p>
          <a:p>
            <a:r>
              <a:rPr lang="it-IT" sz="2475" dirty="0">
                <a:solidFill>
                  <a:prstClr val="white"/>
                </a:solidFill>
                <a:latin typeface="Constantia"/>
              </a:rPr>
              <a:t>   </a:t>
            </a:r>
          </a:p>
        </p:txBody>
      </p:sp>
    </p:spTree>
    <p:extLst>
      <p:ext uri="{BB962C8B-B14F-4D97-AF65-F5344CB8AC3E}">
        <p14:creationId xmlns:p14="http://schemas.microsoft.com/office/powerpoint/2010/main" val="1002990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20244" y="3340012"/>
            <a:ext cx="4629150" cy="642045"/>
          </a:xfrm>
        </p:spPr>
        <p:txBody>
          <a:bodyPr>
            <a:normAutofit fontScale="90000"/>
          </a:bodyPr>
          <a:lstStyle/>
          <a:p>
            <a:pPr eaLnBrk="1" hangingPunct="1">
              <a:defRPr/>
            </a:pPr>
            <a:r>
              <a:rPr lang="it-IT" sz="2700" i="1" dirty="0">
                <a:solidFill>
                  <a:schemeClr val="tx1"/>
                </a:solidFill>
              </a:rPr>
              <a:t>Pressione e temperatura del vapore sono direttamente proporzionali</a:t>
            </a:r>
          </a:p>
        </p:txBody>
      </p:sp>
      <p:sp>
        <p:nvSpPr>
          <p:cNvPr id="63491" name="Rectangle 3"/>
          <p:cNvSpPr>
            <a:spLocks noGrp="1" noChangeArrowheads="1"/>
          </p:cNvSpPr>
          <p:nvPr>
            <p:ph type="body" sz="half" idx="1"/>
          </p:nvPr>
        </p:nvSpPr>
        <p:spPr>
          <a:xfrm>
            <a:off x="1606298" y="3778370"/>
            <a:ext cx="1172468" cy="2546747"/>
          </a:xfrm>
        </p:spPr>
        <p:txBody>
          <a:bodyPr>
            <a:normAutofit fontScale="92500" lnSpcReduction="10000"/>
          </a:bodyPr>
          <a:lstStyle/>
          <a:p>
            <a:pPr eaLnBrk="1" hangingPunct="1">
              <a:defRPr/>
            </a:pPr>
            <a:endParaRPr lang="it-IT" dirty="0">
              <a:solidFill>
                <a:srgbClr val="FF0000"/>
              </a:solidFill>
            </a:endParaRPr>
          </a:p>
          <a:p>
            <a:pPr eaLnBrk="1" hangingPunct="1">
              <a:defRPr/>
            </a:pPr>
            <a:endParaRPr lang="it-IT" dirty="0">
              <a:solidFill>
                <a:srgbClr val="FF0000"/>
              </a:solidFill>
            </a:endParaRPr>
          </a:p>
          <a:p>
            <a:pPr eaLnBrk="1" hangingPunct="1">
              <a:defRPr/>
            </a:pPr>
            <a:r>
              <a:rPr lang="it-IT" sz="2475" dirty="0"/>
              <a:t>0.00</a:t>
            </a:r>
          </a:p>
          <a:p>
            <a:pPr marL="0" indent="0">
              <a:buNone/>
              <a:defRPr/>
            </a:pPr>
            <a:endParaRPr lang="it-IT" sz="2475" dirty="0">
              <a:solidFill>
                <a:srgbClr val="FF0000"/>
              </a:solidFill>
            </a:endParaRPr>
          </a:p>
          <a:p>
            <a:pPr eaLnBrk="1" hangingPunct="1">
              <a:defRPr/>
            </a:pPr>
            <a:r>
              <a:rPr lang="it-IT" sz="2475" dirty="0">
                <a:solidFill>
                  <a:srgbClr val="FF0000"/>
                </a:solidFill>
              </a:rPr>
              <a:t>1.00</a:t>
            </a:r>
          </a:p>
          <a:p>
            <a:pPr eaLnBrk="1" hangingPunct="1">
              <a:defRPr/>
            </a:pPr>
            <a:endParaRPr lang="it-IT" sz="2475" dirty="0">
              <a:solidFill>
                <a:srgbClr val="FF0000"/>
              </a:solidFill>
            </a:endParaRPr>
          </a:p>
          <a:p>
            <a:pPr eaLnBrk="1" hangingPunct="1">
              <a:defRPr/>
            </a:pPr>
            <a:r>
              <a:rPr lang="it-IT" sz="2475" dirty="0">
                <a:solidFill>
                  <a:srgbClr val="FF0000"/>
                </a:solidFill>
              </a:rPr>
              <a:t>2.00</a:t>
            </a:r>
          </a:p>
        </p:txBody>
      </p:sp>
      <p:sp>
        <p:nvSpPr>
          <p:cNvPr id="63492" name="Rectangle 4"/>
          <p:cNvSpPr>
            <a:spLocks noGrp="1" noChangeArrowheads="1"/>
          </p:cNvSpPr>
          <p:nvPr>
            <p:ph type="body" sz="half" idx="2"/>
          </p:nvPr>
        </p:nvSpPr>
        <p:spPr>
          <a:xfrm>
            <a:off x="4320099" y="3737866"/>
            <a:ext cx="1220688" cy="2546747"/>
          </a:xfrm>
        </p:spPr>
        <p:txBody>
          <a:bodyPr>
            <a:normAutofit fontScale="92500" lnSpcReduction="10000"/>
          </a:bodyPr>
          <a:lstStyle/>
          <a:p>
            <a:pPr eaLnBrk="1" hangingPunct="1">
              <a:defRPr/>
            </a:pPr>
            <a:endParaRPr lang="it-IT" dirty="0">
              <a:solidFill>
                <a:srgbClr val="FF0000"/>
              </a:solidFill>
            </a:endParaRPr>
          </a:p>
          <a:p>
            <a:pPr eaLnBrk="1" hangingPunct="1">
              <a:defRPr/>
            </a:pPr>
            <a:endParaRPr lang="it-IT" dirty="0">
              <a:solidFill>
                <a:srgbClr val="FF0000"/>
              </a:solidFill>
            </a:endParaRPr>
          </a:p>
          <a:p>
            <a:pPr eaLnBrk="1" hangingPunct="1">
              <a:defRPr/>
            </a:pPr>
            <a:r>
              <a:rPr lang="it-IT" sz="2475" dirty="0"/>
              <a:t>100°</a:t>
            </a:r>
          </a:p>
          <a:p>
            <a:pPr marL="0" indent="0">
              <a:buNone/>
              <a:defRPr/>
            </a:pPr>
            <a:endParaRPr lang="it-IT" sz="2475" dirty="0">
              <a:solidFill>
                <a:srgbClr val="FF0000"/>
              </a:solidFill>
            </a:endParaRPr>
          </a:p>
          <a:p>
            <a:pPr eaLnBrk="1" hangingPunct="1">
              <a:defRPr/>
            </a:pPr>
            <a:r>
              <a:rPr lang="it-IT" sz="2475" dirty="0">
                <a:solidFill>
                  <a:srgbClr val="FF0000"/>
                </a:solidFill>
              </a:rPr>
              <a:t>121°</a:t>
            </a:r>
          </a:p>
          <a:p>
            <a:pPr eaLnBrk="1" hangingPunct="1">
              <a:defRPr/>
            </a:pPr>
            <a:endParaRPr lang="it-IT" sz="2475" dirty="0">
              <a:solidFill>
                <a:srgbClr val="FF0000"/>
              </a:solidFill>
            </a:endParaRPr>
          </a:p>
          <a:p>
            <a:pPr eaLnBrk="1" hangingPunct="1">
              <a:defRPr/>
            </a:pPr>
            <a:r>
              <a:rPr lang="it-IT" sz="2475" dirty="0">
                <a:solidFill>
                  <a:srgbClr val="FF0000"/>
                </a:solidFill>
              </a:rPr>
              <a:t>134°</a:t>
            </a:r>
          </a:p>
        </p:txBody>
      </p:sp>
    </p:spTree>
    <p:extLst>
      <p:ext uri="{BB962C8B-B14F-4D97-AF65-F5344CB8AC3E}">
        <p14:creationId xmlns:p14="http://schemas.microsoft.com/office/powerpoint/2010/main" val="260821019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 name="Input penna 3"/>
              <p14:cNvContentPartPr/>
              <p14:nvPr/>
            </p14:nvContentPartPr>
            <p14:xfrm>
              <a:off x="4318177" y="6876751"/>
              <a:ext cx="203" cy="203"/>
            </p14:xfrm>
          </p:contentPart>
        </mc:Choice>
        <mc:Fallback xmlns="">
          <p:pic>
            <p:nvPicPr>
              <p:cNvPr id="4" name="Input penna 3"/>
              <p:cNvPicPr/>
              <p:nvPr/>
            </p:nvPicPr>
            <p:blipFill>
              <a:blip r:embed="rId4"/>
              <a:stretch>
                <a:fillRect/>
              </a:stretch>
            </p:blipFill>
            <p:spPr>
              <a:xfrm>
                <a:off x="4309245" y="6841023"/>
                <a:ext cx="17864" cy="71659"/>
              </a:xfrm>
              <a:prstGeom prst="rect">
                <a:avLst/>
              </a:prstGeom>
            </p:spPr>
          </p:pic>
        </mc:Fallback>
      </mc:AlternateContent>
      <p:sp>
        <p:nvSpPr>
          <p:cNvPr id="8" name="CasellaDiTesto 7"/>
          <p:cNvSpPr txBox="1"/>
          <p:nvPr/>
        </p:nvSpPr>
        <p:spPr>
          <a:xfrm>
            <a:off x="785500" y="3764369"/>
            <a:ext cx="5215250" cy="1477328"/>
          </a:xfrm>
          <a:prstGeom prst="rect">
            <a:avLst/>
          </a:prstGeom>
          <a:noFill/>
        </p:spPr>
        <p:txBody>
          <a:bodyPr wrap="square" rtlCol="0">
            <a:spAutoFit/>
          </a:bodyPr>
          <a:lstStyle/>
          <a:p>
            <a:pPr algn="ctr"/>
            <a:r>
              <a:rPr lang="it-IT" sz="2700" b="1" dirty="0">
                <a:solidFill>
                  <a:srgbClr val="FFFFFF"/>
                </a:solidFill>
                <a:latin typeface="Tahoma"/>
              </a:rPr>
              <a:t>CLASSE </a:t>
            </a:r>
            <a:r>
              <a:rPr lang="it-IT" sz="2700" b="1" dirty="0" err="1">
                <a:solidFill>
                  <a:srgbClr val="FFFFFF"/>
                </a:solidFill>
                <a:latin typeface="Tahoma"/>
              </a:rPr>
              <a:t>N</a:t>
            </a:r>
            <a:endParaRPr lang="it-IT" sz="2700" b="1" dirty="0">
              <a:solidFill>
                <a:srgbClr val="FFFFFF"/>
              </a:solidFill>
              <a:latin typeface="Tahoma"/>
            </a:endParaRPr>
          </a:p>
          <a:p>
            <a:pPr algn="ctr"/>
            <a:endParaRPr lang="it-IT" sz="2700" b="1" dirty="0">
              <a:solidFill>
                <a:srgbClr val="FFFFFF"/>
              </a:solidFill>
              <a:latin typeface="Tahoma"/>
            </a:endParaRPr>
          </a:p>
          <a:p>
            <a:pPr algn="ctr"/>
            <a:r>
              <a:rPr lang="it-IT" b="1" dirty="0">
                <a:solidFill>
                  <a:srgbClr val="FFFFFF"/>
                </a:solidFill>
                <a:latin typeface="Tahoma"/>
              </a:rPr>
              <a:t>STERILIZZAZIONE DI PRODOTTI SOLIDI </a:t>
            </a:r>
          </a:p>
          <a:p>
            <a:pPr algn="ctr"/>
            <a:r>
              <a:rPr lang="it-IT" b="1" dirty="0">
                <a:solidFill>
                  <a:srgbClr val="FFFFFF"/>
                </a:solidFill>
                <a:latin typeface="Tahoma"/>
              </a:rPr>
              <a:t> NON CONFEZIONATI</a:t>
            </a:r>
          </a:p>
        </p:txBody>
      </p:sp>
      <p:sp>
        <p:nvSpPr>
          <p:cNvPr id="9" name="CasellaDiTesto 8"/>
          <p:cNvSpPr txBox="1"/>
          <p:nvPr/>
        </p:nvSpPr>
        <p:spPr>
          <a:xfrm>
            <a:off x="1041431" y="5779704"/>
            <a:ext cx="4785284" cy="369332"/>
          </a:xfrm>
          <a:prstGeom prst="rect">
            <a:avLst/>
          </a:prstGeom>
          <a:noFill/>
        </p:spPr>
        <p:txBody>
          <a:bodyPr wrap="none" rtlCol="0">
            <a:spAutoFit/>
          </a:bodyPr>
          <a:lstStyle/>
          <a:p>
            <a:r>
              <a:rPr lang="it-IT" b="1" dirty="0">
                <a:solidFill>
                  <a:srgbClr val="FFFF00"/>
                </a:solidFill>
                <a:latin typeface="Tahoma"/>
              </a:rPr>
              <a:t>SONO DESTINATI ALL’USO IMMEDIATO</a:t>
            </a:r>
          </a:p>
        </p:txBody>
      </p:sp>
    </p:spTree>
    <p:extLst>
      <p:ext uri="{BB962C8B-B14F-4D97-AF65-F5344CB8AC3E}">
        <p14:creationId xmlns:p14="http://schemas.microsoft.com/office/powerpoint/2010/main" val="232232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0-#ppt_w/2"/>
                                          </p:val>
                                        </p:tav>
                                        <p:tav tm="100000">
                                          <p:val>
                                            <p:strVal val="#ppt_x"/>
                                          </p:val>
                                        </p:tav>
                                      </p:tavLst>
                                    </p:anim>
                                    <p:anim calcmode="lin" valueType="num">
                                      <p:cBhvr additive="base">
                                        <p:cTn id="8"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itolo 1"/>
          <p:cNvSpPr>
            <a:spLocks noGrp="1"/>
          </p:cNvSpPr>
          <p:nvPr>
            <p:ph type="title"/>
          </p:nvPr>
        </p:nvSpPr>
        <p:spPr>
          <a:xfrm>
            <a:off x="1120676" y="4345782"/>
            <a:ext cx="4629150" cy="771525"/>
          </a:xfrm>
        </p:spPr>
        <p:txBody>
          <a:bodyPr/>
          <a:lstStyle/>
          <a:p>
            <a:r>
              <a:rPr lang="it-IT" sz="3375">
                <a:latin typeface="Arial" charset="0"/>
              </a:rPr>
              <a:t>Quali controlli?</a:t>
            </a:r>
          </a:p>
        </p:txBody>
      </p:sp>
      <p:sp>
        <p:nvSpPr>
          <p:cNvPr id="438274" name="CasellaDiTesto 2"/>
          <p:cNvSpPr txBox="1">
            <a:spLocks noChangeArrowheads="1"/>
          </p:cNvSpPr>
          <p:nvPr/>
        </p:nvSpPr>
        <p:spPr bwMode="auto">
          <a:xfrm>
            <a:off x="2850977" y="3373340"/>
            <a:ext cx="906017" cy="61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eaLnBrk="0" fontAlgn="base" hangingPunct="0">
              <a:spcBef>
                <a:spcPct val="0"/>
              </a:spcBef>
              <a:spcAft>
                <a:spcPct val="0"/>
              </a:spcAft>
              <a:defRPr sz="1300">
                <a:solidFill>
                  <a:schemeClr val="tx1"/>
                </a:solidFill>
                <a:latin typeface="Arial" charset="0"/>
                <a:ea typeface="ＭＳ Ｐゴシック" charset="0"/>
              </a:defRPr>
            </a:lvl6pPr>
            <a:lvl7pPr marL="2971800" indent="-228600" eaLnBrk="0" fontAlgn="base" hangingPunct="0">
              <a:spcBef>
                <a:spcPct val="0"/>
              </a:spcBef>
              <a:spcAft>
                <a:spcPct val="0"/>
              </a:spcAft>
              <a:defRPr sz="1300">
                <a:solidFill>
                  <a:schemeClr val="tx1"/>
                </a:solidFill>
                <a:latin typeface="Arial" charset="0"/>
                <a:ea typeface="ＭＳ Ｐゴシック" charset="0"/>
              </a:defRPr>
            </a:lvl7pPr>
            <a:lvl8pPr marL="3429000" indent="-228600" eaLnBrk="0" fontAlgn="base" hangingPunct="0">
              <a:spcBef>
                <a:spcPct val="0"/>
              </a:spcBef>
              <a:spcAft>
                <a:spcPct val="0"/>
              </a:spcAft>
              <a:defRPr sz="1300">
                <a:solidFill>
                  <a:schemeClr val="tx1"/>
                </a:solidFill>
                <a:latin typeface="Arial" charset="0"/>
                <a:ea typeface="ＭＳ Ｐゴシック" charset="0"/>
              </a:defRPr>
            </a:lvl8pPr>
            <a:lvl9pPr marL="3886200" indent="-228600" eaLnBrk="0" fontAlgn="base" hangingPunct="0">
              <a:spcBef>
                <a:spcPct val="0"/>
              </a:spcBef>
              <a:spcAft>
                <a:spcPct val="0"/>
              </a:spcAft>
              <a:defRPr sz="1300">
                <a:solidFill>
                  <a:schemeClr val="tx1"/>
                </a:solidFill>
                <a:latin typeface="Arial" charset="0"/>
                <a:ea typeface="ＭＳ Ｐゴシック" charset="0"/>
              </a:defRPr>
            </a:lvl9pPr>
          </a:lstStyle>
          <a:p>
            <a:pPr algn="ctr" eaLnBrk="0" fontAlgn="base" hangingPunct="0">
              <a:spcBef>
                <a:spcPct val="0"/>
              </a:spcBef>
              <a:spcAft>
                <a:spcPct val="0"/>
              </a:spcAft>
            </a:pPr>
            <a:r>
              <a:rPr lang="it-IT" sz="3375">
                <a:solidFill>
                  <a:srgbClr val="FFFFFF"/>
                </a:solidFill>
              </a:rPr>
              <a:t>???</a:t>
            </a:r>
          </a:p>
        </p:txBody>
      </p:sp>
      <p:sp>
        <p:nvSpPr>
          <p:cNvPr id="438275" name="CasellaDiTesto 3"/>
          <p:cNvSpPr txBox="1">
            <a:spLocks noChangeArrowheads="1"/>
          </p:cNvSpPr>
          <p:nvPr/>
        </p:nvSpPr>
        <p:spPr bwMode="auto">
          <a:xfrm>
            <a:off x="3098603" y="5560220"/>
            <a:ext cx="545342" cy="61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eaLnBrk="0" fontAlgn="base" hangingPunct="0">
              <a:spcBef>
                <a:spcPct val="0"/>
              </a:spcBef>
              <a:spcAft>
                <a:spcPct val="0"/>
              </a:spcAft>
              <a:defRPr sz="1300">
                <a:solidFill>
                  <a:schemeClr val="tx1"/>
                </a:solidFill>
                <a:latin typeface="Arial" charset="0"/>
                <a:ea typeface="ＭＳ Ｐゴシック" charset="0"/>
              </a:defRPr>
            </a:lvl6pPr>
            <a:lvl7pPr marL="2971800" indent="-228600" eaLnBrk="0" fontAlgn="base" hangingPunct="0">
              <a:spcBef>
                <a:spcPct val="0"/>
              </a:spcBef>
              <a:spcAft>
                <a:spcPct val="0"/>
              </a:spcAft>
              <a:defRPr sz="1300">
                <a:solidFill>
                  <a:schemeClr val="tx1"/>
                </a:solidFill>
                <a:latin typeface="Arial" charset="0"/>
                <a:ea typeface="ＭＳ Ｐゴシック" charset="0"/>
              </a:defRPr>
            </a:lvl7pPr>
            <a:lvl8pPr marL="3429000" indent="-228600" eaLnBrk="0" fontAlgn="base" hangingPunct="0">
              <a:spcBef>
                <a:spcPct val="0"/>
              </a:spcBef>
              <a:spcAft>
                <a:spcPct val="0"/>
              </a:spcAft>
              <a:defRPr sz="1300">
                <a:solidFill>
                  <a:schemeClr val="tx1"/>
                </a:solidFill>
                <a:latin typeface="Arial" charset="0"/>
                <a:ea typeface="ＭＳ Ｐゴシック" charset="0"/>
              </a:defRPr>
            </a:lvl8pPr>
            <a:lvl9pPr marL="3886200" indent="-228600" eaLnBrk="0" fontAlgn="base" hangingPunct="0">
              <a:spcBef>
                <a:spcPct val="0"/>
              </a:spcBef>
              <a:spcAft>
                <a:spcPct val="0"/>
              </a:spcAft>
              <a:defRPr sz="1300">
                <a:solidFill>
                  <a:schemeClr val="tx1"/>
                </a:solidFill>
                <a:latin typeface="Arial" charset="0"/>
                <a:ea typeface="ＭＳ Ｐゴシック" charset="0"/>
              </a:defRPr>
            </a:lvl9pPr>
          </a:lstStyle>
          <a:p>
            <a:pPr eaLnBrk="0" fontAlgn="base" hangingPunct="0">
              <a:spcBef>
                <a:spcPct val="0"/>
              </a:spcBef>
              <a:spcAft>
                <a:spcPct val="0"/>
              </a:spcAft>
            </a:pPr>
            <a:r>
              <a:rPr lang="it-IT" sz="3375">
                <a:solidFill>
                  <a:srgbClr val="FFFFFF"/>
                </a:solidFill>
              </a:rPr>
              <a:t>!!!</a:t>
            </a:r>
          </a:p>
        </p:txBody>
      </p:sp>
    </p:spTree>
    <p:extLst>
      <p:ext uri="{BB962C8B-B14F-4D97-AF65-F5344CB8AC3E}">
        <p14:creationId xmlns:p14="http://schemas.microsoft.com/office/powerpoint/2010/main" val="958412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itolo 5"/>
          <p:cNvSpPr>
            <a:spLocks noGrp="1"/>
          </p:cNvSpPr>
          <p:nvPr>
            <p:ph type="ctrTitle" sz="quarter"/>
          </p:nvPr>
        </p:nvSpPr>
        <p:spPr>
          <a:xfrm>
            <a:off x="857250" y="5624575"/>
            <a:ext cx="5143500" cy="1800225"/>
          </a:xfrm>
        </p:spPr>
        <p:txBody>
          <a:bodyPr>
            <a:normAutofit fontScale="90000"/>
          </a:bodyPr>
          <a:lstStyle/>
          <a:p>
            <a:pPr algn="l"/>
            <a:br>
              <a:rPr lang="it-IT" sz="2363" dirty="0">
                <a:latin typeface="Arial" charset="0"/>
              </a:rPr>
            </a:br>
            <a:br>
              <a:rPr lang="it-IT" sz="2363" dirty="0">
                <a:latin typeface="Arial" charset="0"/>
              </a:rPr>
            </a:br>
            <a:br>
              <a:rPr lang="it-IT" sz="2363" dirty="0">
                <a:latin typeface="Arial" charset="0"/>
              </a:rPr>
            </a:br>
            <a:br>
              <a:rPr lang="it-IT" sz="2363" dirty="0">
                <a:latin typeface="Arial" charset="0"/>
              </a:rPr>
            </a:br>
            <a:br>
              <a:rPr lang="it-IT" sz="2363" dirty="0">
                <a:latin typeface="Arial" charset="0"/>
              </a:rPr>
            </a:br>
            <a:r>
              <a:rPr lang="it-IT" sz="2363" dirty="0">
                <a:latin typeface="Arial" charset="0"/>
              </a:rPr>
              <a:t>          </a:t>
            </a:r>
            <a:r>
              <a:rPr lang="it-IT" sz="2363" dirty="0">
                <a:solidFill>
                  <a:srgbClr val="92D050"/>
                </a:solidFill>
                <a:latin typeface="Arial" charset="0"/>
              </a:rPr>
              <a:t>CONTROLLI</a:t>
            </a:r>
            <a:br>
              <a:rPr lang="it-IT" sz="2363" dirty="0">
                <a:solidFill>
                  <a:srgbClr val="92D050"/>
                </a:solidFill>
                <a:latin typeface="Arial" charset="0"/>
              </a:rPr>
            </a:br>
            <a:br>
              <a:rPr lang="it-IT" sz="2363" dirty="0">
                <a:solidFill>
                  <a:srgbClr val="92D050"/>
                </a:solidFill>
                <a:latin typeface="Arial" charset="0"/>
              </a:rPr>
            </a:br>
            <a:r>
              <a:rPr lang="it-IT" sz="2363" dirty="0">
                <a:solidFill>
                  <a:srgbClr val="FF0000"/>
                </a:solidFill>
                <a:latin typeface="Arial" charset="0"/>
              </a:rPr>
              <a:t>fisici</a:t>
            </a:r>
            <a:r>
              <a:rPr lang="it-IT" sz="2363" dirty="0">
                <a:solidFill>
                  <a:srgbClr val="92D050"/>
                </a:solidFill>
                <a:latin typeface="Arial" charset="0"/>
              </a:rPr>
              <a:t>: </a:t>
            </a:r>
            <a:r>
              <a:rPr lang="it-IT" sz="2363" dirty="0" err="1">
                <a:solidFill>
                  <a:srgbClr val="92D050"/>
                </a:solidFill>
                <a:latin typeface="Arial" charset="0"/>
              </a:rPr>
              <a:t>vacuum</a:t>
            </a:r>
            <a:r>
              <a:rPr lang="it-IT" sz="2363" dirty="0">
                <a:solidFill>
                  <a:srgbClr val="92D050"/>
                </a:solidFill>
                <a:latin typeface="Arial" charset="0"/>
              </a:rPr>
              <a:t>, Bowie &amp; Dick, </a:t>
            </a:r>
            <a:r>
              <a:rPr lang="it-IT" sz="2363" dirty="0" err="1">
                <a:solidFill>
                  <a:srgbClr val="92D050"/>
                </a:solidFill>
                <a:latin typeface="Arial" charset="0"/>
              </a:rPr>
              <a:t>Helix</a:t>
            </a:r>
            <a:r>
              <a:rPr lang="it-IT" sz="2363" dirty="0">
                <a:solidFill>
                  <a:srgbClr val="92D050"/>
                </a:solidFill>
                <a:latin typeface="Arial" charset="0"/>
              </a:rPr>
              <a:t> </a:t>
            </a:r>
            <a:br>
              <a:rPr lang="it-IT" sz="2363" dirty="0">
                <a:solidFill>
                  <a:srgbClr val="92D050"/>
                </a:solidFill>
                <a:latin typeface="Arial" charset="0"/>
              </a:rPr>
            </a:br>
            <a:br>
              <a:rPr lang="it-IT" sz="2363" dirty="0">
                <a:solidFill>
                  <a:srgbClr val="92D050"/>
                </a:solidFill>
                <a:latin typeface="Arial" charset="0"/>
              </a:rPr>
            </a:br>
            <a:r>
              <a:rPr lang="it-IT" sz="2363" dirty="0">
                <a:solidFill>
                  <a:srgbClr val="FF0000"/>
                </a:solidFill>
                <a:latin typeface="Arial" charset="0"/>
              </a:rPr>
              <a:t>chimici</a:t>
            </a:r>
            <a:r>
              <a:rPr lang="it-IT" sz="2363" dirty="0">
                <a:solidFill>
                  <a:srgbClr val="92D050"/>
                </a:solidFill>
                <a:latin typeface="Arial" charset="0"/>
              </a:rPr>
              <a:t>: indicatori di processo,</a:t>
            </a:r>
            <a:br>
              <a:rPr lang="it-IT" sz="2363" dirty="0">
                <a:solidFill>
                  <a:srgbClr val="92D050"/>
                </a:solidFill>
                <a:latin typeface="Arial" charset="0"/>
              </a:rPr>
            </a:br>
            <a:r>
              <a:rPr lang="it-IT" sz="2363" dirty="0">
                <a:solidFill>
                  <a:srgbClr val="92D050"/>
                </a:solidFill>
                <a:latin typeface="Arial" charset="0"/>
              </a:rPr>
              <a:t>             indicatori </a:t>
            </a:r>
            <a:r>
              <a:rPr lang="it-IT" sz="2363" dirty="0" err="1">
                <a:solidFill>
                  <a:srgbClr val="92D050"/>
                </a:solidFill>
                <a:latin typeface="Arial" charset="0"/>
              </a:rPr>
              <a:t>multiparametro</a:t>
            </a:r>
            <a:br>
              <a:rPr lang="it-IT" sz="2363" dirty="0">
                <a:solidFill>
                  <a:srgbClr val="92D050"/>
                </a:solidFill>
                <a:latin typeface="Arial" charset="0"/>
              </a:rPr>
            </a:br>
            <a:br>
              <a:rPr lang="it-IT" sz="2363" dirty="0">
                <a:solidFill>
                  <a:srgbClr val="92D050"/>
                </a:solidFill>
                <a:latin typeface="Arial" charset="0"/>
              </a:rPr>
            </a:br>
            <a:r>
              <a:rPr lang="it-IT" sz="2363" dirty="0">
                <a:solidFill>
                  <a:srgbClr val="FF0000"/>
                </a:solidFill>
                <a:latin typeface="Arial" charset="0"/>
              </a:rPr>
              <a:t>biologici</a:t>
            </a:r>
            <a:r>
              <a:rPr lang="it-IT" sz="2363" dirty="0">
                <a:solidFill>
                  <a:srgbClr val="92D050"/>
                </a:solidFill>
                <a:latin typeface="Arial" charset="0"/>
              </a:rPr>
              <a:t>: spore</a:t>
            </a:r>
            <a:br>
              <a:rPr lang="it-IT" sz="2363" dirty="0">
                <a:solidFill>
                  <a:srgbClr val="92D050"/>
                </a:solidFill>
                <a:latin typeface="Arial" charset="0"/>
              </a:rPr>
            </a:br>
            <a:br>
              <a:rPr lang="it-IT" sz="2363" dirty="0">
                <a:latin typeface="Arial" charset="0"/>
              </a:rPr>
            </a:br>
            <a:br>
              <a:rPr lang="it-IT" sz="2363" dirty="0">
                <a:latin typeface="Arial" charset="0"/>
              </a:rPr>
            </a:br>
            <a:br>
              <a:rPr lang="it-IT" sz="2363" dirty="0">
                <a:latin typeface="Arial" charset="0"/>
              </a:rPr>
            </a:br>
            <a:endParaRPr lang="it-IT" sz="2363" dirty="0">
              <a:latin typeface="Arial" charset="0"/>
            </a:endParaRPr>
          </a:p>
        </p:txBody>
      </p:sp>
    </p:spTree>
    <p:extLst>
      <p:ext uri="{BB962C8B-B14F-4D97-AF65-F5344CB8AC3E}">
        <p14:creationId xmlns:p14="http://schemas.microsoft.com/office/powerpoint/2010/main" val="571684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CONTROLLI FISICI</a:t>
            </a:r>
          </a:p>
        </p:txBody>
      </p:sp>
      <p:sp>
        <p:nvSpPr>
          <p:cNvPr id="3" name="Segnaposto contenuto 2"/>
          <p:cNvSpPr>
            <a:spLocks noGrp="1"/>
          </p:cNvSpPr>
          <p:nvPr>
            <p:ph idx="1"/>
          </p:nvPr>
        </p:nvSpPr>
        <p:spPr>
          <a:xfrm>
            <a:off x="1157288" y="4352926"/>
            <a:ext cx="4629150" cy="2314575"/>
          </a:xfrm>
        </p:spPr>
        <p:txBody>
          <a:bodyPr>
            <a:normAutofit/>
          </a:bodyPr>
          <a:lstStyle/>
          <a:p>
            <a:pPr>
              <a:defRPr/>
            </a:pPr>
            <a:r>
              <a:rPr lang="it-IT" sz="2000" dirty="0"/>
              <a:t>Intrinseci alla macchina</a:t>
            </a:r>
          </a:p>
          <a:p>
            <a:pPr>
              <a:defRPr/>
            </a:pPr>
            <a:r>
              <a:rPr lang="it-IT" sz="2000" dirty="0" err="1"/>
              <a:t>Vacuum</a:t>
            </a:r>
            <a:r>
              <a:rPr lang="it-IT" sz="2000" dirty="0"/>
              <a:t> test</a:t>
            </a:r>
          </a:p>
          <a:p>
            <a:pPr>
              <a:defRPr/>
            </a:pPr>
            <a:r>
              <a:rPr lang="it-IT" sz="2000" dirty="0"/>
              <a:t>Test di Bowie &amp; Dick</a:t>
            </a:r>
          </a:p>
          <a:p>
            <a:pPr>
              <a:defRPr/>
            </a:pPr>
            <a:r>
              <a:rPr lang="it-IT" sz="2000" dirty="0" err="1"/>
              <a:t>Helix</a:t>
            </a:r>
            <a:r>
              <a:rPr lang="it-IT" sz="2000" dirty="0"/>
              <a:t> test</a:t>
            </a:r>
          </a:p>
        </p:txBody>
      </p:sp>
    </p:spTree>
    <p:extLst>
      <p:ext uri="{BB962C8B-B14F-4D97-AF65-F5344CB8AC3E}">
        <p14:creationId xmlns:p14="http://schemas.microsoft.com/office/powerpoint/2010/main" val="4162480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4425" y="3152775"/>
            <a:ext cx="4629150" cy="771525"/>
          </a:xfrm>
        </p:spPr>
        <p:txBody>
          <a:bodyPr/>
          <a:lstStyle/>
          <a:p>
            <a:pPr>
              <a:defRPr/>
            </a:pPr>
            <a:r>
              <a:rPr lang="it-IT" dirty="0"/>
              <a:t>CONTROLLI CHIMICI</a:t>
            </a:r>
          </a:p>
        </p:txBody>
      </p:sp>
      <p:sp>
        <p:nvSpPr>
          <p:cNvPr id="3" name="Segnaposto contenuto 2"/>
          <p:cNvSpPr>
            <a:spLocks noGrp="1"/>
          </p:cNvSpPr>
          <p:nvPr>
            <p:ph idx="1"/>
          </p:nvPr>
        </p:nvSpPr>
        <p:spPr>
          <a:xfrm>
            <a:off x="998731" y="4547955"/>
            <a:ext cx="4787708" cy="1124276"/>
          </a:xfrm>
        </p:spPr>
        <p:txBody>
          <a:bodyPr>
            <a:noAutofit/>
          </a:bodyPr>
          <a:lstStyle/>
          <a:p>
            <a:pPr>
              <a:defRPr/>
            </a:pPr>
            <a:r>
              <a:rPr lang="it-IT" sz="2000" dirty="0"/>
              <a:t>Si basano sull’uso di inchiostri che hanno la caratteristica di virare di colore se esposti a stimoli quali  calore, tempo e pressione</a:t>
            </a:r>
          </a:p>
        </p:txBody>
      </p:sp>
    </p:spTree>
    <p:extLst>
      <p:ext uri="{BB962C8B-B14F-4D97-AF65-F5344CB8AC3E}">
        <p14:creationId xmlns:p14="http://schemas.microsoft.com/office/powerpoint/2010/main" val="2249729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1890958" y="3666234"/>
            <a:ext cx="2903744" cy="438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fontAlgn="base" hangingPunct="1">
              <a:spcBef>
                <a:spcPct val="0"/>
              </a:spcBef>
              <a:spcAft>
                <a:spcPct val="0"/>
              </a:spcAft>
            </a:pPr>
            <a:r>
              <a:rPr lang="it-IT" sz="2250" dirty="0">
                <a:solidFill>
                  <a:srgbClr val="FFFFFF"/>
                </a:solidFill>
              </a:rPr>
              <a:t>Indicatori di processo</a:t>
            </a:r>
          </a:p>
        </p:txBody>
      </p:sp>
      <p:sp>
        <p:nvSpPr>
          <p:cNvPr id="36867" name="CasellaDiTesto 1"/>
          <p:cNvSpPr txBox="1">
            <a:spLocks noChangeArrowheads="1"/>
          </p:cNvSpPr>
          <p:nvPr/>
        </p:nvSpPr>
        <p:spPr bwMode="auto">
          <a:xfrm>
            <a:off x="923331" y="4738691"/>
            <a:ext cx="505777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0"/>
              </a:spcBef>
              <a:spcAft>
                <a:spcPct val="0"/>
              </a:spcAft>
            </a:pPr>
            <a:r>
              <a:rPr lang="it-IT" dirty="0">
                <a:solidFill>
                  <a:srgbClr val="FFFFFF"/>
                </a:solidFill>
              </a:rPr>
              <a:t>Hanno la funzione di differenziare gli strumenti processati da quelli  non processati.</a:t>
            </a:r>
          </a:p>
          <a:p>
            <a:pPr eaLnBrk="1" fontAlgn="base" hangingPunct="1">
              <a:spcBef>
                <a:spcPct val="0"/>
              </a:spcBef>
              <a:spcAft>
                <a:spcPct val="0"/>
              </a:spcAft>
            </a:pPr>
            <a:r>
              <a:rPr lang="it-IT" dirty="0">
                <a:solidFill>
                  <a:srgbClr val="FFFFFF"/>
                </a:solidFill>
              </a:rPr>
              <a:t>Non stabiliscono se sono stati  ottenuti i  corretti parametri di sterilizzazione</a:t>
            </a:r>
            <a:r>
              <a:rPr lang="it-IT" sz="1013" dirty="0">
                <a:solidFill>
                  <a:srgbClr val="FFFFFF"/>
                </a:solidFill>
              </a:rPr>
              <a:t>.</a:t>
            </a:r>
          </a:p>
        </p:txBody>
      </p:sp>
    </p:spTree>
    <p:extLst>
      <p:ext uri="{BB962C8B-B14F-4D97-AF65-F5344CB8AC3E}">
        <p14:creationId xmlns:p14="http://schemas.microsoft.com/office/powerpoint/2010/main" val="4196066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sz="quarter"/>
          </p:nvPr>
        </p:nvSpPr>
        <p:spPr>
          <a:xfrm>
            <a:off x="1120243" y="3697361"/>
            <a:ext cx="4658018" cy="1028700"/>
          </a:xfrm>
        </p:spPr>
        <p:txBody>
          <a:bodyPr>
            <a:normAutofit/>
          </a:bodyPr>
          <a:lstStyle/>
          <a:p>
            <a:pPr algn="ctr">
              <a:defRPr/>
            </a:pPr>
            <a:r>
              <a:rPr lang="it-IT" sz="2250" dirty="0">
                <a:solidFill>
                  <a:schemeClr val="tx1"/>
                </a:solidFill>
                <a:latin typeface="Tahoma" pitchFamily="34" charset="0"/>
                <a:ea typeface="Tahoma" pitchFamily="34" charset="0"/>
                <a:cs typeface="Tahoma" pitchFamily="34" charset="0"/>
              </a:rPr>
              <a:t>Indicatori di sterilizzazione</a:t>
            </a:r>
            <a:br>
              <a:rPr lang="it-IT" sz="2250" dirty="0">
                <a:solidFill>
                  <a:schemeClr val="tx1"/>
                </a:solidFill>
                <a:latin typeface="Tahoma" pitchFamily="34" charset="0"/>
                <a:ea typeface="Tahoma" pitchFamily="34" charset="0"/>
                <a:cs typeface="Tahoma" pitchFamily="34" charset="0"/>
              </a:rPr>
            </a:br>
            <a:r>
              <a:rPr lang="it-IT" sz="2250" dirty="0">
                <a:solidFill>
                  <a:schemeClr val="tx1"/>
                </a:solidFill>
                <a:latin typeface="Tahoma" pitchFamily="34" charset="0"/>
                <a:ea typeface="Tahoma" pitchFamily="34" charset="0"/>
                <a:cs typeface="Tahoma" pitchFamily="34" charset="0"/>
              </a:rPr>
              <a:t>o</a:t>
            </a:r>
            <a:br>
              <a:rPr lang="it-IT" sz="2250" dirty="0">
                <a:solidFill>
                  <a:schemeClr val="tx1"/>
                </a:solidFill>
                <a:latin typeface="Tahoma" pitchFamily="34" charset="0"/>
                <a:ea typeface="Tahoma" pitchFamily="34" charset="0"/>
                <a:cs typeface="Tahoma" pitchFamily="34" charset="0"/>
              </a:rPr>
            </a:br>
            <a:r>
              <a:rPr lang="it-IT" sz="2250" dirty="0">
                <a:solidFill>
                  <a:schemeClr val="tx1"/>
                </a:solidFill>
                <a:latin typeface="Tahoma" pitchFamily="34" charset="0"/>
                <a:ea typeface="Tahoma" pitchFamily="34" charset="0"/>
                <a:cs typeface="Tahoma" pitchFamily="34" charset="0"/>
              </a:rPr>
              <a:t>Indicatori </a:t>
            </a:r>
            <a:r>
              <a:rPr lang="it-IT" sz="2250" dirty="0" err="1">
                <a:solidFill>
                  <a:schemeClr val="tx1"/>
                </a:solidFill>
                <a:latin typeface="Tahoma" pitchFamily="34" charset="0"/>
                <a:ea typeface="Tahoma" pitchFamily="34" charset="0"/>
                <a:cs typeface="Tahoma" pitchFamily="34" charset="0"/>
              </a:rPr>
              <a:t>multiparametro</a:t>
            </a:r>
            <a:endParaRPr lang="it-IT" sz="2250" dirty="0">
              <a:solidFill>
                <a:schemeClr val="tx1"/>
              </a:solidFill>
              <a:latin typeface="Tahoma" pitchFamily="34" charset="0"/>
              <a:ea typeface="Tahoma" pitchFamily="34" charset="0"/>
              <a:cs typeface="Tahoma" pitchFamily="34" charset="0"/>
            </a:endParaRPr>
          </a:p>
        </p:txBody>
      </p:sp>
      <p:sp>
        <p:nvSpPr>
          <p:cNvPr id="3" name="Sottotitolo 2"/>
          <p:cNvSpPr>
            <a:spLocks noGrp="1"/>
          </p:cNvSpPr>
          <p:nvPr>
            <p:ph type="subTitle" sz="quarter" idx="1"/>
          </p:nvPr>
        </p:nvSpPr>
        <p:spPr>
          <a:xfrm>
            <a:off x="1201253" y="5236531"/>
            <a:ext cx="4455495" cy="985838"/>
          </a:xfrm>
        </p:spPr>
        <p:txBody>
          <a:bodyPr>
            <a:noAutofit/>
          </a:bodyPr>
          <a:lstStyle/>
          <a:p>
            <a:pPr algn="l">
              <a:defRPr/>
            </a:pPr>
            <a:r>
              <a:rPr lang="it-IT" sz="1800" dirty="0">
                <a:latin typeface="Tahoma" pitchFamily="34" charset="0"/>
                <a:ea typeface="Tahoma" pitchFamily="34" charset="0"/>
                <a:cs typeface="Tahoma" pitchFamily="34" charset="0"/>
              </a:rPr>
              <a:t>Consentono di valutare se sono state raggiunte tutte le condizioni necessarie alla corretta sterilizzazione e cioè i parametri di  tempo, temperatura e pressione</a:t>
            </a:r>
          </a:p>
        </p:txBody>
      </p:sp>
    </p:spTree>
    <p:extLst>
      <p:ext uri="{BB962C8B-B14F-4D97-AF65-F5344CB8AC3E}">
        <p14:creationId xmlns:p14="http://schemas.microsoft.com/office/powerpoint/2010/main" val="2140197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4425" y="2783317"/>
            <a:ext cx="4629150" cy="771525"/>
          </a:xfrm>
        </p:spPr>
        <p:txBody>
          <a:bodyPr>
            <a:normAutofit/>
          </a:bodyPr>
          <a:lstStyle/>
          <a:p>
            <a:pPr>
              <a:defRPr/>
            </a:pPr>
            <a:r>
              <a:rPr lang="it-IT" dirty="0"/>
              <a:t>CONTROLLI BIOLOGICI</a:t>
            </a:r>
          </a:p>
        </p:txBody>
      </p:sp>
      <p:sp>
        <p:nvSpPr>
          <p:cNvPr id="3" name="Rettangolo 2">
            <a:extLst>
              <a:ext uri="{FF2B5EF4-FFF2-40B4-BE49-F238E27FC236}">
                <a16:creationId xmlns:a16="http://schemas.microsoft.com/office/drawing/2014/main" id="{3DFD7D7B-B4EA-9E46-85BC-9853638DCA0B}"/>
              </a:ext>
            </a:extLst>
          </p:cNvPr>
          <p:cNvSpPr/>
          <p:nvPr/>
        </p:nvSpPr>
        <p:spPr>
          <a:xfrm>
            <a:off x="734509" y="3807537"/>
            <a:ext cx="5388984" cy="3995646"/>
          </a:xfrm>
          <a:prstGeom prst="rect">
            <a:avLst/>
          </a:prstGeom>
        </p:spPr>
        <p:txBody>
          <a:bodyPr wrap="square">
            <a:spAutoFit/>
          </a:bodyPr>
          <a:lstStyle/>
          <a:p>
            <a:pPr algn="just">
              <a:lnSpc>
                <a:spcPts val="1890"/>
              </a:lnSpc>
            </a:pPr>
            <a:r>
              <a:rPr lang="it-IT" sz="2000" dirty="0">
                <a:latin typeface="Arial" panose="020B0604020202020204" pitchFamily="34" charset="0"/>
              </a:rPr>
              <a:t>Gli indicatori biologici sono dei preparati costituiti da spore di microrganismi altamente resistenti all’agente sterilizzante, concepiti per controllare i processi di sterilizzazione a vapore saturo. Solitamente sono costituiti da un terreno di coltura con spore di </a:t>
            </a:r>
            <a:r>
              <a:rPr lang="it-IT" sz="2000" dirty="0" err="1">
                <a:latin typeface="Arial" panose="020B0604020202020204" pitchFamily="34" charset="0"/>
              </a:rPr>
              <a:t>Bacillus</a:t>
            </a:r>
            <a:r>
              <a:rPr lang="it-IT" sz="2000" dirty="0">
                <a:latin typeface="Arial" panose="020B0604020202020204" pitchFamily="34" charset="0"/>
              </a:rPr>
              <a:t> </a:t>
            </a:r>
            <a:r>
              <a:rPr lang="it-IT" sz="2000" dirty="0" err="1">
                <a:latin typeface="Arial" panose="020B0604020202020204" pitchFamily="34" charset="0"/>
              </a:rPr>
              <a:t>stearothermophilus</a:t>
            </a:r>
            <a:r>
              <a:rPr lang="it-IT" sz="2000" dirty="0">
                <a:latin typeface="Arial" panose="020B0604020202020204" pitchFamily="34" charset="0"/>
              </a:rPr>
              <a:t>.                                                       </a:t>
            </a:r>
          </a:p>
          <a:p>
            <a:pPr algn="just">
              <a:lnSpc>
                <a:spcPts val="1890"/>
              </a:lnSpc>
            </a:pPr>
            <a:r>
              <a:rPr lang="it-IT" sz="2000" dirty="0">
                <a:latin typeface="Arial" panose="020B0604020202020204" pitchFamily="34" charset="0"/>
              </a:rPr>
              <a:t>La presenza delle spore viene rilevata mediante una evidente variazione di colore del brodo di coltura, che vira al giallo con il contatto del vapore sotto pressione. Il colore giallo indica che il processo di sterilizzazione non è stato efficace. La lettura finale di un risultato negativo viene effettuata dopo 48 ore di incubazione e il brodo di coltura rimane di colore viola.</a:t>
            </a:r>
            <a:endParaRPr lang="it-IT" sz="2000" dirty="0"/>
          </a:p>
        </p:txBody>
      </p:sp>
    </p:spTree>
    <p:extLst>
      <p:ext uri="{BB962C8B-B14F-4D97-AF65-F5344CB8AC3E}">
        <p14:creationId xmlns:p14="http://schemas.microsoft.com/office/powerpoint/2010/main" val="988965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8-02-15 alle 11.47.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3261896"/>
            <a:ext cx="5532120" cy="4480024"/>
          </a:xfrm>
          <a:prstGeom prst="rect">
            <a:avLst/>
          </a:prstGeom>
        </p:spPr>
      </p:pic>
      <p:pic>
        <p:nvPicPr>
          <p:cNvPr id="3" name="Immagine 2" descr="Schermata 2018-02-15 alle 11.45.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2910841"/>
            <a:ext cx="5143500" cy="427674"/>
          </a:xfrm>
          <a:prstGeom prst="rect">
            <a:avLst/>
          </a:prstGeom>
        </p:spPr>
      </p:pic>
    </p:spTree>
    <p:extLst>
      <p:ext uri="{BB962C8B-B14F-4D97-AF65-F5344CB8AC3E}">
        <p14:creationId xmlns:p14="http://schemas.microsoft.com/office/powerpoint/2010/main" val="2682628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7127" y="2503733"/>
            <a:ext cx="6683243" cy="4359083"/>
          </a:xfrm>
          <a:prstGeom prst="rect">
            <a:avLst/>
          </a:prstGeom>
          <a:solidFill>
            <a:schemeClr val="tx2"/>
          </a:solidFill>
          <a:ln w="9525">
            <a:noFill/>
            <a:miter lim="800000"/>
            <a:headEnd/>
            <a:tailEnd/>
          </a:ln>
        </p:spPr>
      </p:pic>
      <p:sp>
        <p:nvSpPr>
          <p:cNvPr id="2055" name="Comment 7"/>
          <p:cNvSpPr>
            <a:spLocks noRot="1" noChangeAspect="1" noEditPoints="1" noChangeArrowheads="1" noChangeShapeType="1" noTextEdit="1"/>
          </p:cNvSpPr>
          <p:nvPr/>
        </p:nvSpPr>
        <p:spPr bwMode="auto">
          <a:xfrm>
            <a:off x="3790652" y="3767137"/>
            <a:ext cx="145554" cy="10716"/>
          </a:xfrm>
          <a:custGeom>
            <a:avLst/>
            <a:gdLst>
              <a:gd name="T0" fmla="+- 0 15205 14486"/>
              <a:gd name="T1" fmla="*/ T0 w 720"/>
              <a:gd name="T2" fmla="+- 0 3721 3671"/>
              <a:gd name="T3" fmla="*/ 3721 h 51"/>
              <a:gd name="T4" fmla="+- 0 15205 14486"/>
              <a:gd name="T5" fmla="*/ T4 w 720"/>
              <a:gd name="T6" fmla="+- 0 3713 3671"/>
              <a:gd name="T7" fmla="*/ 3713 h 51"/>
              <a:gd name="T8" fmla="+- 0 15205 14486"/>
              <a:gd name="T9" fmla="*/ T8 w 720"/>
              <a:gd name="T10" fmla="+- 0 3704 3671"/>
              <a:gd name="T11" fmla="*/ 3704 h 51"/>
              <a:gd name="T12" fmla="+- 0 15205 14486"/>
              <a:gd name="T13" fmla="*/ T12 w 720"/>
              <a:gd name="T14" fmla="+- 0 3696 3671"/>
              <a:gd name="T15" fmla="*/ 3696 h 51"/>
              <a:gd name="T16" fmla="+- 0 15056 14486"/>
              <a:gd name="T17" fmla="*/ T16 w 720"/>
              <a:gd name="T18" fmla="+- 0 3696 3671"/>
              <a:gd name="T19" fmla="*/ 3696 h 51"/>
              <a:gd name="T20" fmla="+- 0 14908 14486"/>
              <a:gd name="T21" fmla="*/ T20 w 720"/>
              <a:gd name="T22" fmla="+- 0 3696 3671"/>
              <a:gd name="T23" fmla="*/ 3696 h 51"/>
              <a:gd name="T24" fmla="+- 0 14759 14486"/>
              <a:gd name="T25" fmla="*/ T24 w 720"/>
              <a:gd name="T26" fmla="+- 0 3696 3671"/>
              <a:gd name="T27" fmla="*/ 3696 h 51"/>
              <a:gd name="T28" fmla="+- 0 14746 14486"/>
              <a:gd name="T29" fmla="*/ T28 w 720"/>
              <a:gd name="T30" fmla="+- 0 3658 3671"/>
              <a:gd name="T31" fmla="*/ 3658 h 51"/>
              <a:gd name="T32" fmla="+- 0 14729 14486"/>
              <a:gd name="T33" fmla="*/ T32 w 720"/>
              <a:gd name="T34" fmla="+- 0 3671 3671"/>
              <a:gd name="T35" fmla="*/ 3671 h 51"/>
              <a:gd name="T36" fmla="+- 0 14684 14486"/>
              <a:gd name="T37" fmla="*/ T36 w 720"/>
              <a:gd name="T38" fmla="+- 0 3671 3671"/>
              <a:gd name="T39" fmla="*/ 3671 h 51"/>
              <a:gd name="T40" fmla="+- 0 14627 14486"/>
              <a:gd name="T41" fmla="*/ T40 w 720"/>
              <a:gd name="T42" fmla="+- 0 3671 3671"/>
              <a:gd name="T43" fmla="*/ 3671 h 51"/>
              <a:gd name="T44" fmla="+- 0 14501 14486"/>
              <a:gd name="T45" fmla="*/ T44 w 720"/>
              <a:gd name="T46" fmla="+- 0 3651 3671"/>
              <a:gd name="T47" fmla="*/ 3651 h 51"/>
              <a:gd name="T48" fmla="+- 0 14486 14486"/>
              <a:gd name="T49" fmla="*/ T48 w 720"/>
              <a:gd name="T50" fmla="+- 0 3696 3671"/>
              <a:gd name="T51" fmla="*/ 3696 h 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20" h="51" extrusionOk="0">
                <a:moveTo>
                  <a:pt x="719" y="50"/>
                </a:moveTo>
                <a:cubicBezTo>
                  <a:pt x="719" y="42"/>
                  <a:pt x="719" y="33"/>
                  <a:pt x="719" y="25"/>
                </a:cubicBezTo>
                <a:cubicBezTo>
                  <a:pt x="570" y="25"/>
                  <a:pt x="422" y="25"/>
                  <a:pt x="273" y="25"/>
                </a:cubicBezTo>
                <a:cubicBezTo>
                  <a:pt x="260" y="-13"/>
                  <a:pt x="243" y="0"/>
                  <a:pt x="198" y="0"/>
                </a:cubicBezTo>
                <a:cubicBezTo>
                  <a:pt x="141" y="0"/>
                  <a:pt x="15" y="-20"/>
                  <a:pt x="0" y="25"/>
                </a:cubicBezTo>
              </a:path>
            </a:pathLst>
          </a:custGeom>
          <a:noFill/>
          <a:ln w="127000" cap="sq">
            <a:solidFill>
              <a:srgbClr val="000000">
                <a:alpha val="33333"/>
              </a:srgbClr>
            </a:solidFill>
            <a:round/>
            <a:headEnd/>
            <a:tailEnd/>
          </a:ln>
          <a:extLst>
            <a:ext uri="{909E8E84-426E-40dd-AFC4-6F175D3DCCD1}">
              <a14:hiddenFill xmlns:a14="http://schemas.microsoft.com/office/drawing/2010/main" xmlns="">
                <a:noFill/>
              </a14:hiddenFill>
            </a:ext>
          </a:extLst>
        </p:spPr>
        <p:txBody>
          <a:bodyPr vert="horz" wrap="square" lIns="51435" tIns="25718" rIns="51435" bIns="25718" numCol="1" anchor="t" anchorCtr="0" compatLnSpc="1">
            <a:prstTxWarp prst="textNoShape">
              <a:avLst/>
            </a:prstTxWarp>
          </a:bodyPr>
          <a:lstStyle/>
          <a:p>
            <a:endParaRPr lang="it-IT" sz="1013">
              <a:solidFill>
                <a:prstClr val="white"/>
              </a:solidFill>
              <a:latin typeface="Constantia"/>
            </a:endParaRPr>
          </a:p>
        </p:txBody>
      </p:sp>
      <p:sp>
        <p:nvSpPr>
          <p:cNvPr id="2056" name="Comment 8"/>
          <p:cNvSpPr>
            <a:spLocks noRot="1" noChangeAspect="1" noEditPoints="1" noChangeArrowheads="1" noChangeShapeType="1" noTextEdit="1"/>
          </p:cNvSpPr>
          <p:nvPr/>
        </p:nvSpPr>
        <p:spPr bwMode="auto">
          <a:xfrm>
            <a:off x="3715643" y="3772495"/>
            <a:ext cx="75009" cy="10716"/>
          </a:xfrm>
          <a:custGeom>
            <a:avLst/>
            <a:gdLst>
              <a:gd name="T0" fmla="+- 0 14486 14114"/>
              <a:gd name="T1" fmla="*/ T0 w 373"/>
              <a:gd name="T2" fmla="+- 0 3696 3696"/>
              <a:gd name="T3" fmla="*/ 3696 h 51"/>
              <a:gd name="T4" fmla="+- 0 14486 14114"/>
              <a:gd name="T5" fmla="*/ T4 w 373"/>
              <a:gd name="T6" fmla="+- 0 3704 3696"/>
              <a:gd name="T7" fmla="*/ 3704 h 51"/>
              <a:gd name="T8" fmla="+- 0 14486 14114"/>
              <a:gd name="T9" fmla="*/ T8 w 373"/>
              <a:gd name="T10" fmla="+- 0 3713 3696"/>
              <a:gd name="T11" fmla="*/ 3713 h 51"/>
              <a:gd name="T12" fmla="+- 0 14486 14114"/>
              <a:gd name="T13" fmla="*/ T12 w 373"/>
              <a:gd name="T14" fmla="+- 0 3721 3696"/>
              <a:gd name="T15" fmla="*/ 3721 h 51"/>
              <a:gd name="T16" fmla="+- 0 14443 14114"/>
              <a:gd name="T17" fmla="*/ T16 w 373"/>
              <a:gd name="T18" fmla="+- 0 3721 3696"/>
              <a:gd name="T19" fmla="*/ 3721 h 51"/>
              <a:gd name="T20" fmla="+- 0 14448 14114"/>
              <a:gd name="T21" fmla="*/ T20 w 373"/>
              <a:gd name="T22" fmla="+- 0 3711 3696"/>
              <a:gd name="T23" fmla="*/ 3711 h 51"/>
              <a:gd name="T24" fmla="+- 0 14436 14114"/>
              <a:gd name="T25" fmla="*/ T24 w 373"/>
              <a:gd name="T26" fmla="+- 0 3746 3696"/>
              <a:gd name="T27" fmla="*/ 3746 h 51"/>
              <a:gd name="T28" fmla="+- 0 14370 14114"/>
              <a:gd name="T29" fmla="*/ T28 w 373"/>
              <a:gd name="T30" fmla="+- 0 3746 3696"/>
              <a:gd name="T31" fmla="*/ 3746 h 51"/>
              <a:gd name="T32" fmla="+- 0 14304 14114"/>
              <a:gd name="T33" fmla="*/ T32 w 373"/>
              <a:gd name="T34" fmla="+- 0 3746 3696"/>
              <a:gd name="T35" fmla="*/ 3746 h 51"/>
              <a:gd name="T36" fmla="+- 0 14238 14114"/>
              <a:gd name="T37" fmla="*/ T36 w 373"/>
              <a:gd name="T38" fmla="+- 0 3746 3696"/>
              <a:gd name="T39" fmla="*/ 3746 h 51"/>
              <a:gd name="T40" fmla="+- 0 14225 14114"/>
              <a:gd name="T41" fmla="*/ T40 w 373"/>
              <a:gd name="T42" fmla="+- 0 3706 3696"/>
              <a:gd name="T43" fmla="*/ 3706 h 51"/>
              <a:gd name="T44" fmla="+- 0 14226 14114"/>
              <a:gd name="T45" fmla="*/ T44 w 373"/>
              <a:gd name="T46" fmla="+- 0 3736 3696"/>
              <a:gd name="T47" fmla="*/ 3736 h 51"/>
              <a:gd name="T48" fmla="+- 0 14213 14114"/>
              <a:gd name="T49" fmla="*/ T48 w 373"/>
              <a:gd name="T50" fmla="+- 0 3696 3696"/>
              <a:gd name="T51" fmla="*/ 3696 h 51"/>
              <a:gd name="T52" fmla="+- 0 14180 14114"/>
              <a:gd name="T53" fmla="*/ T52 w 373"/>
              <a:gd name="T54" fmla="+- 0 3696 3696"/>
              <a:gd name="T55" fmla="*/ 3696 h 51"/>
              <a:gd name="T56" fmla="+- 0 14147 14114"/>
              <a:gd name="T57" fmla="*/ T56 w 373"/>
              <a:gd name="T58" fmla="+- 0 3696 3696"/>
              <a:gd name="T59" fmla="*/ 3696 h 51"/>
              <a:gd name="T60" fmla="+- 0 14114 14114"/>
              <a:gd name="T61" fmla="*/ T60 w 373"/>
              <a:gd name="T62" fmla="+- 0 3696 3696"/>
              <a:gd name="T63" fmla="*/ 3696 h 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73" h="51" extrusionOk="0">
                <a:moveTo>
                  <a:pt x="372" y="0"/>
                </a:moveTo>
                <a:cubicBezTo>
                  <a:pt x="372" y="8"/>
                  <a:pt x="372" y="17"/>
                  <a:pt x="372" y="25"/>
                </a:cubicBezTo>
                <a:cubicBezTo>
                  <a:pt x="329" y="25"/>
                  <a:pt x="334" y="15"/>
                  <a:pt x="322" y="50"/>
                </a:cubicBezTo>
                <a:cubicBezTo>
                  <a:pt x="256" y="50"/>
                  <a:pt x="190" y="50"/>
                  <a:pt x="124" y="50"/>
                </a:cubicBezTo>
                <a:cubicBezTo>
                  <a:pt x="111" y="10"/>
                  <a:pt x="112" y="40"/>
                  <a:pt x="99" y="0"/>
                </a:cubicBezTo>
                <a:cubicBezTo>
                  <a:pt x="66" y="0"/>
                  <a:pt x="33" y="0"/>
                  <a:pt x="0" y="0"/>
                </a:cubicBezTo>
              </a:path>
            </a:pathLst>
          </a:custGeom>
          <a:noFill/>
          <a:ln w="127000" cap="sq">
            <a:solidFill>
              <a:srgbClr val="000000">
                <a:alpha val="33333"/>
              </a:srgbClr>
            </a:solidFill>
            <a:round/>
            <a:headEnd/>
            <a:tailEnd/>
          </a:ln>
          <a:extLst>
            <a:ext uri="{909E8E84-426E-40dd-AFC4-6F175D3DCCD1}">
              <a14:hiddenFill xmlns:a14="http://schemas.microsoft.com/office/drawing/2010/main" xmlns="">
                <a:noFill/>
              </a14:hiddenFill>
            </a:ext>
          </a:extLst>
        </p:spPr>
        <p:txBody>
          <a:bodyPr vert="horz" wrap="square" lIns="51435" tIns="25718" rIns="51435" bIns="25718" numCol="1" anchor="t" anchorCtr="0" compatLnSpc="1">
            <a:prstTxWarp prst="textNoShape">
              <a:avLst/>
            </a:prstTxWarp>
          </a:bodyPr>
          <a:lstStyle/>
          <a:p>
            <a:endParaRPr lang="it-IT" sz="1013">
              <a:solidFill>
                <a:prstClr val="white"/>
              </a:solidFill>
              <a:latin typeface="Constantia"/>
            </a:endParaRPr>
          </a:p>
        </p:txBody>
      </p:sp>
      <p:sp>
        <p:nvSpPr>
          <p:cNvPr id="2057" name="Comment 9"/>
          <p:cNvSpPr>
            <a:spLocks noRot="1" noChangeAspect="1" noEditPoints="1" noChangeArrowheads="1" noChangeShapeType="1" noTextEdit="1"/>
          </p:cNvSpPr>
          <p:nvPr/>
        </p:nvSpPr>
        <p:spPr bwMode="auto">
          <a:xfrm>
            <a:off x="3283449" y="3777856"/>
            <a:ext cx="447377" cy="5358"/>
          </a:xfrm>
          <a:custGeom>
            <a:avLst/>
            <a:gdLst>
              <a:gd name="T0" fmla="+- 0 14188 11981"/>
              <a:gd name="T1" fmla="*/ T0 w 2208"/>
              <a:gd name="T2" fmla="+- 0 3746 3721"/>
              <a:gd name="T3" fmla="*/ 3746 h 26"/>
              <a:gd name="T4" fmla="+- 0 13924 11981"/>
              <a:gd name="T5" fmla="*/ T4 w 2208"/>
              <a:gd name="T6" fmla="+- 0 3746 3721"/>
              <a:gd name="T7" fmla="*/ 3746 h 26"/>
              <a:gd name="T8" fmla="+- 0 13659 11981"/>
              <a:gd name="T9" fmla="*/ T8 w 2208"/>
              <a:gd name="T10" fmla="+- 0 3746 3721"/>
              <a:gd name="T11" fmla="*/ 3746 h 26"/>
              <a:gd name="T12" fmla="+- 0 13395 11981"/>
              <a:gd name="T13" fmla="*/ T12 w 2208"/>
              <a:gd name="T14" fmla="+- 0 3746 3721"/>
              <a:gd name="T15" fmla="*/ 3746 h 26"/>
              <a:gd name="T16" fmla="+- 0 13369 11981"/>
              <a:gd name="T17" fmla="*/ T16 w 2208"/>
              <a:gd name="T18" fmla="+- 0 3726 3721"/>
              <a:gd name="T19" fmla="*/ 3726 h 26"/>
              <a:gd name="T20" fmla="+- 0 13396 11981"/>
              <a:gd name="T21" fmla="*/ T20 w 2208"/>
              <a:gd name="T22" fmla="+- 0 3729 3721"/>
              <a:gd name="T23" fmla="*/ 3729 h 26"/>
              <a:gd name="T24" fmla="+- 0 13345 11981"/>
              <a:gd name="T25" fmla="*/ T24 w 2208"/>
              <a:gd name="T26" fmla="+- 0 3721 3721"/>
              <a:gd name="T27" fmla="*/ 3721 h 26"/>
              <a:gd name="T28" fmla="+- 0 13321 11981"/>
              <a:gd name="T29" fmla="*/ T28 w 2208"/>
              <a:gd name="T30" fmla="+- 0 3735 3721"/>
              <a:gd name="T31" fmla="*/ 3735 h 26"/>
              <a:gd name="T32" fmla="+- 0 13323 11981"/>
              <a:gd name="T33" fmla="*/ T32 w 2208"/>
              <a:gd name="T34" fmla="+- 0 3743 3721"/>
              <a:gd name="T35" fmla="*/ 3743 h 26"/>
              <a:gd name="T36" fmla="+- 0 13271 11981"/>
              <a:gd name="T37" fmla="*/ T36 w 2208"/>
              <a:gd name="T38" fmla="+- 0 3746 3721"/>
              <a:gd name="T39" fmla="*/ 3746 h 26"/>
              <a:gd name="T40" fmla="+- 0 12844 11981"/>
              <a:gd name="T41" fmla="*/ T40 w 2208"/>
              <a:gd name="T42" fmla="+- 0 3771 3721"/>
              <a:gd name="T43" fmla="*/ 3771 h 26"/>
              <a:gd name="T44" fmla="+- 0 12408 11981"/>
              <a:gd name="T45" fmla="*/ T44 w 2208"/>
              <a:gd name="T46" fmla="+- 0 3746 3721"/>
              <a:gd name="T47" fmla="*/ 3746 h 26"/>
              <a:gd name="T48" fmla="+- 0 11981 11981"/>
              <a:gd name="T49" fmla="*/ T48 w 2208"/>
              <a:gd name="T50" fmla="+- 0 3746 3721"/>
              <a:gd name="T51" fmla="*/ 3746 h 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08" h="26" extrusionOk="0">
                <a:moveTo>
                  <a:pt x="2207" y="25"/>
                </a:moveTo>
                <a:cubicBezTo>
                  <a:pt x="1943" y="25"/>
                  <a:pt x="1678" y="25"/>
                  <a:pt x="1414" y="25"/>
                </a:cubicBezTo>
                <a:cubicBezTo>
                  <a:pt x="1388" y="5"/>
                  <a:pt x="1415" y="8"/>
                  <a:pt x="1364" y="0"/>
                </a:cubicBezTo>
                <a:cubicBezTo>
                  <a:pt x="1340" y="14"/>
                  <a:pt x="1342" y="22"/>
                  <a:pt x="1290" y="25"/>
                </a:cubicBezTo>
                <a:cubicBezTo>
                  <a:pt x="863" y="50"/>
                  <a:pt x="427" y="25"/>
                  <a:pt x="0" y="25"/>
                </a:cubicBezTo>
              </a:path>
            </a:pathLst>
          </a:custGeom>
          <a:noFill/>
          <a:ln w="127000" cap="sq">
            <a:solidFill>
              <a:srgbClr val="000000">
                <a:alpha val="33333"/>
              </a:srgbClr>
            </a:solidFill>
            <a:round/>
            <a:headEnd/>
            <a:tailEnd/>
          </a:ln>
          <a:extLst>
            <a:ext uri="{909E8E84-426E-40dd-AFC4-6F175D3DCCD1}">
              <a14:hiddenFill xmlns:a14="http://schemas.microsoft.com/office/drawing/2010/main" xmlns="">
                <a:noFill/>
              </a14:hiddenFill>
            </a:ext>
          </a:extLst>
        </p:spPr>
        <p:txBody>
          <a:bodyPr vert="horz" wrap="square" lIns="51435" tIns="25718" rIns="51435" bIns="25718" numCol="1" anchor="t" anchorCtr="0" compatLnSpc="1">
            <a:prstTxWarp prst="textNoShape">
              <a:avLst/>
            </a:prstTxWarp>
          </a:bodyPr>
          <a:lstStyle/>
          <a:p>
            <a:endParaRPr lang="it-IT" sz="1013">
              <a:solidFill>
                <a:prstClr val="white"/>
              </a:solidFill>
              <a:latin typeface="Constantia"/>
            </a:endParaRPr>
          </a:p>
        </p:txBody>
      </p:sp>
      <p:sp>
        <p:nvSpPr>
          <p:cNvPr id="2058" name="Comment 10"/>
          <p:cNvSpPr>
            <a:spLocks noRot="1" noChangeAspect="1" noEditPoints="1" noChangeArrowheads="1" noChangeShapeType="1" noTextEdit="1"/>
          </p:cNvSpPr>
          <p:nvPr/>
        </p:nvSpPr>
        <p:spPr bwMode="auto">
          <a:xfrm>
            <a:off x="3800478" y="3782321"/>
            <a:ext cx="141089" cy="893"/>
          </a:xfrm>
          <a:custGeom>
            <a:avLst/>
            <a:gdLst>
              <a:gd name="T0" fmla="+- 0 15230 14536"/>
              <a:gd name="T1" fmla="*/ T0 w 695"/>
              <a:gd name="T2" fmla="+- 0 3746 3746"/>
              <a:gd name="T3" fmla="*/ 3746 h 1"/>
              <a:gd name="T4" fmla="+- 0 14999 14536"/>
              <a:gd name="T5" fmla="*/ T4 w 695"/>
              <a:gd name="T6" fmla="+- 0 3746 3746"/>
              <a:gd name="T7" fmla="*/ 3746 h 1"/>
              <a:gd name="T8" fmla="+- 0 14767 14536"/>
              <a:gd name="T9" fmla="*/ T8 w 695"/>
              <a:gd name="T10" fmla="+- 0 3746 3746"/>
              <a:gd name="T11" fmla="*/ 3746 h 1"/>
              <a:gd name="T12" fmla="+- 0 14536 14536"/>
              <a:gd name="T13" fmla="*/ T12 w 695"/>
              <a:gd name="T14" fmla="+- 0 3746 3746"/>
              <a:gd name="T15" fmla="*/ 3746 h 1"/>
            </a:gdLst>
            <a:ahLst/>
            <a:cxnLst>
              <a:cxn ang="0">
                <a:pos x="T1" y="T3"/>
              </a:cxn>
              <a:cxn ang="0">
                <a:pos x="T5" y="T7"/>
              </a:cxn>
              <a:cxn ang="0">
                <a:pos x="T9" y="T11"/>
              </a:cxn>
              <a:cxn ang="0">
                <a:pos x="T13" y="T15"/>
              </a:cxn>
            </a:cxnLst>
            <a:rect l="0" t="0" r="r" b="b"/>
            <a:pathLst>
              <a:path w="695" h="1" extrusionOk="0">
                <a:moveTo>
                  <a:pt x="694" y="0"/>
                </a:moveTo>
                <a:cubicBezTo>
                  <a:pt x="463" y="0"/>
                  <a:pt x="231" y="0"/>
                  <a:pt x="0" y="0"/>
                </a:cubicBezTo>
              </a:path>
            </a:pathLst>
          </a:custGeom>
          <a:noFill/>
          <a:ln w="127000" cap="sq">
            <a:solidFill>
              <a:srgbClr val="000000">
                <a:alpha val="33333"/>
              </a:srgbClr>
            </a:solidFill>
            <a:round/>
            <a:headEnd/>
            <a:tailEnd/>
          </a:ln>
          <a:extLst>
            <a:ext uri="{909E8E84-426E-40dd-AFC4-6F175D3DCCD1}">
              <a14:hiddenFill xmlns:a14="http://schemas.microsoft.com/office/drawing/2010/main" xmlns="">
                <a:noFill/>
              </a14:hiddenFill>
            </a:ext>
          </a:extLst>
        </p:spPr>
        <p:txBody>
          <a:bodyPr vert="horz" wrap="square" lIns="51435" tIns="25718" rIns="51435" bIns="25718" numCol="1" anchor="t" anchorCtr="0" compatLnSpc="1">
            <a:prstTxWarp prst="textNoShape">
              <a:avLst/>
            </a:prstTxWarp>
          </a:bodyPr>
          <a:lstStyle/>
          <a:p>
            <a:endParaRPr lang="it-IT" sz="1013">
              <a:solidFill>
                <a:prstClr val="white"/>
              </a:solidFill>
              <a:latin typeface="Constantia"/>
            </a:endParaRPr>
          </a:p>
        </p:txBody>
      </p:sp>
      <p:sp>
        <p:nvSpPr>
          <p:cNvPr id="2059" name="Comment 11"/>
          <p:cNvSpPr>
            <a:spLocks noRot="1" noChangeAspect="1" noEditPoints="1" noChangeArrowheads="1" noChangeShapeType="1" noTextEdit="1"/>
          </p:cNvSpPr>
          <p:nvPr/>
        </p:nvSpPr>
        <p:spPr bwMode="auto">
          <a:xfrm>
            <a:off x="3283448" y="3747493"/>
            <a:ext cx="658118" cy="15181"/>
          </a:xfrm>
          <a:custGeom>
            <a:avLst/>
            <a:gdLst>
              <a:gd name="T0" fmla="+- 0 15230 11981"/>
              <a:gd name="T1" fmla="*/ T0 w 3250"/>
              <a:gd name="T2" fmla="+- 0 3621 3572"/>
              <a:gd name="T3" fmla="*/ 3621 h 75"/>
              <a:gd name="T4" fmla="+- 0 14949 11981"/>
              <a:gd name="T5" fmla="*/ T4 w 3250"/>
              <a:gd name="T6" fmla="+- 0 3621 3572"/>
              <a:gd name="T7" fmla="*/ 3621 h 75"/>
              <a:gd name="T8" fmla="+- 0 14668 11981"/>
              <a:gd name="T9" fmla="*/ T8 w 3250"/>
              <a:gd name="T10" fmla="+- 0 3621 3572"/>
              <a:gd name="T11" fmla="*/ 3621 h 75"/>
              <a:gd name="T12" fmla="+- 0 14387 11981"/>
              <a:gd name="T13" fmla="*/ T12 w 3250"/>
              <a:gd name="T14" fmla="+- 0 3621 3572"/>
              <a:gd name="T15" fmla="*/ 3621 h 75"/>
              <a:gd name="T16" fmla="+- 0 14363 11981"/>
              <a:gd name="T17" fmla="*/ T16 w 3250"/>
              <a:gd name="T18" fmla="+- 0 3635 3572"/>
              <a:gd name="T19" fmla="*/ 3635 h 75"/>
              <a:gd name="T20" fmla="+- 0 14365 11981"/>
              <a:gd name="T21" fmla="*/ T20 w 3250"/>
              <a:gd name="T22" fmla="+- 0 3643 3572"/>
              <a:gd name="T23" fmla="*/ 3643 h 75"/>
              <a:gd name="T24" fmla="+- 0 14312 11981"/>
              <a:gd name="T25" fmla="*/ T24 w 3250"/>
              <a:gd name="T26" fmla="+- 0 3646 3572"/>
              <a:gd name="T27" fmla="*/ 3646 h 75"/>
              <a:gd name="T28" fmla="+- 0 14288 11981"/>
              <a:gd name="T29" fmla="*/ T28 w 3250"/>
              <a:gd name="T30" fmla="+- 0 3646 3572"/>
              <a:gd name="T31" fmla="*/ 3646 h 75"/>
              <a:gd name="T32" fmla="+- 0 14279 11981"/>
              <a:gd name="T33" fmla="*/ T32 w 3250"/>
              <a:gd name="T34" fmla="+- 0 3646 3572"/>
              <a:gd name="T35" fmla="*/ 3646 h 75"/>
              <a:gd name="T36" fmla="+- 0 14263 11981"/>
              <a:gd name="T37" fmla="*/ T36 w 3250"/>
              <a:gd name="T38" fmla="+- 0 3646 3572"/>
              <a:gd name="T39" fmla="*/ 3646 h 75"/>
              <a:gd name="T40" fmla="+- 0 14239 11981"/>
              <a:gd name="T41" fmla="*/ T40 w 3250"/>
              <a:gd name="T42" fmla="+- 0 3632 3572"/>
              <a:gd name="T43" fmla="*/ 3632 h 75"/>
              <a:gd name="T44" fmla="+- 0 14241 11981"/>
              <a:gd name="T45" fmla="*/ T44 w 3250"/>
              <a:gd name="T46" fmla="+- 0 3623 3572"/>
              <a:gd name="T47" fmla="*/ 3623 h 75"/>
              <a:gd name="T48" fmla="+- 0 14188 11981"/>
              <a:gd name="T49" fmla="*/ T48 w 3250"/>
              <a:gd name="T50" fmla="+- 0 3621 3572"/>
              <a:gd name="T51" fmla="*/ 3621 h 75"/>
              <a:gd name="T52" fmla="+- 0 14048 11981"/>
              <a:gd name="T53" fmla="*/ T52 w 3250"/>
              <a:gd name="T54" fmla="+- 0 3615 3572"/>
              <a:gd name="T55" fmla="*/ 3615 h 75"/>
              <a:gd name="T56" fmla="+- 0 13907 11981"/>
              <a:gd name="T57" fmla="*/ T56 w 3250"/>
              <a:gd name="T58" fmla="+- 0 3621 3572"/>
              <a:gd name="T59" fmla="*/ 3621 h 75"/>
              <a:gd name="T60" fmla="+- 0 13767 11981"/>
              <a:gd name="T61" fmla="*/ T60 w 3250"/>
              <a:gd name="T62" fmla="+- 0 3621 3572"/>
              <a:gd name="T63" fmla="*/ 3621 h 75"/>
              <a:gd name="T64" fmla="+- 0 13754 11981"/>
              <a:gd name="T65" fmla="*/ T64 w 3250"/>
              <a:gd name="T66" fmla="+- 0 3615 3572"/>
              <a:gd name="T67" fmla="*/ 3615 h 75"/>
              <a:gd name="T68" fmla="+- 0 13724 11981"/>
              <a:gd name="T69" fmla="*/ T68 w 3250"/>
              <a:gd name="T70" fmla="+- 0 3608 3572"/>
              <a:gd name="T71" fmla="*/ 3608 h 75"/>
              <a:gd name="T72" fmla="+- 0 13692 11981"/>
              <a:gd name="T73" fmla="*/ T72 w 3250"/>
              <a:gd name="T74" fmla="+- 0 3597 3572"/>
              <a:gd name="T75" fmla="*/ 3597 h 75"/>
              <a:gd name="T76" fmla="+- 0 13651 11981"/>
              <a:gd name="T77" fmla="*/ T76 w 3250"/>
              <a:gd name="T78" fmla="+- 0 3582 3572"/>
              <a:gd name="T79" fmla="*/ 3582 h 75"/>
              <a:gd name="T80" fmla="+- 0 13643 11981"/>
              <a:gd name="T81" fmla="*/ T80 w 3250"/>
              <a:gd name="T82" fmla="+- 0 3575 3572"/>
              <a:gd name="T83" fmla="*/ 3575 h 75"/>
              <a:gd name="T84" fmla="+- 0 13593 11981"/>
              <a:gd name="T85" fmla="*/ T84 w 3250"/>
              <a:gd name="T86" fmla="+- 0 3572 3572"/>
              <a:gd name="T87" fmla="*/ 3572 h 75"/>
              <a:gd name="T88" fmla="+- 0 13568 11981"/>
              <a:gd name="T89" fmla="*/ T88 w 3250"/>
              <a:gd name="T90" fmla="+- 0 3572 3572"/>
              <a:gd name="T91" fmla="*/ 3572 h 75"/>
              <a:gd name="T92" fmla="+- 0 13560 11981"/>
              <a:gd name="T93" fmla="*/ T92 w 3250"/>
              <a:gd name="T94" fmla="+- 0 3572 3572"/>
              <a:gd name="T95" fmla="*/ 3572 h 75"/>
              <a:gd name="T96" fmla="+- 0 13543 11981"/>
              <a:gd name="T97" fmla="*/ T96 w 3250"/>
              <a:gd name="T98" fmla="+- 0 3572 3572"/>
              <a:gd name="T99" fmla="*/ 3572 h 75"/>
              <a:gd name="T100" fmla="+- 0 13527 11981"/>
              <a:gd name="T101" fmla="*/ T100 w 3250"/>
              <a:gd name="T102" fmla="+- 0 3578 3572"/>
              <a:gd name="T103" fmla="*/ 3578 h 75"/>
              <a:gd name="T104" fmla="+- 0 13515 11981"/>
              <a:gd name="T105" fmla="*/ T104 w 3250"/>
              <a:gd name="T106" fmla="+- 0 3594 3572"/>
              <a:gd name="T107" fmla="*/ 3594 h 75"/>
              <a:gd name="T108" fmla="+- 0 13469 11981"/>
              <a:gd name="T109" fmla="*/ T108 w 3250"/>
              <a:gd name="T110" fmla="+- 0 3597 3572"/>
              <a:gd name="T111" fmla="*/ 3597 h 75"/>
              <a:gd name="T112" fmla="+- 0 13133 11981"/>
              <a:gd name="T113" fmla="*/ T112 w 3250"/>
              <a:gd name="T114" fmla="+- 0 3617 3572"/>
              <a:gd name="T115" fmla="*/ 3617 h 75"/>
              <a:gd name="T116" fmla="+- 0 12789 11981"/>
              <a:gd name="T117" fmla="*/ T116 w 3250"/>
              <a:gd name="T118" fmla="+- 0 3597 3572"/>
              <a:gd name="T119" fmla="*/ 3597 h 75"/>
              <a:gd name="T120" fmla="+- 0 12452 11981"/>
              <a:gd name="T121" fmla="*/ T120 w 3250"/>
              <a:gd name="T122" fmla="+- 0 3597 3572"/>
              <a:gd name="T123" fmla="*/ 3597 h 75"/>
              <a:gd name="T124" fmla="+- 0 12441 11981"/>
              <a:gd name="T125" fmla="*/ T124 w 3250"/>
              <a:gd name="T126" fmla="+- 0 3601 3572"/>
              <a:gd name="T127" fmla="*/ 3601 h 75"/>
              <a:gd name="T128" fmla="+- 0 12419 11981"/>
              <a:gd name="T129" fmla="*/ T128 w 3250"/>
              <a:gd name="T130" fmla="+- 0 3619 3572"/>
              <a:gd name="T131" fmla="*/ 3619 h 75"/>
              <a:gd name="T132" fmla="+- 0 12378 11981"/>
              <a:gd name="T133" fmla="*/ T132 w 3250"/>
              <a:gd name="T134" fmla="+- 0 3621 3572"/>
              <a:gd name="T135" fmla="*/ 3621 h 75"/>
              <a:gd name="T136" fmla="+- 0 12345 11981"/>
              <a:gd name="T137" fmla="*/ T136 w 3250"/>
              <a:gd name="T138" fmla="+- 0 3623 3572"/>
              <a:gd name="T139" fmla="*/ 3623 h 75"/>
              <a:gd name="T140" fmla="+- 0 12311 11981"/>
              <a:gd name="T141" fmla="*/ T140 w 3250"/>
              <a:gd name="T142" fmla="+- 0 3621 3572"/>
              <a:gd name="T143" fmla="*/ 3621 h 75"/>
              <a:gd name="T144" fmla="+- 0 12278 11981"/>
              <a:gd name="T145" fmla="*/ T144 w 3250"/>
              <a:gd name="T146" fmla="+- 0 3621 3572"/>
              <a:gd name="T147" fmla="*/ 3621 h 75"/>
              <a:gd name="T148" fmla="+- 0 12303 11981"/>
              <a:gd name="T149" fmla="*/ T148 w 3250"/>
              <a:gd name="T150" fmla="+- 0 3621 3572"/>
              <a:gd name="T151" fmla="*/ 3621 h 75"/>
              <a:gd name="T152" fmla="+- 0 12328 11981"/>
              <a:gd name="T153" fmla="*/ T152 w 3250"/>
              <a:gd name="T154" fmla="+- 0 3621 3572"/>
              <a:gd name="T155" fmla="*/ 3621 h 75"/>
              <a:gd name="T156" fmla="+- 0 12353 11981"/>
              <a:gd name="T157" fmla="*/ T156 w 3250"/>
              <a:gd name="T158" fmla="+- 0 3621 3572"/>
              <a:gd name="T159" fmla="*/ 3621 h 75"/>
              <a:gd name="T160" fmla="+- 0 12341 11981"/>
              <a:gd name="T161" fmla="*/ T160 w 3250"/>
              <a:gd name="T162" fmla="+- 0 3617 3572"/>
              <a:gd name="T163" fmla="*/ 3617 h 75"/>
              <a:gd name="T164" fmla="+- 0 12320 11981"/>
              <a:gd name="T165" fmla="*/ T164 w 3250"/>
              <a:gd name="T166" fmla="+- 0 3599 3572"/>
              <a:gd name="T167" fmla="*/ 3599 h 75"/>
              <a:gd name="T168" fmla="+- 0 12278 11981"/>
              <a:gd name="T169" fmla="*/ T168 w 3250"/>
              <a:gd name="T170" fmla="+- 0 3597 3572"/>
              <a:gd name="T171" fmla="*/ 3597 h 75"/>
              <a:gd name="T172" fmla="+- 0 12179 11981"/>
              <a:gd name="T173" fmla="*/ T172 w 3250"/>
              <a:gd name="T174" fmla="+- 0 3593 3572"/>
              <a:gd name="T175" fmla="*/ 3593 h 75"/>
              <a:gd name="T176" fmla="+- 0 12080 11981"/>
              <a:gd name="T177" fmla="*/ T176 w 3250"/>
              <a:gd name="T178" fmla="+- 0 3597 3572"/>
              <a:gd name="T179" fmla="*/ 3597 h 75"/>
              <a:gd name="T180" fmla="+- 0 11981 11981"/>
              <a:gd name="T181" fmla="*/ T180 w 3250"/>
              <a:gd name="T182" fmla="+- 0 3597 3572"/>
              <a:gd name="T183" fmla="*/ 3597 h 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250" h="75" extrusionOk="0">
                <a:moveTo>
                  <a:pt x="3249" y="49"/>
                </a:moveTo>
                <a:cubicBezTo>
                  <a:pt x="2968" y="49"/>
                  <a:pt x="2687" y="49"/>
                  <a:pt x="2406" y="49"/>
                </a:cubicBezTo>
                <a:cubicBezTo>
                  <a:pt x="2382" y="63"/>
                  <a:pt x="2384" y="71"/>
                  <a:pt x="2331" y="74"/>
                </a:cubicBezTo>
                <a:cubicBezTo>
                  <a:pt x="2307" y="74"/>
                  <a:pt x="2298" y="74"/>
                  <a:pt x="2282" y="74"/>
                </a:cubicBezTo>
                <a:cubicBezTo>
                  <a:pt x="2258" y="60"/>
                  <a:pt x="2260" y="51"/>
                  <a:pt x="2207" y="49"/>
                </a:cubicBezTo>
                <a:cubicBezTo>
                  <a:pt x="2067" y="43"/>
                  <a:pt x="1926" y="49"/>
                  <a:pt x="1786" y="49"/>
                </a:cubicBezTo>
                <a:cubicBezTo>
                  <a:pt x="1773" y="43"/>
                  <a:pt x="1743" y="36"/>
                  <a:pt x="1711" y="25"/>
                </a:cubicBezTo>
                <a:cubicBezTo>
                  <a:pt x="1670" y="10"/>
                  <a:pt x="1662" y="3"/>
                  <a:pt x="1612" y="0"/>
                </a:cubicBezTo>
                <a:cubicBezTo>
                  <a:pt x="1587" y="0"/>
                  <a:pt x="1579" y="0"/>
                  <a:pt x="1562" y="0"/>
                </a:cubicBezTo>
                <a:cubicBezTo>
                  <a:pt x="1546" y="6"/>
                  <a:pt x="1534" y="22"/>
                  <a:pt x="1488" y="25"/>
                </a:cubicBezTo>
                <a:cubicBezTo>
                  <a:pt x="1152" y="45"/>
                  <a:pt x="808" y="25"/>
                  <a:pt x="471" y="25"/>
                </a:cubicBezTo>
                <a:cubicBezTo>
                  <a:pt x="460" y="29"/>
                  <a:pt x="438" y="47"/>
                  <a:pt x="397" y="49"/>
                </a:cubicBezTo>
                <a:cubicBezTo>
                  <a:pt x="364" y="51"/>
                  <a:pt x="330" y="49"/>
                  <a:pt x="297" y="49"/>
                </a:cubicBezTo>
                <a:cubicBezTo>
                  <a:pt x="322" y="49"/>
                  <a:pt x="347" y="49"/>
                  <a:pt x="372" y="49"/>
                </a:cubicBezTo>
                <a:cubicBezTo>
                  <a:pt x="360" y="45"/>
                  <a:pt x="339" y="27"/>
                  <a:pt x="297" y="25"/>
                </a:cubicBezTo>
                <a:cubicBezTo>
                  <a:pt x="198" y="21"/>
                  <a:pt x="99" y="25"/>
                  <a:pt x="0" y="25"/>
                </a:cubicBezTo>
              </a:path>
            </a:pathLst>
          </a:custGeom>
          <a:noFill/>
          <a:ln w="127000" cap="sq">
            <a:solidFill>
              <a:srgbClr val="000000">
                <a:alpha val="33333"/>
              </a:srgbClr>
            </a:solidFill>
            <a:round/>
            <a:headEnd/>
            <a:tailEnd/>
          </a:ln>
          <a:extLst>
            <a:ext uri="{909E8E84-426E-40dd-AFC4-6F175D3DCCD1}">
              <a14:hiddenFill xmlns:a14="http://schemas.microsoft.com/office/drawing/2010/main" xmlns="">
                <a:noFill/>
              </a14:hiddenFill>
            </a:ext>
          </a:extLst>
        </p:spPr>
        <p:txBody>
          <a:bodyPr vert="horz" wrap="square" lIns="51435" tIns="25718" rIns="51435" bIns="25718" numCol="1" anchor="t" anchorCtr="0" compatLnSpc="1">
            <a:prstTxWarp prst="textNoShape">
              <a:avLst/>
            </a:prstTxWarp>
          </a:bodyPr>
          <a:lstStyle/>
          <a:p>
            <a:endParaRPr lang="it-IT" sz="1013">
              <a:solidFill>
                <a:prstClr val="white"/>
              </a:solidFill>
              <a:latin typeface="Constantia"/>
            </a:endParaRPr>
          </a:p>
        </p:txBody>
      </p:sp>
      <p:sp>
        <p:nvSpPr>
          <p:cNvPr id="2060" name="Comment 12"/>
          <p:cNvSpPr>
            <a:spLocks noRot="1" noChangeAspect="1" noEditPoints="1" noChangeArrowheads="1" noChangeShapeType="1" noTextEdit="1"/>
          </p:cNvSpPr>
          <p:nvPr/>
        </p:nvSpPr>
        <p:spPr bwMode="auto">
          <a:xfrm>
            <a:off x="3649565" y="3757317"/>
            <a:ext cx="131266" cy="893"/>
          </a:xfrm>
          <a:custGeom>
            <a:avLst/>
            <a:gdLst>
              <a:gd name="T0" fmla="+- 0 14436 13791"/>
              <a:gd name="T1" fmla="*/ T0 w 646"/>
              <a:gd name="T2" fmla="+- 0 3621 3621"/>
              <a:gd name="T3" fmla="*/ 3621 h 1"/>
              <a:gd name="T4" fmla="+- 0 14221 13791"/>
              <a:gd name="T5" fmla="*/ T4 w 646"/>
              <a:gd name="T6" fmla="+- 0 3621 3621"/>
              <a:gd name="T7" fmla="*/ 3621 h 1"/>
              <a:gd name="T8" fmla="+- 0 14006 13791"/>
              <a:gd name="T9" fmla="*/ T8 w 646"/>
              <a:gd name="T10" fmla="+- 0 3621 3621"/>
              <a:gd name="T11" fmla="*/ 3621 h 1"/>
              <a:gd name="T12" fmla="+- 0 13791 13791"/>
              <a:gd name="T13" fmla="*/ T12 w 646"/>
              <a:gd name="T14" fmla="+- 0 3621 3621"/>
              <a:gd name="T15" fmla="*/ 3621 h 1"/>
            </a:gdLst>
            <a:ahLst/>
            <a:cxnLst>
              <a:cxn ang="0">
                <a:pos x="T1" y="T3"/>
              </a:cxn>
              <a:cxn ang="0">
                <a:pos x="T5" y="T7"/>
              </a:cxn>
              <a:cxn ang="0">
                <a:pos x="T9" y="T11"/>
              </a:cxn>
              <a:cxn ang="0">
                <a:pos x="T13" y="T15"/>
              </a:cxn>
            </a:cxnLst>
            <a:rect l="0" t="0" r="r" b="b"/>
            <a:pathLst>
              <a:path w="646" h="1" extrusionOk="0">
                <a:moveTo>
                  <a:pt x="645" y="0"/>
                </a:moveTo>
                <a:cubicBezTo>
                  <a:pt x="430" y="0"/>
                  <a:pt x="215" y="0"/>
                  <a:pt x="0" y="0"/>
                </a:cubicBezTo>
              </a:path>
            </a:pathLst>
          </a:custGeom>
          <a:noFill/>
          <a:ln w="127000" cap="sq">
            <a:solidFill>
              <a:srgbClr val="000000">
                <a:alpha val="33333"/>
              </a:srgbClr>
            </a:solidFill>
            <a:round/>
            <a:headEnd/>
            <a:tailEnd/>
          </a:ln>
          <a:extLst>
            <a:ext uri="{909E8E84-426E-40dd-AFC4-6F175D3DCCD1}">
              <a14:hiddenFill xmlns:a14="http://schemas.microsoft.com/office/drawing/2010/main" xmlns="">
                <a:noFill/>
              </a14:hiddenFill>
            </a:ext>
          </a:extLst>
        </p:spPr>
        <p:txBody>
          <a:bodyPr vert="horz" wrap="square" lIns="51435" tIns="25718" rIns="51435" bIns="25718" numCol="1" anchor="t" anchorCtr="0" compatLnSpc="1">
            <a:prstTxWarp prst="textNoShape">
              <a:avLst/>
            </a:prstTxWarp>
          </a:bodyPr>
          <a:lstStyle/>
          <a:p>
            <a:endParaRPr lang="it-IT" sz="1013">
              <a:solidFill>
                <a:prstClr val="white"/>
              </a:solidFill>
              <a:latin typeface="Constantia"/>
            </a:endParaRPr>
          </a:p>
        </p:txBody>
      </p:sp>
      <p:sp>
        <p:nvSpPr>
          <p:cNvPr id="2061" name="Comment 13"/>
          <p:cNvSpPr>
            <a:spLocks noRot="1" noChangeAspect="1" noEditPoints="1" noChangeArrowheads="1" noChangeShapeType="1" noTextEdit="1"/>
          </p:cNvSpPr>
          <p:nvPr/>
        </p:nvSpPr>
        <p:spPr bwMode="auto">
          <a:xfrm>
            <a:off x="3629920" y="3747494"/>
            <a:ext cx="311646" cy="5358"/>
          </a:xfrm>
          <a:custGeom>
            <a:avLst/>
            <a:gdLst>
              <a:gd name="T0" fmla="+- 0 13692 13692"/>
              <a:gd name="T1" fmla="*/ T0 w 1539"/>
              <a:gd name="T2" fmla="+- 0 3597 3572"/>
              <a:gd name="T3" fmla="*/ 3597 h 26"/>
              <a:gd name="T4" fmla="+- 0 13853 13692"/>
              <a:gd name="T5" fmla="*/ T4 w 1539"/>
              <a:gd name="T6" fmla="+- 0 3597 3572"/>
              <a:gd name="T7" fmla="*/ 3597 h 26"/>
              <a:gd name="T8" fmla="+- 0 14045 13692"/>
              <a:gd name="T9" fmla="*/ T8 w 1539"/>
              <a:gd name="T10" fmla="+- 0 3620 3572"/>
              <a:gd name="T11" fmla="*/ 3620 h 26"/>
              <a:gd name="T12" fmla="+- 0 14188 13692"/>
              <a:gd name="T13" fmla="*/ T12 w 1539"/>
              <a:gd name="T14" fmla="+- 0 3572 3572"/>
              <a:gd name="T15" fmla="*/ 3572 h 26"/>
              <a:gd name="T16" fmla="+- 0 14464 13692"/>
              <a:gd name="T17" fmla="*/ T16 w 1539"/>
              <a:gd name="T18" fmla="+- 0 3479 3572"/>
              <a:gd name="T19" fmla="*/ 3479 h 26"/>
              <a:gd name="T20" fmla="+- 0 14936 13692"/>
              <a:gd name="T21" fmla="*/ T20 w 1539"/>
              <a:gd name="T22" fmla="+- 0 3572 3572"/>
              <a:gd name="T23" fmla="*/ 3572 h 26"/>
              <a:gd name="T24" fmla="+- 0 15230 13692"/>
              <a:gd name="T25" fmla="*/ T24 w 1539"/>
              <a:gd name="T26" fmla="+- 0 3572 3572"/>
              <a:gd name="T27" fmla="*/ 3572 h 26"/>
            </a:gdLst>
            <a:ahLst/>
            <a:cxnLst>
              <a:cxn ang="0">
                <a:pos x="T1" y="T3"/>
              </a:cxn>
              <a:cxn ang="0">
                <a:pos x="T5" y="T7"/>
              </a:cxn>
              <a:cxn ang="0">
                <a:pos x="T9" y="T11"/>
              </a:cxn>
              <a:cxn ang="0">
                <a:pos x="T13" y="T15"/>
              </a:cxn>
              <a:cxn ang="0">
                <a:pos x="T17" y="T19"/>
              </a:cxn>
              <a:cxn ang="0">
                <a:pos x="T21" y="T23"/>
              </a:cxn>
              <a:cxn ang="0">
                <a:pos x="T25" y="T27"/>
              </a:cxn>
            </a:cxnLst>
            <a:rect l="0" t="0" r="r" b="b"/>
            <a:pathLst>
              <a:path w="1539" h="26" extrusionOk="0">
                <a:moveTo>
                  <a:pt x="0" y="25"/>
                </a:moveTo>
                <a:cubicBezTo>
                  <a:pt x="161" y="25"/>
                  <a:pt x="353" y="48"/>
                  <a:pt x="496" y="0"/>
                </a:cubicBezTo>
                <a:cubicBezTo>
                  <a:pt x="772" y="-93"/>
                  <a:pt x="1244" y="0"/>
                  <a:pt x="1538" y="0"/>
                </a:cubicBezTo>
              </a:path>
            </a:pathLst>
          </a:custGeom>
          <a:noFill/>
          <a:ln w="127000" cap="sq">
            <a:solidFill>
              <a:srgbClr val="000000">
                <a:alpha val="33333"/>
              </a:srgbClr>
            </a:solidFill>
            <a:round/>
            <a:headEnd/>
            <a:tailEnd/>
          </a:ln>
          <a:extLst>
            <a:ext uri="{909E8E84-426E-40dd-AFC4-6F175D3DCCD1}">
              <a14:hiddenFill xmlns:a14="http://schemas.microsoft.com/office/drawing/2010/main" xmlns="">
                <a:noFill/>
              </a14:hiddenFill>
            </a:ext>
          </a:extLst>
        </p:spPr>
        <p:txBody>
          <a:bodyPr vert="horz" wrap="square" lIns="51435" tIns="25718" rIns="51435" bIns="25718" numCol="1" anchor="t" anchorCtr="0" compatLnSpc="1">
            <a:prstTxWarp prst="textNoShape">
              <a:avLst/>
            </a:prstTxWarp>
          </a:bodyPr>
          <a:lstStyle/>
          <a:p>
            <a:endParaRPr lang="it-IT" sz="1013">
              <a:solidFill>
                <a:prstClr val="white"/>
              </a:solidFill>
              <a:latin typeface="Constantia"/>
            </a:endParaRPr>
          </a:p>
        </p:txBody>
      </p:sp>
      <p:sp>
        <p:nvSpPr>
          <p:cNvPr id="2" name="Rettangolo 1"/>
          <p:cNvSpPr/>
          <p:nvPr/>
        </p:nvSpPr>
        <p:spPr>
          <a:xfrm>
            <a:off x="3226477" y="3697360"/>
            <a:ext cx="769586" cy="12151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solidFill>
                <a:prstClr val="white"/>
              </a:solidFill>
              <a:latin typeface="Constantia"/>
            </a:endParaRPr>
          </a:p>
        </p:txBody>
      </p:sp>
      <p:sp>
        <p:nvSpPr>
          <p:cNvPr id="3" name="Ovale 2"/>
          <p:cNvSpPr/>
          <p:nvPr/>
        </p:nvSpPr>
        <p:spPr>
          <a:xfrm>
            <a:off x="3064461" y="3454333"/>
            <a:ext cx="1053117" cy="60756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solidFill>
                <a:prstClr val="white"/>
              </a:solidFill>
              <a:latin typeface="Constantia"/>
            </a:endParaRPr>
          </a:p>
        </p:txBody>
      </p:sp>
    </p:spTree>
    <p:extLst>
      <p:ext uri="{BB962C8B-B14F-4D97-AF65-F5344CB8AC3E}">
        <p14:creationId xmlns:p14="http://schemas.microsoft.com/office/powerpoint/2010/main" val="96459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Titolo 1"/>
          <p:cNvSpPr>
            <a:spLocks noGrp="1"/>
          </p:cNvSpPr>
          <p:nvPr>
            <p:ph type="title"/>
          </p:nvPr>
        </p:nvSpPr>
        <p:spPr>
          <a:xfrm>
            <a:off x="1160859" y="4345782"/>
            <a:ext cx="4629150" cy="771525"/>
          </a:xfrm>
        </p:spPr>
        <p:txBody>
          <a:bodyPr>
            <a:normAutofit fontScale="90000"/>
          </a:bodyPr>
          <a:lstStyle/>
          <a:p>
            <a:r>
              <a:rPr lang="it-IT" sz="3375" dirty="0">
                <a:latin typeface="Arial" charset="0"/>
              </a:rPr>
              <a:t>Allora quali controlli?</a:t>
            </a:r>
            <a:br>
              <a:rPr lang="it-IT" sz="3375" dirty="0">
                <a:latin typeface="Arial" charset="0"/>
              </a:rPr>
            </a:br>
            <a:br>
              <a:rPr lang="it-IT" sz="3375" dirty="0">
                <a:latin typeface="Arial" charset="0"/>
              </a:rPr>
            </a:br>
            <a:r>
              <a:rPr lang="it-IT" sz="3375" dirty="0">
                <a:latin typeface="Arial" charset="0"/>
              </a:rPr>
              <a:t>Con quale frequenza?</a:t>
            </a:r>
          </a:p>
        </p:txBody>
      </p:sp>
      <p:sp>
        <p:nvSpPr>
          <p:cNvPr id="436226" name="CasellaDiTesto 2"/>
          <p:cNvSpPr txBox="1">
            <a:spLocks noChangeArrowheads="1"/>
          </p:cNvSpPr>
          <p:nvPr/>
        </p:nvSpPr>
        <p:spPr bwMode="auto">
          <a:xfrm>
            <a:off x="2850977" y="3373340"/>
            <a:ext cx="906017" cy="61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eaLnBrk="0" fontAlgn="base" hangingPunct="0">
              <a:spcBef>
                <a:spcPct val="0"/>
              </a:spcBef>
              <a:spcAft>
                <a:spcPct val="0"/>
              </a:spcAft>
              <a:defRPr sz="1300">
                <a:solidFill>
                  <a:schemeClr val="tx1"/>
                </a:solidFill>
                <a:latin typeface="Arial" charset="0"/>
                <a:ea typeface="ＭＳ Ｐゴシック" charset="0"/>
              </a:defRPr>
            </a:lvl6pPr>
            <a:lvl7pPr marL="2971800" indent="-228600" eaLnBrk="0" fontAlgn="base" hangingPunct="0">
              <a:spcBef>
                <a:spcPct val="0"/>
              </a:spcBef>
              <a:spcAft>
                <a:spcPct val="0"/>
              </a:spcAft>
              <a:defRPr sz="1300">
                <a:solidFill>
                  <a:schemeClr val="tx1"/>
                </a:solidFill>
                <a:latin typeface="Arial" charset="0"/>
                <a:ea typeface="ＭＳ Ｐゴシック" charset="0"/>
              </a:defRPr>
            </a:lvl7pPr>
            <a:lvl8pPr marL="3429000" indent="-228600" eaLnBrk="0" fontAlgn="base" hangingPunct="0">
              <a:spcBef>
                <a:spcPct val="0"/>
              </a:spcBef>
              <a:spcAft>
                <a:spcPct val="0"/>
              </a:spcAft>
              <a:defRPr sz="1300">
                <a:solidFill>
                  <a:schemeClr val="tx1"/>
                </a:solidFill>
                <a:latin typeface="Arial" charset="0"/>
                <a:ea typeface="ＭＳ Ｐゴシック" charset="0"/>
              </a:defRPr>
            </a:lvl8pPr>
            <a:lvl9pPr marL="3886200" indent="-228600" eaLnBrk="0" fontAlgn="base" hangingPunct="0">
              <a:spcBef>
                <a:spcPct val="0"/>
              </a:spcBef>
              <a:spcAft>
                <a:spcPct val="0"/>
              </a:spcAft>
              <a:defRPr sz="1300">
                <a:solidFill>
                  <a:schemeClr val="tx1"/>
                </a:solidFill>
                <a:latin typeface="Arial" charset="0"/>
                <a:ea typeface="ＭＳ Ｐゴシック" charset="0"/>
              </a:defRPr>
            </a:lvl9pPr>
          </a:lstStyle>
          <a:p>
            <a:pPr algn="ctr" eaLnBrk="0" fontAlgn="base" hangingPunct="0">
              <a:spcBef>
                <a:spcPct val="0"/>
              </a:spcBef>
              <a:spcAft>
                <a:spcPct val="0"/>
              </a:spcAft>
            </a:pPr>
            <a:r>
              <a:rPr lang="it-IT" sz="3375">
                <a:solidFill>
                  <a:srgbClr val="FFFFFF"/>
                </a:solidFill>
              </a:rPr>
              <a:t>???</a:t>
            </a:r>
          </a:p>
        </p:txBody>
      </p:sp>
      <p:sp>
        <p:nvSpPr>
          <p:cNvPr id="436227" name="CasellaDiTesto 3"/>
          <p:cNvSpPr txBox="1">
            <a:spLocks noChangeArrowheads="1"/>
          </p:cNvSpPr>
          <p:nvPr/>
        </p:nvSpPr>
        <p:spPr bwMode="auto">
          <a:xfrm>
            <a:off x="3098603" y="5560220"/>
            <a:ext cx="545342" cy="61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eaLnBrk="0" fontAlgn="base" hangingPunct="0">
              <a:spcBef>
                <a:spcPct val="0"/>
              </a:spcBef>
              <a:spcAft>
                <a:spcPct val="0"/>
              </a:spcAft>
              <a:defRPr sz="1300">
                <a:solidFill>
                  <a:schemeClr val="tx1"/>
                </a:solidFill>
                <a:latin typeface="Arial" charset="0"/>
                <a:ea typeface="ＭＳ Ｐゴシック" charset="0"/>
              </a:defRPr>
            </a:lvl6pPr>
            <a:lvl7pPr marL="2971800" indent="-228600" eaLnBrk="0" fontAlgn="base" hangingPunct="0">
              <a:spcBef>
                <a:spcPct val="0"/>
              </a:spcBef>
              <a:spcAft>
                <a:spcPct val="0"/>
              </a:spcAft>
              <a:defRPr sz="1300">
                <a:solidFill>
                  <a:schemeClr val="tx1"/>
                </a:solidFill>
                <a:latin typeface="Arial" charset="0"/>
                <a:ea typeface="ＭＳ Ｐゴシック" charset="0"/>
              </a:defRPr>
            </a:lvl7pPr>
            <a:lvl8pPr marL="3429000" indent="-228600" eaLnBrk="0" fontAlgn="base" hangingPunct="0">
              <a:spcBef>
                <a:spcPct val="0"/>
              </a:spcBef>
              <a:spcAft>
                <a:spcPct val="0"/>
              </a:spcAft>
              <a:defRPr sz="1300">
                <a:solidFill>
                  <a:schemeClr val="tx1"/>
                </a:solidFill>
                <a:latin typeface="Arial" charset="0"/>
                <a:ea typeface="ＭＳ Ｐゴシック" charset="0"/>
              </a:defRPr>
            </a:lvl8pPr>
            <a:lvl9pPr marL="3886200" indent="-228600" eaLnBrk="0" fontAlgn="base" hangingPunct="0">
              <a:spcBef>
                <a:spcPct val="0"/>
              </a:spcBef>
              <a:spcAft>
                <a:spcPct val="0"/>
              </a:spcAft>
              <a:defRPr sz="1300">
                <a:solidFill>
                  <a:schemeClr val="tx1"/>
                </a:solidFill>
                <a:latin typeface="Arial" charset="0"/>
                <a:ea typeface="ＭＳ Ｐゴシック" charset="0"/>
              </a:defRPr>
            </a:lvl9pPr>
          </a:lstStyle>
          <a:p>
            <a:pPr eaLnBrk="0" fontAlgn="base" hangingPunct="0">
              <a:spcBef>
                <a:spcPct val="0"/>
              </a:spcBef>
              <a:spcAft>
                <a:spcPct val="0"/>
              </a:spcAft>
            </a:pPr>
            <a:r>
              <a:rPr lang="it-IT" sz="3375">
                <a:solidFill>
                  <a:srgbClr val="FFFFFF"/>
                </a:solidFill>
              </a:rPr>
              <a:t>!!!</a:t>
            </a:r>
          </a:p>
        </p:txBody>
      </p:sp>
    </p:spTree>
    <p:extLst>
      <p:ext uri="{BB962C8B-B14F-4D97-AF65-F5344CB8AC3E}">
        <p14:creationId xmlns:p14="http://schemas.microsoft.com/office/powerpoint/2010/main" val="1087020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E:\Circ. 20San09 - linee guida Amb e Studi Odontoiatric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50720"/>
            <a:ext cx="5714999" cy="6111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9794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560" y="4695199"/>
            <a:ext cx="5143500" cy="3107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60" y="2590800"/>
            <a:ext cx="5143500" cy="272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Connettore 1 2">
            <a:extLst>
              <a:ext uri="{FF2B5EF4-FFF2-40B4-BE49-F238E27FC236}">
                <a16:creationId xmlns:a16="http://schemas.microsoft.com/office/drawing/2014/main" id="{62C58E28-A87A-EC4E-A531-3E26AFE50642}"/>
              </a:ext>
            </a:extLst>
          </p:cNvPr>
          <p:cNvCxnSpPr/>
          <p:nvPr/>
        </p:nvCxnSpPr>
        <p:spPr>
          <a:xfrm>
            <a:off x="1051560" y="6705600"/>
            <a:ext cx="30937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DE533589-455E-D742-B4CF-1B5DA7079240}"/>
              </a:ext>
            </a:extLst>
          </p:cNvPr>
          <p:cNvCxnSpPr/>
          <p:nvPr/>
        </p:nvCxnSpPr>
        <p:spPr>
          <a:xfrm>
            <a:off x="2072640" y="6918960"/>
            <a:ext cx="35509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193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1992" y="3130300"/>
            <a:ext cx="5083029" cy="1615827"/>
          </a:xfrm>
          <a:prstGeom prst="rect">
            <a:avLst/>
          </a:prstGeom>
          <a:noFill/>
        </p:spPr>
        <p:txBody>
          <a:bodyPr wrap="square" rtlCol="0">
            <a:spAutoFit/>
          </a:bodyPr>
          <a:lstStyle/>
          <a:p>
            <a:pPr algn="ctr"/>
            <a:r>
              <a:rPr lang="it-IT" sz="2475" b="1" dirty="0">
                <a:solidFill>
                  <a:srgbClr val="FFFFFF"/>
                </a:solidFill>
                <a:latin typeface="Tahoma"/>
              </a:rPr>
              <a:t>La norma UNI EN ISO 17665-1 non indirizza verso l’utilizzo sistematico di indicatori biologici o chimici</a:t>
            </a:r>
          </a:p>
        </p:txBody>
      </p:sp>
      <p:sp>
        <p:nvSpPr>
          <p:cNvPr id="3" name="CasellaDiTesto 2"/>
          <p:cNvSpPr txBox="1"/>
          <p:nvPr/>
        </p:nvSpPr>
        <p:spPr>
          <a:xfrm>
            <a:off x="854370" y="4871994"/>
            <a:ext cx="5143500" cy="1996700"/>
          </a:xfrm>
          <a:prstGeom prst="rect">
            <a:avLst/>
          </a:prstGeom>
          <a:noFill/>
        </p:spPr>
        <p:txBody>
          <a:bodyPr wrap="square" rtlCol="0">
            <a:spAutoFit/>
          </a:bodyPr>
          <a:lstStyle/>
          <a:p>
            <a:pPr algn="ctr"/>
            <a:r>
              <a:rPr lang="it-IT" sz="2475" b="1" dirty="0">
                <a:solidFill>
                  <a:srgbClr val="FFFFFF"/>
                </a:solidFill>
                <a:latin typeface="Tahoma"/>
              </a:rPr>
              <a:t>Gli indicatori biologici e/o chimici non sono destinati a dimostrare che il carico sottoposto a sterilizzazione sia sterile</a:t>
            </a:r>
          </a:p>
        </p:txBody>
      </p:sp>
    </p:spTree>
    <p:extLst>
      <p:ext uri="{BB962C8B-B14F-4D97-AF65-F5344CB8AC3E}">
        <p14:creationId xmlns:p14="http://schemas.microsoft.com/office/powerpoint/2010/main" val="794451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Titolo 1"/>
          <p:cNvSpPr>
            <a:spLocks noGrp="1"/>
          </p:cNvSpPr>
          <p:nvPr>
            <p:ph type="title"/>
          </p:nvPr>
        </p:nvSpPr>
        <p:spPr>
          <a:xfrm>
            <a:off x="1160859" y="4345782"/>
            <a:ext cx="4629150" cy="771525"/>
          </a:xfrm>
        </p:spPr>
        <p:txBody>
          <a:bodyPr>
            <a:normAutofit fontScale="90000"/>
          </a:bodyPr>
          <a:lstStyle/>
          <a:p>
            <a:r>
              <a:rPr lang="it-IT" sz="3375" dirty="0">
                <a:latin typeface="Arial" charset="0"/>
              </a:rPr>
              <a:t>Quale riferimento legislativo</a:t>
            </a:r>
          </a:p>
        </p:txBody>
      </p:sp>
      <p:sp>
        <p:nvSpPr>
          <p:cNvPr id="436226" name="CasellaDiTesto 2"/>
          <p:cNvSpPr txBox="1">
            <a:spLocks noChangeArrowheads="1"/>
          </p:cNvSpPr>
          <p:nvPr/>
        </p:nvSpPr>
        <p:spPr bwMode="auto">
          <a:xfrm>
            <a:off x="2850977" y="3373340"/>
            <a:ext cx="906017" cy="61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eaLnBrk="0" fontAlgn="base" hangingPunct="0">
              <a:spcBef>
                <a:spcPct val="0"/>
              </a:spcBef>
              <a:spcAft>
                <a:spcPct val="0"/>
              </a:spcAft>
              <a:defRPr sz="1300">
                <a:solidFill>
                  <a:schemeClr val="tx1"/>
                </a:solidFill>
                <a:latin typeface="Arial" charset="0"/>
                <a:ea typeface="ＭＳ Ｐゴシック" charset="0"/>
              </a:defRPr>
            </a:lvl6pPr>
            <a:lvl7pPr marL="2971800" indent="-228600" eaLnBrk="0" fontAlgn="base" hangingPunct="0">
              <a:spcBef>
                <a:spcPct val="0"/>
              </a:spcBef>
              <a:spcAft>
                <a:spcPct val="0"/>
              </a:spcAft>
              <a:defRPr sz="1300">
                <a:solidFill>
                  <a:schemeClr val="tx1"/>
                </a:solidFill>
                <a:latin typeface="Arial" charset="0"/>
                <a:ea typeface="ＭＳ Ｐゴシック" charset="0"/>
              </a:defRPr>
            </a:lvl7pPr>
            <a:lvl8pPr marL="3429000" indent="-228600" eaLnBrk="0" fontAlgn="base" hangingPunct="0">
              <a:spcBef>
                <a:spcPct val="0"/>
              </a:spcBef>
              <a:spcAft>
                <a:spcPct val="0"/>
              </a:spcAft>
              <a:defRPr sz="1300">
                <a:solidFill>
                  <a:schemeClr val="tx1"/>
                </a:solidFill>
                <a:latin typeface="Arial" charset="0"/>
                <a:ea typeface="ＭＳ Ｐゴシック" charset="0"/>
              </a:defRPr>
            </a:lvl8pPr>
            <a:lvl9pPr marL="3886200" indent="-228600" eaLnBrk="0" fontAlgn="base" hangingPunct="0">
              <a:spcBef>
                <a:spcPct val="0"/>
              </a:spcBef>
              <a:spcAft>
                <a:spcPct val="0"/>
              </a:spcAft>
              <a:defRPr sz="1300">
                <a:solidFill>
                  <a:schemeClr val="tx1"/>
                </a:solidFill>
                <a:latin typeface="Arial" charset="0"/>
                <a:ea typeface="ＭＳ Ｐゴシック" charset="0"/>
              </a:defRPr>
            </a:lvl9pPr>
          </a:lstStyle>
          <a:p>
            <a:pPr algn="ctr" eaLnBrk="0" fontAlgn="base" hangingPunct="0">
              <a:spcBef>
                <a:spcPct val="0"/>
              </a:spcBef>
              <a:spcAft>
                <a:spcPct val="0"/>
              </a:spcAft>
            </a:pPr>
            <a:r>
              <a:rPr lang="it-IT" sz="3375">
                <a:solidFill>
                  <a:srgbClr val="FFFFFF"/>
                </a:solidFill>
              </a:rPr>
              <a:t>???</a:t>
            </a:r>
          </a:p>
        </p:txBody>
      </p:sp>
      <p:sp>
        <p:nvSpPr>
          <p:cNvPr id="436227" name="CasellaDiTesto 3"/>
          <p:cNvSpPr txBox="1">
            <a:spLocks noChangeArrowheads="1"/>
          </p:cNvSpPr>
          <p:nvPr/>
        </p:nvSpPr>
        <p:spPr bwMode="auto">
          <a:xfrm>
            <a:off x="3098603" y="5560220"/>
            <a:ext cx="545342" cy="61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eaLnBrk="0" fontAlgn="base" hangingPunct="0">
              <a:spcBef>
                <a:spcPct val="0"/>
              </a:spcBef>
              <a:spcAft>
                <a:spcPct val="0"/>
              </a:spcAft>
              <a:defRPr sz="1300">
                <a:solidFill>
                  <a:schemeClr val="tx1"/>
                </a:solidFill>
                <a:latin typeface="Arial" charset="0"/>
                <a:ea typeface="ＭＳ Ｐゴシック" charset="0"/>
              </a:defRPr>
            </a:lvl6pPr>
            <a:lvl7pPr marL="2971800" indent="-228600" eaLnBrk="0" fontAlgn="base" hangingPunct="0">
              <a:spcBef>
                <a:spcPct val="0"/>
              </a:spcBef>
              <a:spcAft>
                <a:spcPct val="0"/>
              </a:spcAft>
              <a:defRPr sz="1300">
                <a:solidFill>
                  <a:schemeClr val="tx1"/>
                </a:solidFill>
                <a:latin typeface="Arial" charset="0"/>
                <a:ea typeface="ＭＳ Ｐゴシック" charset="0"/>
              </a:defRPr>
            </a:lvl7pPr>
            <a:lvl8pPr marL="3429000" indent="-228600" eaLnBrk="0" fontAlgn="base" hangingPunct="0">
              <a:spcBef>
                <a:spcPct val="0"/>
              </a:spcBef>
              <a:spcAft>
                <a:spcPct val="0"/>
              </a:spcAft>
              <a:defRPr sz="1300">
                <a:solidFill>
                  <a:schemeClr val="tx1"/>
                </a:solidFill>
                <a:latin typeface="Arial" charset="0"/>
                <a:ea typeface="ＭＳ Ｐゴシック" charset="0"/>
              </a:defRPr>
            </a:lvl8pPr>
            <a:lvl9pPr marL="3886200" indent="-228600" eaLnBrk="0" fontAlgn="base" hangingPunct="0">
              <a:spcBef>
                <a:spcPct val="0"/>
              </a:spcBef>
              <a:spcAft>
                <a:spcPct val="0"/>
              </a:spcAft>
              <a:defRPr sz="1300">
                <a:solidFill>
                  <a:schemeClr val="tx1"/>
                </a:solidFill>
                <a:latin typeface="Arial" charset="0"/>
                <a:ea typeface="ＭＳ Ｐゴシック" charset="0"/>
              </a:defRPr>
            </a:lvl9pPr>
          </a:lstStyle>
          <a:p>
            <a:pPr eaLnBrk="0" fontAlgn="base" hangingPunct="0">
              <a:spcBef>
                <a:spcPct val="0"/>
              </a:spcBef>
              <a:spcAft>
                <a:spcPct val="0"/>
              </a:spcAft>
            </a:pPr>
            <a:r>
              <a:rPr lang="it-IT" sz="3375">
                <a:solidFill>
                  <a:srgbClr val="FFFFFF"/>
                </a:solidFill>
              </a:rPr>
              <a:t>!!!</a:t>
            </a:r>
          </a:p>
        </p:txBody>
      </p:sp>
    </p:spTree>
    <p:extLst>
      <p:ext uri="{BB962C8B-B14F-4D97-AF65-F5344CB8AC3E}">
        <p14:creationId xmlns:p14="http://schemas.microsoft.com/office/powerpoint/2010/main" val="2807490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5320" y="2461352"/>
            <a:ext cx="5684520" cy="5326288"/>
          </a:xfrm>
          <a:solidFill>
            <a:srgbClr val="0070C0"/>
          </a:solidFill>
          <a:ln w="76200" cmpd="sng">
            <a:solidFill>
              <a:srgbClr val="FF0000"/>
            </a:solidFill>
          </a:ln>
        </p:spPr>
        <p:txBody>
          <a:bodyPr>
            <a:noAutofit/>
          </a:bodyPr>
          <a:lstStyle/>
          <a:p>
            <a:pPr algn="ctr"/>
            <a:r>
              <a:rPr lang="it-IT" sz="1414" dirty="0"/>
              <a:t>DECRETO LEGISLATIVO 9 aprile 2008 , n. 81</a:t>
            </a:r>
            <a:br>
              <a:rPr lang="it-IT" sz="1414" dirty="0"/>
            </a:br>
            <a:r>
              <a:rPr lang="it-IT" sz="1414" dirty="0"/>
              <a:t> </a:t>
            </a:r>
            <a:br>
              <a:rPr lang="it-IT" sz="1414" dirty="0"/>
            </a:br>
            <a:r>
              <a:rPr lang="it-IT" sz="1414" dirty="0"/>
              <a:t>Titolo III</a:t>
            </a:r>
            <a:br>
              <a:rPr lang="it-IT" sz="1414" dirty="0"/>
            </a:br>
            <a:r>
              <a:rPr lang="it-IT" sz="1414" dirty="0"/>
              <a:t>USO DELLE ATTREZZATURE DI LAVORO E DEI DISPOSITIVI DI PROTEZIONE</a:t>
            </a:r>
            <a:br>
              <a:rPr lang="it-IT" sz="1414" dirty="0"/>
            </a:br>
            <a:r>
              <a:rPr lang="it-IT" sz="1414" dirty="0"/>
              <a:t>INDIVIDUALE</a:t>
            </a:r>
            <a:br>
              <a:rPr lang="it-IT" sz="1414" dirty="0"/>
            </a:br>
            <a:r>
              <a:rPr lang="it-IT" sz="1414" dirty="0">
                <a:solidFill>
                  <a:schemeClr val="tx1"/>
                </a:solidFill>
              </a:rPr>
              <a:t>Capo I</a:t>
            </a:r>
            <a:br>
              <a:rPr lang="it-IT" sz="1414" dirty="0">
                <a:solidFill>
                  <a:schemeClr val="tx1"/>
                </a:solidFill>
              </a:rPr>
            </a:br>
            <a:r>
              <a:rPr lang="it-IT" sz="1414" dirty="0">
                <a:solidFill>
                  <a:srgbClr val="FF0000"/>
                </a:solidFill>
              </a:rPr>
              <a:t>Uso delle attrezzature di lavoro</a:t>
            </a:r>
            <a:br>
              <a:rPr lang="it-IT" sz="1414" dirty="0">
                <a:solidFill>
                  <a:srgbClr val="FF0000"/>
                </a:solidFill>
              </a:rPr>
            </a:br>
            <a:r>
              <a:rPr lang="it-IT" sz="1414" dirty="0">
                <a:solidFill>
                  <a:srgbClr val="FFFF00"/>
                </a:solidFill>
              </a:rPr>
              <a:t>Art. 71.</a:t>
            </a:r>
            <a:br>
              <a:rPr lang="it-IT" sz="1414" dirty="0">
                <a:solidFill>
                  <a:srgbClr val="FFFF00"/>
                </a:solidFill>
              </a:rPr>
            </a:br>
            <a:r>
              <a:rPr lang="it-IT" sz="1414" dirty="0"/>
              <a:t>Obblighi del datore di lavoro</a:t>
            </a:r>
            <a:br>
              <a:rPr lang="it-IT" sz="1414" dirty="0"/>
            </a:br>
            <a:br>
              <a:rPr lang="it-IT" sz="1414" dirty="0"/>
            </a:br>
            <a:r>
              <a:rPr lang="it-IT" sz="1414" dirty="0">
                <a:solidFill>
                  <a:srgbClr val="FFFF00"/>
                </a:solidFill>
              </a:rPr>
              <a:t>8. </a:t>
            </a:r>
            <a:r>
              <a:rPr lang="it-IT" sz="1414" dirty="0"/>
              <a:t>il datore di lavoro</a:t>
            </a:r>
            <a:br>
              <a:rPr lang="it-IT" sz="1414" dirty="0"/>
            </a:br>
            <a:r>
              <a:rPr lang="it-IT" sz="1414" dirty="0"/>
              <a:t>provvede </a:t>
            </a:r>
            <a:r>
              <a:rPr lang="it-IT" sz="1414" dirty="0" err="1"/>
              <a:t>affinche</a:t>
            </a:r>
            <a:r>
              <a:rPr lang="it-IT" sz="1414" dirty="0"/>
              <a:t>':</a:t>
            </a:r>
            <a:br>
              <a:rPr lang="it-IT" sz="1414" dirty="0"/>
            </a:br>
            <a:r>
              <a:rPr lang="it-IT" sz="1414" dirty="0"/>
              <a:t> le attrezzature soggette a influssi che possono provocare</a:t>
            </a:r>
            <a:br>
              <a:rPr lang="it-IT" sz="1414" dirty="0"/>
            </a:br>
            <a:r>
              <a:rPr lang="it-IT" sz="1414" dirty="0"/>
              <a:t>deterioramenti suscettibili di dare origine a situazioni pericolose</a:t>
            </a:r>
            <a:br>
              <a:rPr lang="it-IT" sz="1414" dirty="0"/>
            </a:br>
            <a:r>
              <a:rPr lang="it-IT" sz="1414" dirty="0"/>
              <a:t>siano sottoposte:</a:t>
            </a:r>
            <a:br>
              <a:rPr lang="it-IT" sz="1414" dirty="0"/>
            </a:br>
            <a:r>
              <a:rPr lang="it-IT" sz="1414" b="1" dirty="0">
                <a:solidFill>
                  <a:srgbClr val="FFFF00"/>
                </a:solidFill>
              </a:rPr>
              <a:t>a controlli periodici, secondo frequenze stabilite in base</a:t>
            </a:r>
            <a:br>
              <a:rPr lang="it-IT" sz="1414" b="1" dirty="0">
                <a:solidFill>
                  <a:srgbClr val="FFFF00"/>
                </a:solidFill>
              </a:rPr>
            </a:br>
            <a:r>
              <a:rPr lang="it-IT" sz="1414" b="1" dirty="0">
                <a:solidFill>
                  <a:srgbClr val="FFFF00"/>
                </a:solidFill>
              </a:rPr>
              <a:t>alle indicazioni fornite dai fabbricanti, ovvero dalle norme di buona tecnica, o in assenza di queste ultime, desumibili dai codici di buona prassi;</a:t>
            </a:r>
            <a:br>
              <a:rPr lang="it-IT" sz="1414" b="1" dirty="0">
                <a:solidFill>
                  <a:srgbClr val="FFFF00"/>
                </a:solidFill>
              </a:rPr>
            </a:br>
            <a:endParaRPr lang="it-IT" sz="1414" b="1" dirty="0">
              <a:solidFill>
                <a:srgbClr val="FFFF00"/>
              </a:solidFill>
            </a:endParaRPr>
          </a:p>
        </p:txBody>
      </p:sp>
    </p:spTree>
    <p:extLst>
      <p:ext uri="{BB962C8B-B14F-4D97-AF65-F5344CB8AC3E}">
        <p14:creationId xmlns:p14="http://schemas.microsoft.com/office/powerpoint/2010/main" val="1131988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7-08-02 alle 18.3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889412"/>
            <a:ext cx="5143500" cy="4571082"/>
          </a:xfrm>
          <a:prstGeom prst="rect">
            <a:avLst/>
          </a:prstGeom>
        </p:spPr>
      </p:pic>
    </p:spTree>
    <p:extLst>
      <p:ext uri="{BB962C8B-B14F-4D97-AF65-F5344CB8AC3E}">
        <p14:creationId xmlns:p14="http://schemas.microsoft.com/office/powerpoint/2010/main" val="3368159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857253" y="3332823"/>
            <a:ext cx="5143501" cy="1615827"/>
          </a:xfrm>
          <a:prstGeom prst="rect">
            <a:avLst/>
          </a:prstGeom>
          <a:noFill/>
        </p:spPr>
        <p:txBody>
          <a:bodyPr wrap="square" rtlCol="0">
            <a:spAutoFit/>
          </a:bodyPr>
          <a:lstStyle/>
          <a:p>
            <a:r>
              <a:rPr lang="it-IT" sz="2475" dirty="0"/>
              <a:t>8.5        Se </a:t>
            </a:r>
            <a:r>
              <a:rPr lang="it-IT" sz="2475" dirty="0">
                <a:ln w="18415" cmpd="sng">
                  <a:solidFill>
                    <a:srgbClr val="FFFFFF"/>
                  </a:solidFill>
                  <a:prstDash val="solid"/>
                </a:ln>
                <a:solidFill>
                  <a:srgbClr val="FFFFFF"/>
                </a:solidFill>
                <a:effectLst>
                  <a:outerShdw blurRad="63500" dir="3600000" algn="tl" rotWithShape="0">
                    <a:srgbClr val="000000">
                      <a:alpha val="70000"/>
                    </a:srgbClr>
                  </a:outerShdw>
                </a:effectLst>
              </a:rPr>
              <a:t>sono</a:t>
            </a:r>
            <a:r>
              <a:rPr lang="it-IT" sz="2475" dirty="0"/>
              <a:t> utilizzati sistemi di indicatori biologici come parte della definizione del processo di sterilizzazione ….</a:t>
            </a:r>
          </a:p>
        </p:txBody>
      </p:sp>
      <p:sp>
        <p:nvSpPr>
          <p:cNvPr id="10" name="CasellaDiTesto 9"/>
          <p:cNvSpPr txBox="1"/>
          <p:nvPr/>
        </p:nvSpPr>
        <p:spPr>
          <a:xfrm>
            <a:off x="808142" y="5272671"/>
            <a:ext cx="5366561" cy="1390830"/>
          </a:xfrm>
          <a:prstGeom prst="rect">
            <a:avLst/>
          </a:prstGeom>
          <a:noFill/>
        </p:spPr>
        <p:txBody>
          <a:bodyPr wrap="square" rtlCol="0">
            <a:spAutoFit/>
          </a:bodyPr>
          <a:lstStyle/>
          <a:p>
            <a:r>
              <a:rPr lang="it-IT" sz="2475" dirty="0"/>
              <a:t>8.8          Se  indicatori chimici sono utilizzati come parte della definizione del processo di sterilizzazione ….</a:t>
            </a:r>
          </a:p>
          <a:p>
            <a:pPr algn="ctr"/>
            <a:r>
              <a:rPr lang="it-IT" sz="1013" dirty="0"/>
              <a:t> </a:t>
            </a:r>
          </a:p>
        </p:txBody>
      </p:sp>
      <p:sp>
        <p:nvSpPr>
          <p:cNvPr id="11" name="Rettangolo 10"/>
          <p:cNvSpPr/>
          <p:nvPr/>
        </p:nvSpPr>
        <p:spPr>
          <a:xfrm>
            <a:off x="1901722" y="3396679"/>
            <a:ext cx="411306" cy="337315"/>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12" name="Rettangolo 11"/>
          <p:cNvSpPr/>
          <p:nvPr/>
        </p:nvSpPr>
        <p:spPr>
          <a:xfrm>
            <a:off x="2021787" y="5315513"/>
            <a:ext cx="416706" cy="359743"/>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Tree>
    <p:extLst>
      <p:ext uri="{BB962C8B-B14F-4D97-AF65-F5344CB8AC3E}">
        <p14:creationId xmlns:p14="http://schemas.microsoft.com/office/powerpoint/2010/main" val="936446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51740" y="3899886"/>
            <a:ext cx="5140372" cy="1615827"/>
          </a:xfrm>
          <a:prstGeom prst="rect">
            <a:avLst/>
          </a:prstGeom>
          <a:noFill/>
        </p:spPr>
        <p:txBody>
          <a:bodyPr wrap="square" rtlCol="0">
            <a:spAutoFit/>
          </a:bodyPr>
          <a:lstStyle/>
          <a:p>
            <a:r>
              <a:rPr lang="it-IT" sz="2475" dirty="0"/>
              <a:t>12.1.5                   Se il processo di sterilizzazione fa uso di vuoto, deve essere eseguita una prova di</a:t>
            </a:r>
          </a:p>
          <a:p>
            <a:r>
              <a:rPr lang="it-IT" sz="2475" dirty="0"/>
              <a:t>perdita d’aria a intervalli specificati</a:t>
            </a:r>
          </a:p>
        </p:txBody>
      </p:sp>
      <p:sp>
        <p:nvSpPr>
          <p:cNvPr id="5" name="CasellaDiTesto 4"/>
          <p:cNvSpPr txBox="1"/>
          <p:nvPr/>
        </p:nvSpPr>
        <p:spPr>
          <a:xfrm>
            <a:off x="727056" y="6022628"/>
            <a:ext cx="2658164" cy="473206"/>
          </a:xfrm>
          <a:prstGeom prst="rect">
            <a:avLst/>
          </a:prstGeom>
          <a:noFill/>
        </p:spPr>
        <p:txBody>
          <a:bodyPr wrap="none" rtlCol="0">
            <a:spAutoFit/>
          </a:bodyPr>
          <a:lstStyle/>
          <a:p>
            <a:pPr algn="ctr"/>
            <a:r>
              <a:rPr lang="it-IT" sz="2475" dirty="0">
                <a:solidFill>
                  <a:srgbClr val="FFFF00"/>
                </a:solidFill>
              </a:rPr>
              <a:t> (VACUUM TEST)</a:t>
            </a:r>
          </a:p>
        </p:txBody>
      </p:sp>
      <p:sp>
        <p:nvSpPr>
          <p:cNvPr id="7" name="Rettangolo arrotondato 6"/>
          <p:cNvSpPr/>
          <p:nvPr/>
        </p:nvSpPr>
        <p:spPr>
          <a:xfrm>
            <a:off x="5011258" y="4270917"/>
            <a:ext cx="701123" cy="416683"/>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cxnSp>
        <p:nvCxnSpPr>
          <p:cNvPr id="4" name="Connettore 1 3"/>
          <p:cNvCxnSpPr/>
          <p:nvPr/>
        </p:nvCxnSpPr>
        <p:spPr>
          <a:xfrm>
            <a:off x="3084419" y="5475314"/>
            <a:ext cx="2613772"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a:extLst>
              <a:ext uri="{FF2B5EF4-FFF2-40B4-BE49-F238E27FC236}">
                <a16:creationId xmlns:a16="http://schemas.microsoft.com/office/drawing/2014/main" id="{80A6B83D-3D4A-A846-AC97-DEDC563F2B9F}"/>
              </a:ext>
            </a:extLst>
          </p:cNvPr>
          <p:cNvCxnSpPr/>
          <p:nvPr/>
        </p:nvCxnSpPr>
        <p:spPr>
          <a:xfrm>
            <a:off x="3032485" y="5476741"/>
            <a:ext cx="2613772"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680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55934" y="3089793"/>
            <a:ext cx="5143500" cy="2758447"/>
          </a:xfrm>
          <a:prstGeom prst="rect">
            <a:avLst/>
          </a:prstGeom>
          <a:noFill/>
        </p:spPr>
        <p:txBody>
          <a:bodyPr wrap="square" rtlCol="0">
            <a:spAutoFit/>
          </a:bodyPr>
          <a:lstStyle/>
          <a:p>
            <a:pPr algn="ctr"/>
            <a:r>
              <a:rPr lang="it-IT" sz="2475" dirty="0"/>
              <a:t>12.1.6                   Se il processo di</a:t>
            </a:r>
          </a:p>
          <a:p>
            <a:r>
              <a:rPr lang="it-IT" sz="2475" dirty="0"/>
              <a:t>sterilizzazione si basa sulla rimozione dell’aria dalla camera della sterilizzatrice……., deve essere eseguita una prova di penetrazione del vapore ogni giorno prima di utilizzare la sterilizzatrice</a:t>
            </a:r>
          </a:p>
        </p:txBody>
      </p:sp>
      <p:sp>
        <p:nvSpPr>
          <p:cNvPr id="4" name="CasellaDiTesto 3"/>
          <p:cNvSpPr txBox="1"/>
          <p:nvPr/>
        </p:nvSpPr>
        <p:spPr>
          <a:xfrm>
            <a:off x="553181" y="5864772"/>
            <a:ext cx="4191930" cy="1234953"/>
          </a:xfrm>
          <a:prstGeom prst="rect">
            <a:avLst/>
          </a:prstGeom>
          <a:noFill/>
        </p:spPr>
        <p:txBody>
          <a:bodyPr wrap="square" rtlCol="0">
            <a:spAutoFit/>
          </a:bodyPr>
          <a:lstStyle/>
          <a:p>
            <a:pPr algn="ctr"/>
            <a:r>
              <a:rPr lang="it-IT" sz="2475" dirty="0">
                <a:solidFill>
                  <a:srgbClr val="FFFF00"/>
                </a:solidFill>
              </a:rPr>
              <a:t>    ( BOWIE AND DICK TEST)                         </a:t>
            </a:r>
          </a:p>
          <a:p>
            <a:pPr algn="ctr"/>
            <a:r>
              <a:rPr lang="it-IT" sz="2475" dirty="0">
                <a:solidFill>
                  <a:srgbClr val="FFFF00"/>
                </a:solidFill>
              </a:rPr>
              <a:t> (HELIX TEST)</a:t>
            </a:r>
          </a:p>
        </p:txBody>
      </p:sp>
      <p:sp>
        <p:nvSpPr>
          <p:cNvPr id="7" name="Rettangolo arrotondato 6"/>
          <p:cNvSpPr/>
          <p:nvPr/>
        </p:nvSpPr>
        <p:spPr>
          <a:xfrm>
            <a:off x="4132192" y="4318837"/>
            <a:ext cx="727581" cy="280857"/>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cxnSp>
        <p:nvCxnSpPr>
          <p:cNvPr id="5" name="Connettore 1 4"/>
          <p:cNvCxnSpPr/>
          <p:nvPr/>
        </p:nvCxnSpPr>
        <p:spPr>
          <a:xfrm>
            <a:off x="2340760" y="5375855"/>
            <a:ext cx="1554816"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20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282263" y="3535345"/>
            <a:ext cx="4371975" cy="826889"/>
          </a:xfrm>
        </p:spPr>
        <p:txBody>
          <a:bodyPr>
            <a:noAutofit/>
          </a:bodyPr>
          <a:lstStyle/>
          <a:p>
            <a:pPr algn="l" eaLnBrk="1" hangingPunct="1">
              <a:defRPr/>
            </a:pPr>
            <a:r>
              <a:rPr lang="it-IT" sz="2025" dirty="0">
                <a:solidFill>
                  <a:schemeClr val="hlink"/>
                </a:solidFill>
              </a:rPr>
              <a:t>PERCHE’ L’AUTOCLAVE A VAPORE E’ L’APPARECCHIATURA DI ELEZIONE TRA LE METODICHE DI STERILIZZAZIONE ?</a:t>
            </a:r>
          </a:p>
        </p:txBody>
      </p:sp>
      <p:sp>
        <p:nvSpPr>
          <p:cNvPr id="51203" name="Rectangle 3"/>
          <p:cNvSpPr>
            <a:spLocks noGrp="1" noChangeArrowheads="1"/>
          </p:cNvSpPr>
          <p:nvPr>
            <p:ph type="subTitle" idx="1"/>
          </p:nvPr>
        </p:nvSpPr>
        <p:spPr>
          <a:xfrm>
            <a:off x="1646635" y="4710114"/>
            <a:ext cx="3600450" cy="1201043"/>
          </a:xfrm>
        </p:spPr>
        <p:txBody>
          <a:bodyPr>
            <a:noAutofit/>
          </a:bodyPr>
          <a:lstStyle/>
          <a:p>
            <a:pPr algn="just" eaLnBrk="1" hangingPunct="1">
              <a:lnSpc>
                <a:spcPct val="90000"/>
              </a:lnSpc>
              <a:defRPr/>
            </a:pPr>
            <a:r>
              <a:rPr lang="it-IT" sz="2025" dirty="0"/>
              <a:t>Perché è una metodica che può essere sottoposta a test che garantiscono la distruzione di tutti i microrganismi comprese le spore.</a:t>
            </a:r>
          </a:p>
        </p:txBody>
      </p:sp>
    </p:spTree>
    <p:extLst>
      <p:ext uri="{BB962C8B-B14F-4D97-AF65-F5344CB8AC3E}">
        <p14:creationId xmlns:p14="http://schemas.microsoft.com/office/powerpoint/2010/main" val="21569997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20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554" y="2978325"/>
            <a:ext cx="4747303" cy="4543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668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3170802"/>
            <a:ext cx="2247714" cy="202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374" y="4457830"/>
            <a:ext cx="5142479" cy="568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8208" y="5284419"/>
            <a:ext cx="5142479" cy="13366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252" y="3697361"/>
            <a:ext cx="5139600" cy="509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7">
            <p14:nvContentPartPr>
              <p14:cNvPr id="5" name="Input penna 4"/>
              <p14:cNvContentPartPr/>
              <p14:nvPr/>
            </p14:nvContentPartPr>
            <p14:xfrm>
              <a:off x="1716255" y="3762503"/>
              <a:ext cx="20250" cy="203"/>
            </p14:xfrm>
          </p:contentPart>
        </mc:Choice>
        <mc:Fallback xmlns="">
          <p:pic>
            <p:nvPicPr>
              <p:cNvPr id="5" name="Input penna 4"/>
              <p:cNvPicPr/>
              <p:nvPr/>
            </p:nvPicPr>
            <p:blipFill>
              <a:blip r:embed="rId8"/>
              <a:stretch>
                <a:fillRect/>
              </a:stretch>
            </p:blipFill>
            <p:spPr>
              <a:xfrm>
                <a:off x="1700623" y="3726775"/>
                <a:ext cx="51158" cy="716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put penna 17"/>
              <p14:cNvContentPartPr/>
              <p14:nvPr/>
            </p14:nvContentPartPr>
            <p14:xfrm>
              <a:off x="1063192" y="5400120"/>
              <a:ext cx="984758" cy="15188"/>
            </p14:xfrm>
          </p:contentPart>
        </mc:Choice>
        <mc:Fallback xmlns="">
          <p:pic>
            <p:nvPicPr>
              <p:cNvPr id="18" name="Input penna 17"/>
              <p:cNvPicPr/>
              <p:nvPr/>
            </p:nvPicPr>
            <p:blipFill>
              <a:blip r:embed="rId10"/>
              <a:stretch>
                <a:fillRect/>
              </a:stretch>
            </p:blipFill>
            <p:spPr>
              <a:xfrm>
                <a:off x="1047355" y="5337955"/>
                <a:ext cx="1016432" cy="13916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put penna 18"/>
              <p14:cNvContentPartPr/>
              <p14:nvPr/>
            </p14:nvContentPartPr>
            <p14:xfrm>
              <a:off x="2982083" y="5395059"/>
              <a:ext cx="2325713" cy="30375"/>
            </p14:xfrm>
          </p:contentPart>
        </mc:Choice>
        <mc:Fallback xmlns="">
          <p:pic>
            <p:nvPicPr>
              <p:cNvPr id="19" name="Input penna 18"/>
              <p:cNvPicPr/>
              <p:nvPr/>
            </p:nvPicPr>
            <p:blipFill>
              <a:blip r:embed="rId12"/>
              <a:stretch>
                <a:fillRect/>
              </a:stretch>
            </p:blipFill>
            <p:spPr>
              <a:xfrm>
                <a:off x="2966245" y="5332165"/>
                <a:ext cx="2357030" cy="1561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put penna 20"/>
              <p14:cNvContentPartPr/>
              <p14:nvPr/>
            </p14:nvContentPartPr>
            <p14:xfrm>
              <a:off x="2665372" y="5913136"/>
              <a:ext cx="1969110" cy="45360"/>
            </p14:xfrm>
          </p:contentPart>
        </mc:Choice>
        <mc:Fallback xmlns="">
          <p:pic>
            <p:nvPicPr>
              <p:cNvPr id="21" name="Input penna 20"/>
              <p:cNvPicPr/>
              <p:nvPr/>
            </p:nvPicPr>
            <p:blipFill>
              <a:blip r:embed="rId14"/>
              <a:stretch>
                <a:fillRect/>
              </a:stretch>
            </p:blipFill>
            <p:spPr>
              <a:xfrm>
                <a:off x="2649533" y="5849776"/>
                <a:ext cx="2000429"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put penna 21"/>
              <p14:cNvContentPartPr/>
              <p14:nvPr/>
            </p14:nvContentPartPr>
            <p14:xfrm>
              <a:off x="4242847" y="5927431"/>
              <a:ext cx="1637618" cy="25313"/>
            </p14:xfrm>
          </p:contentPart>
        </mc:Choice>
        <mc:Fallback xmlns="">
          <p:pic>
            <p:nvPicPr>
              <p:cNvPr id="22" name="Input penna 21"/>
              <p:cNvPicPr/>
              <p:nvPr/>
            </p:nvPicPr>
            <p:blipFill>
              <a:blip r:embed="rId16"/>
              <a:stretch>
                <a:fillRect/>
              </a:stretch>
            </p:blipFill>
            <p:spPr>
              <a:xfrm>
                <a:off x="4227007" y="5864683"/>
                <a:ext cx="1668938" cy="15080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put penna 22"/>
              <p14:cNvContentPartPr/>
              <p14:nvPr/>
            </p14:nvContentPartPr>
            <p14:xfrm>
              <a:off x="1068256" y="6319269"/>
              <a:ext cx="904365" cy="30375"/>
            </p14:xfrm>
          </p:contentPart>
        </mc:Choice>
        <mc:Fallback xmlns="">
          <p:pic>
            <p:nvPicPr>
              <p:cNvPr id="23" name="Input penna 22"/>
              <p:cNvPicPr/>
              <p:nvPr/>
            </p:nvPicPr>
            <p:blipFill>
              <a:blip r:embed="rId18"/>
              <a:stretch>
                <a:fillRect/>
              </a:stretch>
            </p:blipFill>
            <p:spPr>
              <a:xfrm>
                <a:off x="1052422" y="6256375"/>
                <a:ext cx="935674" cy="15616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put penna 23"/>
              <p14:cNvContentPartPr/>
              <p14:nvPr/>
            </p14:nvContentPartPr>
            <p14:xfrm>
              <a:off x="2680561" y="6319268"/>
              <a:ext cx="1954125" cy="20250"/>
            </p14:xfrm>
          </p:contentPart>
        </mc:Choice>
        <mc:Fallback xmlns="">
          <p:pic>
            <p:nvPicPr>
              <p:cNvPr id="24" name="Input penna 23"/>
              <p:cNvPicPr/>
              <p:nvPr/>
            </p:nvPicPr>
            <p:blipFill>
              <a:blip r:embed="rId20"/>
              <a:stretch>
                <a:fillRect/>
              </a:stretch>
            </p:blipFill>
            <p:spPr>
              <a:xfrm>
                <a:off x="2664724" y="6256742"/>
                <a:ext cx="1985440" cy="14530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Input penna 24"/>
              <p14:cNvContentPartPr/>
              <p14:nvPr/>
            </p14:nvContentPartPr>
            <p14:xfrm>
              <a:off x="4634482" y="6299220"/>
              <a:ext cx="1230998" cy="40298"/>
            </p14:xfrm>
          </p:contentPart>
        </mc:Choice>
        <mc:Fallback xmlns="">
          <p:pic>
            <p:nvPicPr>
              <p:cNvPr id="25" name="Input penna 24"/>
              <p:cNvPicPr/>
              <p:nvPr/>
            </p:nvPicPr>
            <p:blipFill>
              <a:blip r:embed="rId22"/>
              <a:stretch>
                <a:fillRect/>
              </a:stretch>
            </p:blipFill>
            <p:spPr>
              <a:xfrm>
                <a:off x="4618645" y="6235895"/>
                <a:ext cx="1262313" cy="16694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put penna 25"/>
              <p14:cNvContentPartPr/>
              <p14:nvPr/>
            </p14:nvContentPartPr>
            <p14:xfrm>
              <a:off x="4981163" y="6329190"/>
              <a:ext cx="392040" cy="10328"/>
            </p14:xfrm>
          </p:contentPart>
        </mc:Choice>
        <mc:Fallback xmlns="">
          <p:pic>
            <p:nvPicPr>
              <p:cNvPr id="26" name="Input penna 25"/>
              <p:cNvPicPr/>
              <p:nvPr/>
            </p:nvPicPr>
            <p:blipFill>
              <a:blip r:embed="rId24"/>
              <a:stretch>
                <a:fillRect/>
              </a:stretch>
            </p:blipFill>
            <p:spPr>
              <a:xfrm>
                <a:off x="4965323" y="6266510"/>
                <a:ext cx="423720" cy="135689"/>
              </a:xfrm>
              <a:prstGeom prst="rect">
                <a:avLst/>
              </a:prstGeom>
            </p:spPr>
          </p:pic>
        </mc:Fallback>
      </mc:AlternateContent>
      <p:sp>
        <p:nvSpPr>
          <p:cNvPr id="2" name="Rettangolo 1"/>
          <p:cNvSpPr/>
          <p:nvPr/>
        </p:nvSpPr>
        <p:spPr>
          <a:xfrm>
            <a:off x="930009" y="3697361"/>
            <a:ext cx="873097" cy="110705"/>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3" name="Rettangolo arrotondato 2"/>
          <p:cNvSpPr/>
          <p:nvPr/>
        </p:nvSpPr>
        <p:spPr>
          <a:xfrm>
            <a:off x="2736046" y="3697360"/>
            <a:ext cx="1506803" cy="176721"/>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27" name="Rettangolo arrotondato 26"/>
          <p:cNvSpPr/>
          <p:nvPr/>
        </p:nvSpPr>
        <p:spPr>
          <a:xfrm>
            <a:off x="2208533" y="3871446"/>
            <a:ext cx="773550" cy="176721"/>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29" name="Rettangolo arrotondato 28"/>
          <p:cNvSpPr/>
          <p:nvPr/>
        </p:nvSpPr>
        <p:spPr>
          <a:xfrm>
            <a:off x="3851213" y="4469649"/>
            <a:ext cx="1506803" cy="176721"/>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30" name="Rettangolo arrotondato 29"/>
          <p:cNvSpPr/>
          <p:nvPr/>
        </p:nvSpPr>
        <p:spPr>
          <a:xfrm>
            <a:off x="4576704" y="4646371"/>
            <a:ext cx="1420146" cy="176721"/>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31" name="Rettangolo arrotondato 30"/>
          <p:cNvSpPr/>
          <p:nvPr/>
        </p:nvSpPr>
        <p:spPr>
          <a:xfrm>
            <a:off x="854371" y="4822595"/>
            <a:ext cx="1437702" cy="176721"/>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32" name="Rettangolo arrotondato 31"/>
          <p:cNvSpPr/>
          <p:nvPr/>
        </p:nvSpPr>
        <p:spPr>
          <a:xfrm>
            <a:off x="2292074" y="4822595"/>
            <a:ext cx="578855" cy="176721"/>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Tree>
    <p:extLst>
      <p:ext uri="{BB962C8B-B14F-4D97-AF65-F5344CB8AC3E}">
        <p14:creationId xmlns:p14="http://schemas.microsoft.com/office/powerpoint/2010/main" val="308930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p:tgtEl>
                                          <p:spTgt spid="27"/>
                                        </p:tgtEl>
                                        <p:attrNameLst>
                                          <p:attrName>ppt_y</p:attrName>
                                        </p:attrNameLst>
                                      </p:cBhvr>
                                      <p:tavLst>
                                        <p:tav tm="0">
                                          <p:val>
                                            <p:strVal val="#ppt_y+#ppt_h*1.125000"/>
                                          </p:val>
                                        </p:tav>
                                        <p:tav tm="100000">
                                          <p:val>
                                            <p:strVal val="#ppt_y"/>
                                          </p:val>
                                        </p:tav>
                                      </p:tavLst>
                                    </p:anim>
                                    <p:animEffect transition="in" filter="wipe(up)">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p:tgtEl>
                                          <p:spTgt spid="29"/>
                                        </p:tgtEl>
                                        <p:attrNameLst>
                                          <p:attrName>ppt_y</p:attrName>
                                        </p:attrNameLst>
                                      </p:cBhvr>
                                      <p:tavLst>
                                        <p:tav tm="0">
                                          <p:val>
                                            <p:strVal val="#ppt_y+#ppt_h*1.125000"/>
                                          </p:val>
                                        </p:tav>
                                        <p:tav tm="100000">
                                          <p:val>
                                            <p:strVal val="#ppt_y"/>
                                          </p:val>
                                        </p:tav>
                                      </p:tavLst>
                                    </p:anim>
                                    <p:animEffect transition="in" filter="wipe(up)">
                                      <p:cBhvr>
                                        <p:cTn id="20" dur="1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p:tgtEl>
                                          <p:spTgt spid="30"/>
                                        </p:tgtEl>
                                        <p:attrNameLst>
                                          <p:attrName>ppt_y</p:attrName>
                                        </p:attrNameLst>
                                      </p:cBhvr>
                                      <p:tavLst>
                                        <p:tav tm="0">
                                          <p:val>
                                            <p:strVal val="#ppt_y+#ppt_h*1.125000"/>
                                          </p:val>
                                        </p:tav>
                                        <p:tav tm="100000">
                                          <p:val>
                                            <p:strVal val="#ppt_y"/>
                                          </p:val>
                                        </p:tav>
                                      </p:tavLst>
                                    </p:anim>
                                    <p:animEffect transition="in" filter="wipe(up)">
                                      <p:cBhvr>
                                        <p:cTn id="26" dur="1000"/>
                                        <p:tgtEl>
                                          <p:spTgt spid="30"/>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000"/>
                                        <p:tgtEl>
                                          <p:spTgt spid="31"/>
                                        </p:tgtEl>
                                        <p:attrNameLst>
                                          <p:attrName>ppt_y</p:attrName>
                                        </p:attrNameLst>
                                      </p:cBhvr>
                                      <p:tavLst>
                                        <p:tav tm="0">
                                          <p:val>
                                            <p:strVal val="#ppt_y+#ppt_h*1.125000"/>
                                          </p:val>
                                        </p:tav>
                                        <p:tav tm="100000">
                                          <p:val>
                                            <p:strVal val="#ppt_y"/>
                                          </p:val>
                                        </p:tav>
                                      </p:tavLst>
                                    </p:anim>
                                    <p:animEffect transition="in" filter="wipe(up)">
                                      <p:cBhvr>
                                        <p:cTn id="30" dur="10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p:tgtEl>
                                          <p:spTgt spid="32"/>
                                        </p:tgtEl>
                                        <p:attrNameLst>
                                          <p:attrName>ppt_y</p:attrName>
                                        </p:attrNameLst>
                                      </p:cBhvr>
                                      <p:tavLst>
                                        <p:tav tm="0">
                                          <p:val>
                                            <p:strVal val="#ppt_y+#ppt_h*1.125000"/>
                                          </p:val>
                                        </p:tav>
                                        <p:tav tm="100000">
                                          <p:val>
                                            <p:strVal val="#ppt_y"/>
                                          </p:val>
                                        </p:tav>
                                      </p:tavLst>
                                    </p:anim>
                                    <p:animEffect transition="in" filter="wipe(up)">
                                      <p:cBhvr>
                                        <p:cTn id="3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9" grpId="0" animBg="1"/>
      <p:bldP spid="30" grpId="0" animBg="1"/>
      <p:bldP spid="31" grpId="0" animBg="1"/>
      <p:bldP spid="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8-02-18 alle 12.01.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3230564"/>
            <a:ext cx="5143500" cy="3476625"/>
          </a:xfrm>
          <a:prstGeom prst="rect">
            <a:avLst/>
          </a:prstGeom>
        </p:spPr>
      </p:pic>
    </p:spTree>
    <p:extLst>
      <p:ext uri="{BB962C8B-B14F-4D97-AF65-F5344CB8AC3E}">
        <p14:creationId xmlns:p14="http://schemas.microsoft.com/office/powerpoint/2010/main" val="4203236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7-08-02 alle 22.5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3409201"/>
            <a:ext cx="5143500" cy="2250311"/>
          </a:xfrm>
          <a:prstGeom prst="rect">
            <a:avLst/>
          </a:prstGeom>
        </p:spPr>
      </p:pic>
    </p:spTree>
    <p:extLst>
      <p:ext uri="{BB962C8B-B14F-4D97-AF65-F5344CB8AC3E}">
        <p14:creationId xmlns:p14="http://schemas.microsoft.com/office/powerpoint/2010/main" val="911920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60750" y="3332821"/>
            <a:ext cx="453970" cy="248209"/>
          </a:xfrm>
          <a:prstGeom prst="rect">
            <a:avLst/>
          </a:prstGeom>
          <a:noFill/>
        </p:spPr>
        <p:txBody>
          <a:bodyPr wrap="none" rtlCol="0">
            <a:spAutoFit/>
          </a:bodyPr>
          <a:lstStyle/>
          <a:p>
            <a:r>
              <a:rPr lang="it-IT" sz="1013" dirty="0"/>
              <a:t>12.3.1</a:t>
            </a:r>
          </a:p>
        </p:txBody>
      </p:sp>
      <p:pic>
        <p:nvPicPr>
          <p:cNvPr id="3" name="Immagine 2" descr="C:\Documents and Settings\mimmo\Documenti\Immagini\Raccolta multimediale Microsoft\9E0E80FE.jpg"/>
          <p:cNvPicPr/>
          <p:nvPr/>
        </p:nvPicPr>
        <p:blipFill>
          <a:blip r:embed="rId2" cstate="print"/>
          <a:srcRect/>
          <a:stretch>
            <a:fillRect/>
          </a:stretch>
        </p:blipFill>
        <p:spPr bwMode="auto">
          <a:xfrm>
            <a:off x="857253" y="2879805"/>
            <a:ext cx="5143499" cy="3994542"/>
          </a:xfrm>
          <a:prstGeom prst="rect">
            <a:avLst/>
          </a:prstGeom>
          <a:noFill/>
          <a:ln w="38100" cmpd="sng">
            <a:solidFill>
              <a:schemeClr val="tx1"/>
            </a:solidFill>
            <a:miter lim="800000"/>
            <a:headEnd/>
            <a:tailEnd/>
          </a:ln>
        </p:spPr>
      </p:pic>
      <p:sp>
        <p:nvSpPr>
          <p:cNvPr id="4" name="Rettangolo arrotondato 3"/>
          <p:cNvSpPr/>
          <p:nvPr/>
        </p:nvSpPr>
        <p:spPr>
          <a:xfrm>
            <a:off x="2137769" y="3864170"/>
            <a:ext cx="908840" cy="13228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5" name="Rettangolo arrotondato 4"/>
          <p:cNvSpPr/>
          <p:nvPr/>
        </p:nvSpPr>
        <p:spPr>
          <a:xfrm>
            <a:off x="2137768" y="4406519"/>
            <a:ext cx="1067585" cy="11905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cxnSp>
        <p:nvCxnSpPr>
          <p:cNvPr id="8" name="Connettore 2 7"/>
          <p:cNvCxnSpPr/>
          <p:nvPr/>
        </p:nvCxnSpPr>
        <p:spPr>
          <a:xfrm flipV="1">
            <a:off x="1439314" y="3963379"/>
            <a:ext cx="612466" cy="1455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flipV="1">
            <a:off x="1439314" y="4459429"/>
            <a:ext cx="612466" cy="125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itaglia singolo angolo rettangolo 10"/>
          <p:cNvSpPr/>
          <p:nvPr/>
        </p:nvSpPr>
        <p:spPr>
          <a:xfrm>
            <a:off x="2246268" y="4856272"/>
            <a:ext cx="522536" cy="138894"/>
          </a:xfrm>
          <a:prstGeom prst="snip1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12" name="Ritaglia singolo angolo rettangolo 11"/>
          <p:cNvSpPr/>
          <p:nvPr/>
        </p:nvSpPr>
        <p:spPr>
          <a:xfrm>
            <a:off x="2246270" y="4995166"/>
            <a:ext cx="456392" cy="145508"/>
          </a:xfrm>
          <a:prstGeom prst="snip1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cxnSp>
        <p:nvCxnSpPr>
          <p:cNvPr id="14" name="Connettore 1 13"/>
          <p:cNvCxnSpPr/>
          <p:nvPr/>
        </p:nvCxnSpPr>
        <p:spPr>
          <a:xfrm>
            <a:off x="2768806" y="4995164"/>
            <a:ext cx="621751"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702659" y="5140673"/>
            <a:ext cx="601908"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4832489" y="3996448"/>
            <a:ext cx="46300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3205354" y="4528979"/>
            <a:ext cx="482275"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Arrotonda angolo stesso lato rettangolo 20"/>
          <p:cNvSpPr/>
          <p:nvPr/>
        </p:nvSpPr>
        <p:spPr>
          <a:xfrm>
            <a:off x="1849406" y="5947585"/>
            <a:ext cx="3962008" cy="934230"/>
          </a:xfrm>
          <a:prstGeom prst="round2Same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Tree>
    <p:extLst>
      <p:ext uri="{BB962C8B-B14F-4D97-AF65-F5344CB8AC3E}">
        <p14:creationId xmlns:p14="http://schemas.microsoft.com/office/powerpoint/2010/main" val="24037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0-#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hermata 2017-03-04 alle 17.47.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3024189"/>
            <a:ext cx="5143500" cy="3857625"/>
          </a:xfrm>
          <a:prstGeom prst="rect">
            <a:avLst/>
          </a:prstGeom>
        </p:spPr>
      </p:pic>
      <p:sp>
        <p:nvSpPr>
          <p:cNvPr id="2" name="Rettangolo arrotondato 1"/>
          <p:cNvSpPr/>
          <p:nvPr/>
        </p:nvSpPr>
        <p:spPr>
          <a:xfrm>
            <a:off x="2384443" y="5598505"/>
            <a:ext cx="357166" cy="14164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5" name="Rettangolo arrotondato 4"/>
          <p:cNvSpPr/>
          <p:nvPr/>
        </p:nvSpPr>
        <p:spPr>
          <a:xfrm>
            <a:off x="2384443" y="4957508"/>
            <a:ext cx="357166" cy="14164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6" name="Rettangolo arrotondato 5"/>
          <p:cNvSpPr/>
          <p:nvPr/>
        </p:nvSpPr>
        <p:spPr>
          <a:xfrm>
            <a:off x="2384444" y="6318569"/>
            <a:ext cx="313572" cy="185256"/>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Tree>
    <p:extLst>
      <p:ext uri="{BB962C8B-B14F-4D97-AF65-F5344CB8AC3E}">
        <p14:creationId xmlns:p14="http://schemas.microsoft.com/office/powerpoint/2010/main" val="2459443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828" y="3089794"/>
            <a:ext cx="5036344" cy="2551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828" y="5722585"/>
            <a:ext cx="5036344" cy="1085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304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nvGraphicFramePr>
        <p:xfrm>
          <a:off x="1151406" y="3234298"/>
          <a:ext cx="4521574" cy="3420595"/>
        </p:xfrm>
        <a:graphic>
          <a:graphicData uri="http://schemas.openxmlformats.org/presentationml/2006/ole">
            <mc:AlternateContent xmlns:mc="http://schemas.openxmlformats.org/markup-compatibility/2006">
              <mc:Choice xmlns:v="urn:schemas-microsoft-com:vml" Requires="v">
                <p:oleObj spid="_x0000_s1038" name="Documento" r:id="rId3" imgW="6121400" imgH="3048000" progId="Word.Document.12">
                  <p:embed/>
                </p:oleObj>
              </mc:Choice>
              <mc:Fallback>
                <p:oleObj name="Documento" r:id="rId3" imgW="6121400" imgH="3048000" progId="Word.Document.12">
                  <p:embed/>
                  <p:pic>
                    <p:nvPicPr>
                      <p:cNvPr id="2" name="Oggetto 1"/>
                      <p:cNvPicPr/>
                      <p:nvPr/>
                    </p:nvPicPr>
                    <p:blipFill>
                      <a:blip r:embed="rId4"/>
                      <a:stretch>
                        <a:fillRect/>
                      </a:stretch>
                    </p:blipFill>
                    <p:spPr>
                      <a:xfrm>
                        <a:off x="1151406" y="3234298"/>
                        <a:ext cx="4521574" cy="3420595"/>
                      </a:xfrm>
                      <a:prstGeom prst="rect">
                        <a:avLst/>
                      </a:prstGeom>
                    </p:spPr>
                  </p:pic>
                </p:oleObj>
              </mc:Fallback>
            </mc:AlternateContent>
          </a:graphicData>
        </a:graphic>
      </p:graphicFrame>
    </p:spTree>
    <p:extLst>
      <p:ext uri="{BB962C8B-B14F-4D97-AF65-F5344CB8AC3E}">
        <p14:creationId xmlns:p14="http://schemas.microsoft.com/office/powerpoint/2010/main" val="2632707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magine 1" descr="C:\Documents and Settings\mimmo\Documenti\Immagini\Raccolta multimediale Microsoft\625E3E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3024189"/>
            <a:ext cx="5143500"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 name="Connettore 1 16"/>
          <p:cNvCxnSpPr/>
          <p:nvPr/>
        </p:nvCxnSpPr>
        <p:spPr>
          <a:xfrm>
            <a:off x="1366560" y="5583813"/>
            <a:ext cx="52915" cy="145509"/>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flipH="1">
            <a:off x="3079678" y="5583813"/>
            <a:ext cx="46301" cy="145509"/>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1419475" y="5729320"/>
            <a:ext cx="1660207"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Rettangolo arrotondato 29"/>
          <p:cNvSpPr/>
          <p:nvPr/>
        </p:nvSpPr>
        <p:spPr>
          <a:xfrm>
            <a:off x="3787417" y="6225373"/>
            <a:ext cx="1680050" cy="171964"/>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
        <p:nvSpPr>
          <p:cNvPr id="31" name="Rettangolo arrotondato 30"/>
          <p:cNvSpPr/>
          <p:nvPr/>
        </p:nvSpPr>
        <p:spPr>
          <a:xfrm>
            <a:off x="1088757" y="6367464"/>
            <a:ext cx="390247" cy="15554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13"/>
          </a:p>
        </p:txBody>
      </p:sp>
    </p:spTree>
    <p:extLst>
      <p:ext uri="{BB962C8B-B14F-4D97-AF65-F5344CB8AC3E}">
        <p14:creationId xmlns:p14="http://schemas.microsoft.com/office/powerpoint/2010/main" val="4104655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114425" y="5518546"/>
            <a:ext cx="4629150" cy="771525"/>
          </a:xfrm>
        </p:spPr>
        <p:txBody>
          <a:bodyPr>
            <a:normAutofit fontScale="90000"/>
          </a:bodyPr>
          <a:lstStyle/>
          <a:p>
            <a:pPr algn="l"/>
            <a:r>
              <a:rPr lang="it-IT" sz="1350" b="1" dirty="0"/>
              <a:t>1) un </a:t>
            </a:r>
            <a:r>
              <a:rPr lang="it-IT" sz="1350" b="1" dirty="0" err="1"/>
              <a:t>vacuum</a:t>
            </a:r>
            <a:r>
              <a:rPr lang="it-IT" sz="1350" b="1" dirty="0"/>
              <a:t> test, da effettuarsi a freddo all’inizio di ogni giornata lavorativa</a:t>
            </a:r>
            <a:br>
              <a:rPr lang="it-IT" sz="1350" dirty="0"/>
            </a:br>
            <a:r>
              <a:rPr lang="it-IT" sz="1350" b="1" dirty="0"/>
              <a:t> </a:t>
            </a:r>
            <a:br>
              <a:rPr lang="it-IT" sz="1350" dirty="0"/>
            </a:br>
            <a:r>
              <a:rPr lang="it-IT" sz="1350" b="1" dirty="0"/>
              <a:t>2) un </a:t>
            </a:r>
            <a:r>
              <a:rPr lang="it-IT" sz="1350" b="1" dirty="0" err="1"/>
              <a:t>elix</a:t>
            </a:r>
            <a:r>
              <a:rPr lang="it-IT" sz="1350" b="1" dirty="0"/>
              <a:t> test, (in quanto si sterilizzano unicamente carichi solidi e cavi, come turbine, manipoli, </a:t>
            </a:r>
            <a:r>
              <a:rPr lang="it-IT" sz="1350" b="1" dirty="0" err="1"/>
              <a:t>contrangoli</a:t>
            </a:r>
            <a:r>
              <a:rPr lang="it-IT" sz="1350" b="1" dirty="0"/>
              <a:t> e non tessuti)</a:t>
            </a:r>
            <a:r>
              <a:rPr lang="it-IT" sz="1350" dirty="0"/>
              <a:t> </a:t>
            </a:r>
            <a:r>
              <a:rPr lang="it-IT" sz="1350" b="1" dirty="0"/>
              <a:t>da effettuarsi dopo il </a:t>
            </a:r>
            <a:r>
              <a:rPr lang="it-IT" sz="1350" b="1" dirty="0" err="1"/>
              <a:t>vacuum</a:t>
            </a:r>
            <a:r>
              <a:rPr lang="it-IT" sz="1350" b="1" dirty="0"/>
              <a:t> ogni giorno</a:t>
            </a:r>
            <a:br>
              <a:rPr lang="it-IT" sz="1350" dirty="0"/>
            </a:br>
            <a:br>
              <a:rPr lang="it-IT" sz="1350" dirty="0"/>
            </a:br>
            <a:r>
              <a:rPr lang="it-IT" sz="1350" b="1" dirty="0"/>
              <a:t>3) un controllo di manutenzione biennale affidato a personale tecnico della ditta costruttrice, in base alle indicazione del libretto di istruzione</a:t>
            </a:r>
          </a:p>
        </p:txBody>
      </p:sp>
      <p:sp>
        <p:nvSpPr>
          <p:cNvPr id="4" name="Rettangolo 3"/>
          <p:cNvSpPr/>
          <p:nvPr/>
        </p:nvSpPr>
        <p:spPr>
          <a:xfrm>
            <a:off x="857250" y="3216153"/>
            <a:ext cx="5143500" cy="1338828"/>
          </a:xfrm>
          <a:prstGeom prst="rect">
            <a:avLst/>
          </a:prstGeom>
        </p:spPr>
        <p:txBody>
          <a:bodyPr wrap="square">
            <a:spAutoFit/>
          </a:bodyPr>
          <a:lstStyle/>
          <a:p>
            <a:r>
              <a:rPr lang="it-IT" sz="1350" dirty="0"/>
              <a:t>In conclusione, facendo riferimento al dettato legislativo (art.71 D. </a:t>
            </a:r>
            <a:r>
              <a:rPr lang="it-IT" sz="1350" dirty="0" err="1"/>
              <a:t>Lgs</a:t>
            </a:r>
            <a:r>
              <a:rPr lang="it-IT" sz="1350" dirty="0"/>
              <a:t>. 81/08) che stabilisce che per i controlli delle attrezzature ci si deve attenere alle “</a:t>
            </a:r>
            <a:r>
              <a:rPr lang="it-IT" sz="1350" i="1" dirty="0"/>
              <a:t>indicazioni fornite dai fabbricanti, ovvero dalle norme di buona tecnica”,</a:t>
            </a:r>
            <a:r>
              <a:rPr lang="it-IT" sz="1350" dirty="0"/>
              <a:t> nello studio dentistico del sottoscritto Dr. …………….si attuano i seguenti controlli periodici della sterilizzatrice:</a:t>
            </a:r>
          </a:p>
        </p:txBody>
      </p:sp>
    </p:spTree>
    <p:extLst>
      <p:ext uri="{BB962C8B-B14F-4D97-AF65-F5344CB8AC3E}">
        <p14:creationId xmlns:p14="http://schemas.microsoft.com/office/powerpoint/2010/main" val="37218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ttangolo 3"/>
          <p:cNvSpPr>
            <a:spLocks noChangeArrowheads="1"/>
          </p:cNvSpPr>
          <p:nvPr/>
        </p:nvSpPr>
        <p:spPr bwMode="auto">
          <a:xfrm>
            <a:off x="796208" y="4052887"/>
            <a:ext cx="5204543" cy="1650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2025" dirty="0">
                <a:solidFill>
                  <a:srgbClr val="FFFFFF"/>
                </a:solidFill>
                <a:latin typeface="Constantia"/>
              </a:rPr>
              <a:t>Un materiale è considerato sterile se il SAL </a:t>
            </a:r>
            <a:r>
              <a:rPr lang="it-IT" sz="2025" dirty="0">
                <a:solidFill>
                  <a:prstClr val="white"/>
                </a:solidFill>
                <a:latin typeface="Constantia"/>
              </a:rPr>
              <a:t>(</a:t>
            </a:r>
            <a:r>
              <a:rPr lang="it-IT" sz="2025" dirty="0" err="1">
                <a:solidFill>
                  <a:prstClr val="white"/>
                </a:solidFill>
                <a:latin typeface="Constantia"/>
              </a:rPr>
              <a:t>Sterility</a:t>
            </a:r>
            <a:r>
              <a:rPr lang="it-IT" sz="2025" dirty="0">
                <a:solidFill>
                  <a:prstClr val="white"/>
                </a:solidFill>
                <a:latin typeface="Constantia"/>
              </a:rPr>
              <a:t> Assurance Level) </a:t>
            </a:r>
            <a:r>
              <a:rPr lang="it-IT" sz="2025" dirty="0">
                <a:solidFill>
                  <a:srgbClr val="FFFFFF"/>
                </a:solidFill>
                <a:latin typeface="Constantia"/>
              </a:rPr>
              <a:t> è inferiore a    </a:t>
            </a:r>
          </a:p>
          <a:p>
            <a:pPr algn="ctr" fontAlgn="base">
              <a:spcBef>
                <a:spcPct val="0"/>
              </a:spcBef>
              <a:spcAft>
                <a:spcPct val="0"/>
              </a:spcAft>
            </a:pPr>
            <a:r>
              <a:rPr lang="it-IT" sz="2025" dirty="0">
                <a:solidFill>
                  <a:srgbClr val="FFFFFF"/>
                </a:solidFill>
                <a:latin typeface="Constantia"/>
              </a:rPr>
              <a:t>   10</a:t>
            </a:r>
            <a:r>
              <a:rPr lang="it-IT" sz="2025" baseline="30000" dirty="0">
                <a:solidFill>
                  <a:srgbClr val="FFFFFF"/>
                </a:solidFill>
                <a:latin typeface="Constantia"/>
              </a:rPr>
              <a:t>−6</a:t>
            </a:r>
            <a:r>
              <a:rPr lang="it-IT" sz="2025" dirty="0">
                <a:solidFill>
                  <a:srgbClr val="FFFFFF"/>
                </a:solidFill>
                <a:latin typeface="Constantia"/>
              </a:rPr>
              <a:t>        ovvero quando la probabilità di trovarvi un microrganismo è inferiore ad uno su un milione.  ( </a:t>
            </a:r>
            <a:r>
              <a:rPr lang="it-IT" sz="2025" dirty="0">
                <a:solidFill>
                  <a:prstClr val="white"/>
                </a:solidFill>
                <a:latin typeface="Constantia"/>
              </a:rPr>
              <a:t>“UNI EN 556-1” )</a:t>
            </a:r>
            <a:endParaRPr lang="it-IT" sz="2025" dirty="0">
              <a:solidFill>
                <a:srgbClr val="FFFFFF"/>
              </a:solidFill>
              <a:latin typeface="Constantia"/>
            </a:endParaRPr>
          </a:p>
        </p:txBody>
      </p:sp>
    </p:spTree>
    <p:extLst>
      <p:ext uri="{BB962C8B-B14F-4D97-AF65-F5344CB8AC3E}">
        <p14:creationId xmlns:p14="http://schemas.microsoft.com/office/powerpoint/2010/main" val="935834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7250" y="4494731"/>
            <a:ext cx="5143500" cy="642045"/>
          </a:xfrm>
        </p:spPr>
        <p:txBody>
          <a:bodyPr>
            <a:normAutofit fontScale="90000"/>
          </a:bodyPr>
          <a:lstStyle/>
          <a:p>
            <a:r>
              <a:rPr lang="it-IT" dirty="0"/>
              <a:t>STERILIZZATRICI A VAPORE</a:t>
            </a:r>
            <a:br>
              <a:rPr lang="it-IT" dirty="0"/>
            </a:br>
            <a:r>
              <a:rPr lang="it-IT" dirty="0"/>
              <a:t> </a:t>
            </a:r>
            <a:br>
              <a:rPr lang="it-IT" dirty="0"/>
            </a:br>
            <a:r>
              <a:rPr lang="is-IS" dirty="0"/>
              <a:t>…..QUALI </a:t>
            </a:r>
            <a:r>
              <a:rPr lang="it-IT" dirty="0"/>
              <a:t>CARICHI</a:t>
            </a:r>
            <a:br>
              <a:rPr lang="it-IT" dirty="0"/>
            </a:br>
            <a:br>
              <a:rPr lang="it-IT" dirty="0"/>
            </a:br>
            <a:r>
              <a:rPr lang="is-IS" dirty="0"/>
              <a:t>….</a:t>
            </a:r>
            <a:r>
              <a:rPr lang="it-IT" dirty="0"/>
              <a:t>QUALI CONTROLLI</a:t>
            </a:r>
          </a:p>
        </p:txBody>
      </p:sp>
    </p:spTree>
    <p:extLst>
      <p:ext uri="{BB962C8B-B14F-4D97-AF65-F5344CB8AC3E}">
        <p14:creationId xmlns:p14="http://schemas.microsoft.com/office/powerpoint/2010/main" val="348047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32146" y="3132450"/>
            <a:ext cx="4793712" cy="3693832"/>
          </a:xfrm>
          <a:prstGeom prst="rect">
            <a:avLst/>
          </a:prstGeom>
          <a:solidFill>
            <a:srgbClr val="002B85"/>
          </a:solidFill>
        </p:spPr>
        <p:txBody>
          <a:bodyPr wrap="square">
            <a:spAutoFit/>
          </a:bodyPr>
          <a:lstStyle/>
          <a:p>
            <a:endParaRPr lang="it-IT" sz="1688" dirty="0">
              <a:solidFill>
                <a:srgbClr val="FFFFFF"/>
              </a:solidFill>
              <a:latin typeface="Calibri"/>
            </a:endParaRPr>
          </a:p>
          <a:p>
            <a:r>
              <a:rPr lang="it-IT" sz="2475" dirty="0" err="1">
                <a:solidFill>
                  <a:srgbClr val="FFFFFF"/>
                </a:solidFill>
                <a:latin typeface="Calibri"/>
              </a:rPr>
              <a:t>DoctorNews</a:t>
            </a:r>
            <a:r>
              <a:rPr lang="it-IT" sz="2475" dirty="0">
                <a:solidFill>
                  <a:srgbClr val="FFFFFF"/>
                </a:solidFill>
                <a:latin typeface="Calibri"/>
              </a:rPr>
              <a:t> 33</a:t>
            </a:r>
          </a:p>
          <a:p>
            <a:r>
              <a:rPr lang="it-IT" sz="2475" dirty="0">
                <a:solidFill>
                  <a:srgbClr val="FFFFFF"/>
                </a:solidFill>
                <a:latin typeface="Calibri"/>
              </a:rPr>
              <a:t> </a:t>
            </a:r>
          </a:p>
          <a:p>
            <a:r>
              <a:rPr lang="it-IT" sz="2475" dirty="0">
                <a:solidFill>
                  <a:srgbClr val="FFFFFF"/>
                </a:solidFill>
                <a:latin typeface="Calibri"/>
              </a:rPr>
              <a:t>Set 21 2015</a:t>
            </a:r>
          </a:p>
          <a:p>
            <a:r>
              <a:rPr lang="it-IT" dirty="0">
                <a:solidFill>
                  <a:srgbClr val="FFFFFF"/>
                </a:solidFill>
                <a:latin typeface="Calibri"/>
              </a:rPr>
              <a:t> </a:t>
            </a:r>
          </a:p>
          <a:p>
            <a:endParaRPr lang="it-IT" b="1" dirty="0">
              <a:solidFill>
                <a:srgbClr val="000000"/>
              </a:solidFill>
              <a:latin typeface="Calibri"/>
            </a:endParaRPr>
          </a:p>
          <a:p>
            <a:endParaRPr lang="it-IT" b="1" dirty="0">
              <a:solidFill>
                <a:srgbClr val="000000"/>
              </a:solidFill>
              <a:latin typeface="Calibri"/>
            </a:endParaRPr>
          </a:p>
          <a:p>
            <a:endParaRPr lang="it-IT" b="1" dirty="0">
              <a:solidFill>
                <a:srgbClr val="000000"/>
              </a:solidFill>
              <a:latin typeface="Calibri"/>
            </a:endParaRPr>
          </a:p>
          <a:p>
            <a:endParaRPr lang="it-IT" sz="1013" b="1" dirty="0">
              <a:solidFill>
                <a:srgbClr val="000000"/>
              </a:solidFill>
              <a:latin typeface="Calibri"/>
            </a:endParaRPr>
          </a:p>
          <a:p>
            <a:endParaRPr lang="it-IT" sz="1013" b="1" dirty="0">
              <a:solidFill>
                <a:srgbClr val="000000"/>
              </a:solidFill>
              <a:latin typeface="Calibri"/>
            </a:endParaRPr>
          </a:p>
          <a:p>
            <a:endParaRPr lang="it-IT" sz="1013" b="1" dirty="0">
              <a:solidFill>
                <a:srgbClr val="000000"/>
              </a:solidFill>
              <a:latin typeface="Calibri"/>
            </a:endParaRPr>
          </a:p>
          <a:p>
            <a:endParaRPr lang="it-IT" sz="1013" b="1" dirty="0">
              <a:solidFill>
                <a:srgbClr val="000000"/>
              </a:solidFill>
              <a:latin typeface="Calibri"/>
            </a:endParaRPr>
          </a:p>
          <a:p>
            <a:endParaRPr lang="it-IT" sz="1013" dirty="0">
              <a:solidFill>
                <a:srgbClr val="000000"/>
              </a:solidFill>
              <a:latin typeface="Calibri"/>
            </a:endParaRPr>
          </a:p>
          <a:p>
            <a:endParaRPr lang="it-IT" sz="1013" dirty="0">
              <a:solidFill>
                <a:srgbClr val="000000"/>
              </a:solidFill>
              <a:latin typeface="Calibri"/>
            </a:endParaRPr>
          </a:p>
          <a:p>
            <a:endParaRPr lang="it-IT" sz="1013" dirty="0">
              <a:solidFill>
                <a:srgbClr val="000000"/>
              </a:solidFill>
              <a:latin typeface="Calibri"/>
            </a:endParaRPr>
          </a:p>
        </p:txBody>
      </p:sp>
      <p:sp>
        <p:nvSpPr>
          <p:cNvPr id="4" name="CasellaDiTesto 3"/>
          <p:cNvSpPr txBox="1"/>
          <p:nvPr/>
        </p:nvSpPr>
        <p:spPr>
          <a:xfrm>
            <a:off x="987132" y="4819101"/>
            <a:ext cx="4894073" cy="1927451"/>
          </a:xfrm>
          <a:prstGeom prst="rect">
            <a:avLst/>
          </a:prstGeom>
          <a:noFill/>
        </p:spPr>
        <p:txBody>
          <a:bodyPr wrap="square" rtlCol="0">
            <a:spAutoFit/>
          </a:bodyPr>
          <a:lstStyle/>
          <a:p>
            <a:r>
              <a:rPr lang="it-IT" sz="1688" b="1" dirty="0">
                <a:solidFill>
                  <a:srgbClr val="FFFFFF"/>
                </a:solidFill>
                <a:latin typeface="Calibri"/>
              </a:rPr>
              <a:t> </a:t>
            </a:r>
            <a:r>
              <a:rPr lang="it-IT" sz="2475" b="1" dirty="0">
                <a:solidFill>
                  <a:srgbClr val="FFFF00"/>
                </a:solidFill>
                <a:latin typeface="Calibri"/>
              </a:rPr>
              <a:t>Dispositivi riutilizzabili non sterili: </a:t>
            </a:r>
          </a:p>
          <a:p>
            <a:pPr algn="ctr"/>
            <a:endParaRPr lang="it-IT" sz="2475" b="1" dirty="0">
              <a:solidFill>
                <a:srgbClr val="FFFF00"/>
              </a:solidFill>
              <a:latin typeface="Calibri"/>
            </a:endParaRPr>
          </a:p>
          <a:p>
            <a:r>
              <a:rPr lang="it-IT" sz="2475" b="1" dirty="0">
                <a:solidFill>
                  <a:srgbClr val="FFFF00"/>
                </a:solidFill>
                <a:latin typeface="Calibri"/>
              </a:rPr>
              <a:t> da </a:t>
            </a:r>
            <a:r>
              <a:rPr lang="it-IT" sz="2475" b="1" dirty="0" err="1">
                <a:solidFill>
                  <a:srgbClr val="FFFF00"/>
                </a:solidFill>
                <a:latin typeface="Calibri"/>
              </a:rPr>
              <a:t>Cdc</a:t>
            </a:r>
            <a:r>
              <a:rPr lang="it-IT" sz="2475" b="1" dirty="0">
                <a:solidFill>
                  <a:srgbClr val="FFFF00"/>
                </a:solidFill>
                <a:latin typeface="Calibri"/>
              </a:rPr>
              <a:t> e </a:t>
            </a:r>
            <a:r>
              <a:rPr lang="it-IT" sz="2475" b="1" dirty="0" err="1">
                <a:solidFill>
                  <a:srgbClr val="FFFF00"/>
                </a:solidFill>
                <a:latin typeface="Calibri"/>
              </a:rPr>
              <a:t>Fda</a:t>
            </a:r>
            <a:r>
              <a:rPr lang="it-IT" sz="2475" b="1" dirty="0">
                <a:solidFill>
                  <a:srgbClr val="FFFF00"/>
                </a:solidFill>
                <a:latin typeface="Calibri"/>
              </a:rPr>
              <a:t> richiamo sull'asepsi   </a:t>
            </a:r>
          </a:p>
          <a:p>
            <a:r>
              <a:rPr lang="it-IT" sz="2475" b="1" dirty="0">
                <a:solidFill>
                  <a:srgbClr val="FFFF00"/>
                </a:solidFill>
                <a:latin typeface="Calibri"/>
              </a:rPr>
              <a:t> per troppe Infezioni</a:t>
            </a:r>
          </a:p>
          <a:p>
            <a:endParaRPr lang="it-IT" sz="2025" dirty="0">
              <a:solidFill>
                <a:srgbClr val="000000"/>
              </a:solidFill>
              <a:latin typeface="Calibri"/>
            </a:endParaRPr>
          </a:p>
        </p:txBody>
      </p:sp>
    </p:spTree>
    <p:extLst>
      <p:ext uri="{BB962C8B-B14F-4D97-AF65-F5344CB8AC3E}">
        <p14:creationId xmlns:p14="http://schemas.microsoft.com/office/powerpoint/2010/main" val="354879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06517" y="3406698"/>
            <a:ext cx="5033596" cy="3139321"/>
          </a:xfrm>
          <a:prstGeom prst="rect">
            <a:avLst/>
          </a:prstGeom>
          <a:solidFill>
            <a:srgbClr val="002B85"/>
          </a:solidFill>
          <a:ln>
            <a:solidFill>
              <a:srgbClr val="4F81BD"/>
            </a:solidFill>
          </a:ln>
        </p:spPr>
        <p:txBody>
          <a:bodyPr wrap="square">
            <a:spAutoFit/>
          </a:bodyPr>
          <a:lstStyle/>
          <a:p>
            <a:pPr algn="just"/>
            <a:r>
              <a:rPr lang="it-IT" sz="2475" dirty="0">
                <a:solidFill>
                  <a:prstClr val="white"/>
                </a:solidFill>
                <a:latin typeface="Calibri"/>
              </a:rPr>
              <a:t>La diffusione delle infezioni tramite dispositivi medici si estende oltre problematiche più frequenti (come l'impiego di </a:t>
            </a:r>
            <a:r>
              <a:rPr lang="it-IT" sz="2475" dirty="0" err="1">
                <a:solidFill>
                  <a:prstClr val="white"/>
                </a:solidFill>
                <a:latin typeface="Calibri"/>
              </a:rPr>
              <a:t>duodenoscopi</a:t>
            </a:r>
            <a:r>
              <a:rPr lang="it-IT" sz="2475" dirty="0">
                <a:solidFill>
                  <a:prstClr val="white"/>
                </a:solidFill>
                <a:latin typeface="Calibri"/>
              </a:rPr>
              <a:t> non disinfettati) per includere una vasta gamma di strumenti riutilizzabili presenti in studi medici e ambulatori</a:t>
            </a:r>
            <a:r>
              <a:rPr lang="is-IS" sz="2475" dirty="0">
                <a:solidFill>
                  <a:prstClr val="white"/>
                </a:solidFill>
                <a:latin typeface="Calibri"/>
              </a:rPr>
              <a:t>…...........</a:t>
            </a:r>
          </a:p>
        </p:txBody>
      </p:sp>
    </p:spTree>
    <p:extLst>
      <p:ext uri="{BB962C8B-B14F-4D97-AF65-F5344CB8AC3E}">
        <p14:creationId xmlns:p14="http://schemas.microsoft.com/office/powerpoint/2010/main" val="2765316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1576</Words>
  <Application>Microsoft Office PowerPoint</Application>
  <PresentationFormat>A4 (21x29,7 cm)</PresentationFormat>
  <Paragraphs>216</Paragraphs>
  <Slides>59</Slides>
  <Notes>30</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59</vt:i4>
      </vt:variant>
    </vt:vector>
  </HeadingPairs>
  <TitlesOfParts>
    <vt:vector size="69" baseType="lpstr">
      <vt:lpstr>Arial</vt:lpstr>
      <vt:lpstr>Bodoni 72 Book</vt:lpstr>
      <vt:lpstr>Calibri</vt:lpstr>
      <vt:lpstr>Constantia</vt:lpstr>
      <vt:lpstr>Tahoma</vt:lpstr>
      <vt:lpstr>Times New Roman</vt:lpstr>
      <vt:lpstr>Wingdings</vt:lpstr>
      <vt:lpstr>Wingdings 2</vt:lpstr>
      <vt:lpstr>Equinozio</vt:lpstr>
      <vt:lpstr>Documento</vt:lpstr>
      <vt:lpstr>STERILIZZAZIONE</vt:lpstr>
      <vt:lpstr>qualsiasi processo che porti all'eliminazione di ogni microrganismo vivente, sia patogeno che non patogeno, comprese le spore. </vt:lpstr>
      <vt:lpstr>Presentazione standard di PowerPoint</vt:lpstr>
      <vt:lpstr>Presentazione standard di PowerPoint</vt:lpstr>
      <vt:lpstr>PERCHE’ L’AUTOCLAVE A VAPORE E’ L’APPARECCHIATURA DI ELEZIONE TRA LE METODICHE DI STERILIZZAZIONE ?</vt:lpstr>
      <vt:lpstr>Presentazione standard di PowerPoint</vt:lpstr>
      <vt:lpstr>STERILIZZATRICI A VAPORE   …..QUALI CARICHI  ….QUALI CONTROLLI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REQUISITI   AUTORIZZATIVI  REGIONALI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STERILIZZATRICI a vapore</vt:lpstr>
      <vt:lpstr>Presentazione standard di PowerPoint</vt:lpstr>
      <vt:lpstr>Presentazione standard di PowerPoint</vt:lpstr>
      <vt:lpstr>Presentazione standard di PowerPoint</vt:lpstr>
      <vt:lpstr>Presentazione standard di PowerPoint</vt:lpstr>
      <vt:lpstr>Presentazione standard di PowerPoint</vt:lpstr>
      <vt:lpstr>Pressione e temperatura del vapore sono direttamente proporzionali</vt:lpstr>
      <vt:lpstr>Presentazione standard di PowerPoint</vt:lpstr>
      <vt:lpstr>Quali controlli?</vt:lpstr>
      <vt:lpstr>               CONTROLLI  fisici: vacuum, Bowie &amp; Dick, Helix   chimici: indicatori di processo,              indicatori multiparametro  biologici: spore    </vt:lpstr>
      <vt:lpstr>CONTROLLI FISICI</vt:lpstr>
      <vt:lpstr>CONTROLLI CHIMICI</vt:lpstr>
      <vt:lpstr>Presentazione standard di PowerPoint</vt:lpstr>
      <vt:lpstr>Indicatori di sterilizzazione o Indicatori multiparametro</vt:lpstr>
      <vt:lpstr>CONTROLLI BIOLOGICI</vt:lpstr>
      <vt:lpstr>Presentazione standard di PowerPoint</vt:lpstr>
      <vt:lpstr>Allora quali controlli?  Con quale frequenza?</vt:lpstr>
      <vt:lpstr>Presentazione standard di PowerPoint</vt:lpstr>
      <vt:lpstr>Presentazione standard di PowerPoint</vt:lpstr>
      <vt:lpstr>Presentazione standard di PowerPoint</vt:lpstr>
      <vt:lpstr>Quale riferimento legislativo</vt:lpstr>
      <vt:lpstr>DECRETO LEGISLATIVO 9 aprile 2008 , n. 81   Titolo III USO DELLE ATTREZZATURE DI LAVORO E DEI DISPOSITIVI DI PROTEZIONE INDIVIDUALE Capo I Uso delle attrezzature di lavoro Art. 71. Obblighi del datore di lavoro  8. il datore di lavoro provvede affinche':  le attrezzature soggette a influssi che possono provocare deterioramenti suscettibili di dare origine a situazioni pericolose siano sottoposte: a controlli periodici, secondo frequenze stabilite in base alle indicazioni fornite dai fabbricanti, ovvero dalle norme di buona tecnica, o in assenza di queste ultime, desumibili dai codici di buona prassi;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1) un vacuum test, da effettuarsi a freddo all’inizio di ogni giornata lavorativa   2) un elix test, (in quanto si sterilizzano unicamente carichi solidi e cavi, come turbine, manipoli, contrangoli e non tessuti) da effettuarsi dopo il vacuum ogni giorno  3) un controllo di manutenzione biennale affidato a personale tecnico della ditta costruttrice, in base alle indicazione del libretto di istruzione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STERILIZZAZIONE</dc:title>
  <dc:creator>Microsoft Office User</dc:creator>
  <cp:lastModifiedBy>Federica Russo</cp:lastModifiedBy>
  <cp:revision>15</cp:revision>
  <dcterms:created xsi:type="dcterms:W3CDTF">2019-04-26T21:51:38Z</dcterms:created>
  <dcterms:modified xsi:type="dcterms:W3CDTF">2019-10-22T15:00:19Z</dcterms:modified>
</cp:coreProperties>
</file>