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381" r:id="rId2"/>
    <p:sldId id="410" r:id="rId3"/>
    <p:sldId id="409" r:id="rId4"/>
    <p:sldId id="408" r:id="rId5"/>
    <p:sldId id="344" r:id="rId6"/>
    <p:sldId id="398" r:id="rId7"/>
    <p:sldId id="399" r:id="rId8"/>
    <p:sldId id="328" r:id="rId9"/>
    <p:sldId id="342" r:id="rId10"/>
    <p:sldId id="415" r:id="rId11"/>
    <p:sldId id="386" r:id="rId12"/>
    <p:sldId id="387" r:id="rId13"/>
    <p:sldId id="474" r:id="rId14"/>
    <p:sldId id="407" r:id="rId15"/>
    <p:sldId id="388" r:id="rId16"/>
    <p:sldId id="411" r:id="rId17"/>
    <p:sldId id="477" r:id="rId18"/>
    <p:sldId id="478" r:id="rId19"/>
    <p:sldId id="487" r:id="rId20"/>
    <p:sldId id="476" r:id="rId21"/>
    <p:sldId id="440" r:id="rId22"/>
    <p:sldId id="465" r:id="rId23"/>
    <p:sldId id="302" r:id="rId24"/>
    <p:sldId id="392" r:id="rId25"/>
    <p:sldId id="416" r:id="rId26"/>
    <p:sldId id="430" r:id="rId27"/>
    <p:sldId id="304" r:id="rId28"/>
    <p:sldId id="299" r:id="rId29"/>
    <p:sldId id="417" r:id="rId30"/>
    <p:sldId id="418" r:id="rId31"/>
    <p:sldId id="419" r:id="rId32"/>
    <p:sldId id="420" r:id="rId33"/>
    <p:sldId id="451" r:id="rId34"/>
    <p:sldId id="452" r:id="rId35"/>
    <p:sldId id="421" r:id="rId36"/>
    <p:sldId id="422" r:id="rId37"/>
    <p:sldId id="423" r:id="rId38"/>
    <p:sldId id="424" r:id="rId39"/>
    <p:sldId id="453" r:id="rId40"/>
    <p:sldId id="484" r:id="rId41"/>
    <p:sldId id="488" r:id="rId42"/>
    <p:sldId id="485" r:id="rId43"/>
    <p:sldId id="486" r:id="rId44"/>
    <p:sldId id="454" r:id="rId45"/>
    <p:sldId id="438" r:id="rId46"/>
    <p:sldId id="298" r:id="rId47"/>
    <p:sldId id="489" r:id="rId48"/>
    <p:sldId id="441" r:id="rId49"/>
    <p:sldId id="442" r:id="rId50"/>
    <p:sldId id="436" r:id="rId51"/>
    <p:sldId id="491" r:id="rId52"/>
    <p:sldId id="432" r:id="rId53"/>
    <p:sldId id="433" r:id="rId54"/>
    <p:sldId id="492" r:id="rId55"/>
    <p:sldId id="297" r:id="rId56"/>
    <p:sldId id="444" r:id="rId57"/>
    <p:sldId id="493" r:id="rId58"/>
    <p:sldId id="443" r:id="rId59"/>
    <p:sldId id="447" r:id="rId60"/>
    <p:sldId id="458" r:id="rId61"/>
    <p:sldId id="459" r:id="rId62"/>
    <p:sldId id="460" r:id="rId63"/>
    <p:sldId id="461" r:id="rId64"/>
    <p:sldId id="334" r:id="rId65"/>
    <p:sldId id="335" r:id="rId66"/>
    <p:sldId id="336" r:id="rId67"/>
    <p:sldId id="282" r:id="rId68"/>
    <p:sldId id="467" r:id="rId69"/>
    <p:sldId id="470" r:id="rId7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59" autoAdjust="0"/>
    <p:restoredTop sz="86380" autoAdjust="0"/>
  </p:normalViewPr>
  <p:slideViewPr>
    <p:cSldViewPr>
      <p:cViewPr>
        <p:scale>
          <a:sx n="66" d="100"/>
          <a:sy n="66" d="100"/>
        </p:scale>
        <p:origin x="-2142" y="-2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16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14/12/2019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14/12/2019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14/12/2019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14/12/2019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14/12/2019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14/12/2019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14/12/2019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14/12/2019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14/12/2019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14/12/2019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14/12/2019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8000">
              <a:schemeClr val="accent3">
                <a:alpha val="99000"/>
              </a:schemeClr>
            </a:gs>
            <a:gs pos="50000">
              <a:srgbClr val="9CB86E"/>
            </a:gs>
            <a:gs pos="100000">
              <a:srgbClr val="156B13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055F8-1D02-4417-9241-55C834FD9970}" type="datetimeFigureOut">
              <a:rPr lang="it-IT" smtClean="0"/>
              <a:pPr/>
              <a:t>14/12/2019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med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63_Nh9pJNI" TargetMode="External"/><Relationship Id="rId2" Type="http://schemas.openxmlformats.org/officeDocument/2006/relationships/hyperlink" Target="https://www.youtube.com/watch?v=xB_gr1nL4G0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youtube.com/watch?v=wcMVA4z4QkI" TargetMode="Externa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4608512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ELEMENTI </a:t>
            </a:r>
            <a:r>
              <a:rPr lang="it-IT" dirty="0" err="1" smtClean="0"/>
              <a:t>DI</a:t>
            </a:r>
            <a:r>
              <a:rPr lang="it-IT" dirty="0" smtClean="0"/>
              <a:t> FISIOLOGIA DELL’ APPARATO DIGERENTE</a:t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sz="2400" dirty="0" smtClean="0"/>
              <a:t>Dottoressa </a:t>
            </a:r>
            <a:r>
              <a:rPr lang="it-IT" sz="2400" dirty="0" err="1" smtClean="0"/>
              <a:t>Serafina</a:t>
            </a:r>
            <a:r>
              <a:rPr lang="it-IT" sz="2400" dirty="0" smtClean="0"/>
              <a:t> </a:t>
            </a:r>
            <a:r>
              <a:rPr lang="it-IT" sz="2400" dirty="0" err="1" smtClean="0"/>
              <a:t>Fassina</a:t>
            </a:r>
            <a:r>
              <a:rPr lang="it-IT" sz="2400" dirty="0" smtClean="0"/>
              <a:t/>
            </a:r>
            <a:br>
              <a:rPr lang="it-IT" sz="2400" dirty="0" smtClean="0"/>
            </a:br>
            <a:r>
              <a:rPr lang="it-IT" sz="2400" dirty="0" smtClean="0"/>
              <a:t>Specialista in medicina interna</a:t>
            </a:r>
            <a:br>
              <a:rPr lang="it-IT" sz="2400" dirty="0" smtClean="0"/>
            </a:br>
            <a:r>
              <a:rPr lang="it-IT" sz="2400" dirty="0" smtClean="0"/>
              <a:t>Specialista in scienza dell’alimentazione</a:t>
            </a:r>
            <a:br>
              <a:rPr lang="it-IT" sz="2400" dirty="0" smtClean="0"/>
            </a:br>
            <a:r>
              <a:rPr lang="it-IT" sz="2400" dirty="0" smtClean="0"/>
              <a:t>Specialista in nefrologia medica</a:t>
            </a:r>
            <a:br>
              <a:rPr lang="it-IT" sz="2400" dirty="0" smtClean="0"/>
            </a:b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4941168"/>
            <a:ext cx="8352928" cy="1512168"/>
          </a:xfrm>
        </p:spPr>
        <p:txBody>
          <a:bodyPr>
            <a:normAutofit fontScale="40000" lnSpcReduction="20000"/>
          </a:bodyPr>
          <a:lstStyle/>
          <a:p>
            <a:pPr algn="ctr">
              <a:buNone/>
            </a:pPr>
            <a:r>
              <a:rPr lang="it-IT" dirty="0" smtClean="0"/>
              <a:t/>
            </a:r>
            <a:br>
              <a:rPr lang="it-IT" dirty="0" smtClean="0"/>
            </a:br>
            <a:r>
              <a:rPr lang="it-IT" sz="6500" b="1" dirty="0" smtClean="0"/>
              <a:t>ANDI </a:t>
            </a:r>
          </a:p>
          <a:p>
            <a:pPr algn="ctr">
              <a:buNone/>
            </a:pPr>
            <a:r>
              <a:rPr lang="it-IT" sz="5000" dirty="0" smtClean="0"/>
              <a:t>via </a:t>
            </a:r>
            <a:r>
              <a:rPr lang="it-IT" sz="5000" dirty="0" err="1" smtClean="0"/>
              <a:t>Lanzone</a:t>
            </a:r>
            <a:r>
              <a:rPr lang="it-IT" sz="5000" dirty="0" smtClean="0"/>
              <a:t> 31 Milano</a:t>
            </a:r>
            <a:r>
              <a:rPr lang="it-IT" sz="6500" dirty="0" smtClean="0"/>
              <a:t> </a:t>
            </a:r>
          </a:p>
          <a:p>
            <a:pPr algn="ctr">
              <a:buNone/>
            </a:pPr>
            <a:r>
              <a:rPr lang="it-IT" sz="6500" dirty="0" smtClean="0"/>
              <a:t>14 dicembre 2019 </a:t>
            </a:r>
            <a:endParaRPr lang="it-IT" sz="6500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per digerire ed assorbire è necessario 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340768"/>
            <a:ext cx="8147248" cy="4785395"/>
          </a:xfrm>
        </p:spPr>
        <p:txBody>
          <a:bodyPr>
            <a:normAutofit/>
          </a:bodyPr>
          <a:lstStyle/>
          <a:p>
            <a:r>
              <a:rPr lang="it-IT" dirty="0" smtClean="0"/>
              <a:t>frammentare il cibo per aumentarne la superficie</a:t>
            </a:r>
          </a:p>
          <a:p>
            <a:r>
              <a:rPr lang="it-IT" dirty="0" smtClean="0"/>
              <a:t>mescolarlo a liquidi con azioni specifiche nei diversi tratti</a:t>
            </a:r>
          </a:p>
          <a:p>
            <a:r>
              <a:rPr lang="it-IT" dirty="0" smtClean="0"/>
              <a:t>farlo progredire da una estremità all’altra del tubo</a:t>
            </a:r>
          </a:p>
          <a:p>
            <a:r>
              <a:rPr lang="it-IT" dirty="0" smtClean="0"/>
              <a:t>scomporlo in particelle sempre più piccole, fino a molecole</a:t>
            </a:r>
          </a:p>
          <a:p>
            <a:r>
              <a:rPr lang="it-IT" dirty="0" smtClean="0"/>
              <a:t>farlo penetrare nell’organismo</a:t>
            </a:r>
          </a:p>
          <a:p>
            <a:r>
              <a:rPr lang="it-IT" dirty="0" smtClean="0"/>
              <a:t>eliminare ciò che non serve </a:t>
            </a:r>
            <a:endParaRPr lang="it-IT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per fare </a:t>
            </a:r>
            <a:r>
              <a:rPr lang="it-IT" dirty="0" err="1" smtClean="0"/>
              <a:t>cio’</a:t>
            </a:r>
            <a:r>
              <a:rPr lang="it-IT" dirty="0" smtClean="0"/>
              <a:t> il tubo deve avere</a:t>
            </a:r>
            <a:br>
              <a:rPr lang="it-IT" dirty="0" smtClean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340768"/>
            <a:ext cx="7931224" cy="4785395"/>
          </a:xfrm>
        </p:spPr>
        <p:txBody>
          <a:bodyPr>
            <a:normAutofit fontScale="92500"/>
          </a:bodyPr>
          <a:lstStyle/>
          <a:p>
            <a:r>
              <a:rPr lang="it-IT" b="1" dirty="0" smtClean="0"/>
              <a:t>strutture che triturano il cibo </a:t>
            </a:r>
            <a:r>
              <a:rPr lang="it-IT" dirty="0" smtClean="0"/>
              <a:t>(denti, lingua)</a:t>
            </a:r>
          </a:p>
          <a:p>
            <a:r>
              <a:rPr lang="it-IT" dirty="0" smtClean="0"/>
              <a:t>muscolatura nella parete intestinale che fa</a:t>
            </a:r>
            <a:r>
              <a:rPr lang="it-IT" b="1" dirty="0" smtClean="0"/>
              <a:t> progredire il cibo </a:t>
            </a:r>
            <a:r>
              <a:rPr lang="it-IT" dirty="0" smtClean="0"/>
              <a:t>lungo il tubo</a:t>
            </a:r>
          </a:p>
          <a:p>
            <a:r>
              <a:rPr lang="it-IT" b="1" dirty="0" smtClean="0"/>
              <a:t>muscolatura che rimescola il cibo  </a:t>
            </a:r>
            <a:r>
              <a:rPr lang="it-IT" dirty="0" smtClean="0"/>
              <a:t>per farlo entrare in </a:t>
            </a:r>
            <a:r>
              <a:rPr lang="it-IT" b="1" dirty="0" smtClean="0"/>
              <a:t>contatto con sostanze che lo “smontano” e lo rendono assorbibile (liquidi prodotti nei vari tratti dell’intestino, con funzioni specifiche) </a:t>
            </a:r>
          </a:p>
          <a:p>
            <a:r>
              <a:rPr lang="it-IT" b="1" dirty="0" smtClean="0"/>
              <a:t>per assorbire </a:t>
            </a:r>
            <a:r>
              <a:rPr lang="it-IT" dirty="0" smtClean="0"/>
              <a:t>quanto è stato digerito è necessaria una </a:t>
            </a:r>
            <a:r>
              <a:rPr lang="it-IT" b="1" dirty="0" smtClean="0"/>
              <a:t>superficie molto grande </a:t>
            </a:r>
          </a:p>
          <a:p>
            <a:endParaRPr lang="it-IT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620688"/>
            <a:ext cx="8219256" cy="5505475"/>
          </a:xfrm>
        </p:spPr>
        <p:txBody>
          <a:bodyPr>
            <a:normAutofit lnSpcReduction="10000"/>
          </a:bodyPr>
          <a:lstStyle/>
          <a:p>
            <a:r>
              <a:rPr lang="it-IT" b="1" dirty="0" smtClean="0"/>
              <a:t>quanto più il cibo viene frammentato e rimescolato, tanto più è accessibile alla azione delle sostanze necessarie a digerirlo (enzimi)</a:t>
            </a:r>
            <a:endParaRPr lang="it-IT" dirty="0"/>
          </a:p>
          <a:p>
            <a:r>
              <a:rPr lang="it-IT" dirty="0" smtClean="0"/>
              <a:t>frammentazione e rimescolamento aumentano  la superficie di contatto tra  quanto ingerito e le sostanze digestive</a:t>
            </a:r>
          </a:p>
          <a:p>
            <a:endParaRPr lang="it-IT" dirty="0" smtClean="0"/>
          </a:p>
          <a:p>
            <a:endParaRPr lang="it-IT" dirty="0" smtClean="0"/>
          </a:p>
          <a:p>
            <a:r>
              <a:rPr lang="it-IT" b="1" dirty="0" smtClean="0"/>
              <a:t>quanto più ampia è la superficie dell’intestino tanto maggiore è l’assorbimento di quanto è stato digerito</a:t>
            </a:r>
          </a:p>
          <a:p>
            <a:endParaRPr lang="it-IT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it-IT" sz="3600" dirty="0" smtClean="0"/>
              <a:t>enzima</a:t>
            </a:r>
            <a:endParaRPr lang="it-IT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8147248" cy="5328592"/>
          </a:xfrm>
        </p:spPr>
        <p:txBody>
          <a:bodyPr>
            <a:normAutofit fontScale="70000" lnSpcReduction="20000"/>
          </a:bodyPr>
          <a:lstStyle/>
          <a:p>
            <a:pPr fontAlgn="base">
              <a:buNone/>
            </a:pPr>
            <a:r>
              <a:rPr lang="it-IT" dirty="0" smtClean="0"/>
              <a:t>proteina prodotta nelle cellule (animali e vegetali)</a:t>
            </a:r>
          </a:p>
          <a:p>
            <a:pPr fontAlgn="base"/>
            <a:r>
              <a:rPr lang="it-IT" b="1" dirty="0" smtClean="0"/>
              <a:t>si combina con una sostanza specifica per trasformarla in una sostanza diversa</a:t>
            </a:r>
          </a:p>
          <a:p>
            <a:pPr fontAlgn="base"/>
            <a:r>
              <a:rPr lang="it-IT" dirty="0" smtClean="0"/>
              <a:t>agisce come </a:t>
            </a:r>
            <a:r>
              <a:rPr lang="it-IT" b="1" dirty="0" smtClean="0"/>
              <a:t>“catalizzatore”</a:t>
            </a:r>
            <a:r>
              <a:rPr lang="it-IT" dirty="0" smtClean="0"/>
              <a:t> (acceleratore di una reazione chimica specifica) senza esser consumato, senza entrare nei prodotti finali della reazione, senza venire modificato</a:t>
            </a:r>
          </a:p>
          <a:p>
            <a:pPr fontAlgn="base"/>
            <a:endParaRPr lang="it-IT" dirty="0" smtClean="0"/>
          </a:p>
          <a:p>
            <a:pPr fontAlgn="base"/>
            <a:endParaRPr lang="it-IT" dirty="0" smtClean="0"/>
          </a:p>
          <a:p>
            <a:pPr fontAlgn="base"/>
            <a:r>
              <a:rPr lang="it-IT" b="1" dirty="0" smtClean="0"/>
              <a:t>enzimi digestivi</a:t>
            </a:r>
            <a:r>
              <a:rPr lang="it-IT" dirty="0" smtClean="0"/>
              <a:t>:  </a:t>
            </a:r>
            <a:r>
              <a:rPr lang="it-IT" b="1" dirty="0" smtClean="0"/>
              <a:t>presenti nella saliva, stomaco, pancreas, intestino tenue</a:t>
            </a:r>
          </a:p>
          <a:p>
            <a:pPr fontAlgn="base"/>
            <a:r>
              <a:rPr lang="it-IT" b="1" dirty="0" smtClean="0"/>
              <a:t>contribuiscono a scindere gli alimenti nei costituenti di base</a:t>
            </a:r>
            <a:r>
              <a:rPr lang="it-IT" dirty="0" smtClean="0"/>
              <a:t>, che possono quindi essere assorbiti e utilizzati dall'organismo</a:t>
            </a:r>
          </a:p>
          <a:p>
            <a:pPr fontAlgn="base"/>
            <a:r>
              <a:rPr lang="it-IT" b="1" dirty="0" smtClean="0"/>
              <a:t>ogni enzima ha un ruolo specifico</a:t>
            </a:r>
            <a:r>
              <a:rPr lang="it-IT" dirty="0" smtClean="0"/>
              <a:t>: quello che scinde i grassi, per esempio, non agisce sulle proteine o sui carboidrati</a:t>
            </a:r>
          </a:p>
          <a:p>
            <a:pPr fontAlgn="base">
              <a:buNone/>
            </a:pPr>
            <a:r>
              <a:rPr lang="it-IT" dirty="0" smtClean="0"/>
              <a:t> </a:t>
            </a:r>
          </a:p>
          <a:p>
            <a:pPr fontAlgn="base"/>
            <a:r>
              <a:rPr lang="it-IT" dirty="0" smtClean="0"/>
              <a:t>la carenza, anche di un singolo enzima, può provocare gravi disturbi</a:t>
            </a:r>
          </a:p>
          <a:p>
            <a:endParaRPr lang="it-IT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882352"/>
          </a:xfrm>
        </p:spPr>
        <p:txBody>
          <a:bodyPr>
            <a:normAutofit/>
          </a:bodyPr>
          <a:lstStyle/>
          <a:p>
            <a:r>
              <a:rPr lang="it-IT" sz="3600" dirty="0" smtClean="0"/>
              <a:t>anatomia funzionale</a:t>
            </a:r>
            <a:endParaRPr lang="it-IT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it-IT" sz="2400" b="1" dirty="0" smtClean="0"/>
              <a:t>L’ anatomia è dunque strettamente legata alle funzioni</a:t>
            </a:r>
          </a:p>
          <a:p>
            <a:pPr>
              <a:buNone/>
            </a:pPr>
            <a:r>
              <a:rPr lang="it-IT" sz="2400" dirty="0" smtClean="0"/>
              <a:t>che  l’apparato digerente è deputato a svolgere, tratto dopo</a:t>
            </a:r>
          </a:p>
          <a:p>
            <a:pPr>
              <a:buNone/>
            </a:pPr>
            <a:r>
              <a:rPr lang="it-IT" sz="2400" dirty="0" smtClean="0"/>
              <a:t> tratto per</a:t>
            </a:r>
          </a:p>
          <a:p>
            <a:pPr>
              <a:buNone/>
            </a:pPr>
            <a:r>
              <a:rPr lang="it-IT" sz="2400" b="1" dirty="0" smtClean="0"/>
              <a:t>- </a:t>
            </a:r>
            <a:r>
              <a:rPr lang="it-IT" sz="2600" b="1" dirty="0" smtClean="0"/>
              <a:t>estrarre dagli  alimenti i nutrienti </a:t>
            </a:r>
            <a:r>
              <a:rPr lang="it-IT" sz="2600" dirty="0" smtClean="0"/>
              <a:t>(</a:t>
            </a:r>
            <a:r>
              <a:rPr lang="it-IT" sz="2600" b="1" dirty="0" smtClean="0"/>
              <a:t>DIGESTIONE</a:t>
            </a:r>
            <a:r>
              <a:rPr lang="it-IT" sz="2600" dirty="0" smtClean="0"/>
              <a:t>) </a:t>
            </a:r>
          </a:p>
          <a:p>
            <a:pPr>
              <a:buNone/>
            </a:pPr>
            <a:r>
              <a:rPr lang="it-IT" sz="2600" b="1" dirty="0" smtClean="0"/>
              <a:t>- rendere quanto digerito idoneo all’ingresso</a:t>
            </a:r>
          </a:p>
          <a:p>
            <a:pPr>
              <a:buNone/>
            </a:pPr>
            <a:r>
              <a:rPr lang="it-IT" sz="2600" b="1" dirty="0" smtClean="0"/>
              <a:t>nell’ambiente interno del corpo (ASSORBIMENTO) </a:t>
            </a:r>
          </a:p>
          <a:p>
            <a:pPr>
              <a:buNone/>
            </a:pPr>
            <a:r>
              <a:rPr lang="it-IT" sz="2600" dirty="0" smtClean="0"/>
              <a:t>- da ultimo,  </a:t>
            </a:r>
            <a:r>
              <a:rPr lang="it-IT" sz="2600" b="1" dirty="0" smtClean="0"/>
              <a:t>eliminare le scorie </a:t>
            </a:r>
            <a:r>
              <a:rPr lang="it-IT" sz="2600" dirty="0" smtClean="0"/>
              <a:t>(</a:t>
            </a:r>
            <a:r>
              <a:rPr lang="it-IT" sz="2600" b="1" dirty="0" smtClean="0"/>
              <a:t>DEFECAZIONE</a:t>
            </a:r>
            <a:r>
              <a:rPr lang="it-IT" sz="2400" dirty="0" smtClean="0"/>
              <a:t>)</a:t>
            </a:r>
          </a:p>
          <a:p>
            <a:pPr>
              <a:buNone/>
            </a:pPr>
            <a:endParaRPr lang="it-IT" sz="2400" dirty="0" smtClean="0"/>
          </a:p>
          <a:p>
            <a:pPr>
              <a:buNone/>
            </a:pPr>
            <a:endParaRPr lang="it-IT" sz="2400" dirty="0" smtClean="0"/>
          </a:p>
          <a:p>
            <a:r>
              <a:rPr lang="it-IT" sz="2800" b="1" dirty="0" smtClean="0"/>
              <a:t>funzione motoria</a:t>
            </a:r>
            <a:endParaRPr lang="it-IT" sz="3600" dirty="0" smtClean="0"/>
          </a:p>
          <a:p>
            <a:r>
              <a:rPr lang="it-IT" sz="2800" b="1" dirty="0" smtClean="0"/>
              <a:t>funzione secretiva</a:t>
            </a:r>
            <a:endParaRPr lang="it-IT" sz="2200" dirty="0" smtClean="0"/>
          </a:p>
          <a:p>
            <a:r>
              <a:rPr lang="it-IT" sz="2800" b="1" dirty="0" smtClean="0"/>
              <a:t>funzione regolatrice</a:t>
            </a:r>
          </a:p>
          <a:p>
            <a:endParaRPr lang="it-IT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/>
            </a:r>
            <a:br>
              <a:rPr lang="it-IT" dirty="0" smtClean="0"/>
            </a:br>
            <a:r>
              <a:rPr lang="it-IT" sz="4000" dirty="0" smtClean="0"/>
              <a:t>anatomia funzionale</a:t>
            </a:r>
            <a:br>
              <a:rPr lang="it-IT" sz="4000" dirty="0" smtClean="0"/>
            </a:br>
            <a:endParaRPr lang="it-IT" sz="400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484784"/>
            <a:ext cx="8003232" cy="4968552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it-IT" dirty="0" smtClean="0"/>
              <a:t>Il tubo è </a:t>
            </a:r>
            <a:r>
              <a:rPr lang="it-IT" b="1" dirty="0" smtClean="0"/>
              <a:t>dotato</a:t>
            </a:r>
          </a:p>
          <a:p>
            <a:r>
              <a:rPr lang="it-IT" b="1" dirty="0" smtClean="0"/>
              <a:t>di </a:t>
            </a:r>
            <a:r>
              <a:rPr lang="it-IT" sz="3300" b="1" dirty="0" smtClean="0"/>
              <a:t>muscoli </a:t>
            </a:r>
            <a:r>
              <a:rPr lang="it-IT" dirty="0" smtClean="0"/>
              <a:t>per far progredire, frammentare e rimescolare il materiale ingerito</a:t>
            </a:r>
          </a:p>
          <a:p>
            <a:r>
              <a:rPr lang="it-IT" b="1" dirty="0" smtClean="0"/>
              <a:t>di </a:t>
            </a:r>
            <a:r>
              <a:rPr lang="it-IT" sz="3300" b="1" dirty="0" smtClean="0"/>
              <a:t>grandi “ripiegature” lungo il tubo (villi) </a:t>
            </a:r>
            <a:r>
              <a:rPr lang="it-IT" dirty="0" smtClean="0"/>
              <a:t>per aumentare la superficie di assorbimento: lo strato di rivestimento interno del tubo è costituito da </a:t>
            </a:r>
            <a:r>
              <a:rPr lang="it-IT" b="1" dirty="0" smtClean="0"/>
              <a:t>cellule, a loro volta dotate </a:t>
            </a:r>
            <a:r>
              <a:rPr lang="it-IT" sz="3300" b="1" dirty="0" smtClean="0"/>
              <a:t>di </a:t>
            </a:r>
            <a:r>
              <a:rPr lang="it-IT" sz="3100" b="1" dirty="0" smtClean="0"/>
              <a:t>“</a:t>
            </a:r>
            <a:r>
              <a:rPr lang="it-IT" sz="3100" b="1" dirty="0" err="1" smtClean="0"/>
              <a:t>microripiegature</a:t>
            </a:r>
            <a:r>
              <a:rPr lang="it-IT" sz="3100" b="1" dirty="0" smtClean="0"/>
              <a:t>” </a:t>
            </a:r>
            <a:r>
              <a:rPr lang="it-IT" b="1" dirty="0" smtClean="0"/>
              <a:t>(microvilli)</a:t>
            </a:r>
          </a:p>
          <a:p>
            <a:r>
              <a:rPr lang="it-IT" sz="3100" b="1" dirty="0" smtClean="0"/>
              <a:t>di strutture ghiandolari</a:t>
            </a:r>
            <a:r>
              <a:rPr lang="it-IT" sz="3100" b="1" dirty="0"/>
              <a:t> </a:t>
            </a:r>
            <a:r>
              <a:rPr lang="it-IT" dirty="0" smtClean="0"/>
              <a:t>poste tra le cellule,</a:t>
            </a:r>
            <a:r>
              <a:rPr lang="it-IT" b="1" dirty="0" smtClean="0"/>
              <a:t> </a:t>
            </a:r>
            <a:r>
              <a:rPr lang="it-IT" dirty="0" smtClean="0"/>
              <a:t>necessarie per varie funzioni: secrezione di sostanze atte alla digestione, sostanze protettive, sostanze con  attività di controllo</a:t>
            </a:r>
          </a:p>
          <a:p>
            <a:r>
              <a:rPr lang="it-IT" sz="3100" b="1" dirty="0" smtClean="0"/>
              <a:t>di cellule specializzate</a:t>
            </a:r>
          </a:p>
          <a:p>
            <a:r>
              <a:rPr lang="it-IT" b="1" dirty="0" smtClean="0"/>
              <a:t>meccanismi di controllo</a:t>
            </a:r>
          </a:p>
          <a:p>
            <a:endParaRPr lang="it-IT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994122"/>
          </a:xfrm>
        </p:spPr>
        <p:txBody>
          <a:bodyPr>
            <a:noAutofit/>
          </a:bodyPr>
          <a:lstStyle/>
          <a:p>
            <a:r>
              <a:rPr lang="it-IT" sz="3600" dirty="0" smtClean="0"/>
              <a:t>struttura schematica della parete intestinale </a:t>
            </a:r>
            <a:endParaRPr lang="it-IT" sz="3600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74334" y="1772816"/>
            <a:ext cx="3204332" cy="4353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egnaposto contenuto 6"/>
          <p:cNvSpPr>
            <a:spLocks noGrp="1"/>
          </p:cNvSpPr>
          <p:nvPr>
            <p:ph sz="half" idx="2"/>
          </p:nvPr>
        </p:nvSpPr>
        <p:spPr>
          <a:xfrm>
            <a:off x="4648200" y="1556792"/>
            <a:ext cx="4172272" cy="5040560"/>
          </a:xfrm>
        </p:spPr>
        <p:txBody>
          <a:bodyPr>
            <a:normAutofit fontScale="55000" lnSpcReduction="20000"/>
          </a:bodyPr>
          <a:lstStyle/>
          <a:p>
            <a:r>
              <a:rPr lang="it-IT" sz="3600" b="1" dirty="0" smtClean="0"/>
              <a:t>strati </a:t>
            </a:r>
            <a:r>
              <a:rPr lang="it-IT" sz="3600" dirty="0" smtClean="0"/>
              <a:t>c</a:t>
            </a:r>
            <a:r>
              <a:rPr lang="it-IT" dirty="0" smtClean="0"/>
              <a:t>he contribuiscono alle attività funzionali, diversificate nei vari tratti, per ottimizzare particolari funzioni </a:t>
            </a:r>
          </a:p>
          <a:p>
            <a:r>
              <a:rPr lang="it-IT" dirty="0" smtClean="0"/>
              <a:t>La </a:t>
            </a:r>
            <a:r>
              <a:rPr lang="it-IT" sz="3600" b="1" dirty="0" smtClean="0"/>
              <a:t>mucosa</a:t>
            </a:r>
            <a:r>
              <a:rPr lang="it-IT" sz="3600" dirty="0" smtClean="0"/>
              <a:t> </a:t>
            </a:r>
            <a:r>
              <a:rPr lang="it-IT" dirty="0" smtClean="0"/>
              <a:t>(rivestimento interno ) serve come barriera al contenuto </a:t>
            </a:r>
            <a:r>
              <a:rPr lang="it-IT" dirty="0" err="1" smtClean="0"/>
              <a:t>luminale</a:t>
            </a:r>
            <a:r>
              <a:rPr lang="it-IT" dirty="0" smtClean="0"/>
              <a:t> o come luogo di trasferimento dei liquidi o dei nutrienti</a:t>
            </a:r>
          </a:p>
          <a:p>
            <a:r>
              <a:rPr lang="it-IT" sz="3600" b="1" dirty="0" smtClean="0"/>
              <a:t>muscolatura liscia</a:t>
            </a:r>
            <a:r>
              <a:rPr lang="it-IT" sz="3600" dirty="0" smtClean="0"/>
              <a:t>  </a:t>
            </a:r>
            <a:r>
              <a:rPr lang="it-IT" dirty="0" smtClean="0"/>
              <a:t>serve alla progressione del contenuto intestinale da un tratto al successivo</a:t>
            </a:r>
            <a:r>
              <a:rPr lang="it-IT" b="1" dirty="0" smtClean="0"/>
              <a:t> </a:t>
            </a:r>
          </a:p>
          <a:p>
            <a:r>
              <a:rPr lang="it-IT" sz="3600" b="1" dirty="0" smtClean="0"/>
              <a:t>muscolatura striata </a:t>
            </a:r>
            <a:r>
              <a:rPr lang="it-IT" dirty="0" smtClean="0"/>
              <a:t>(sotto controllo volontario), necessaria per masticazione, deglutizione, defecazione </a:t>
            </a:r>
          </a:p>
          <a:p>
            <a:r>
              <a:rPr lang="it-IT" sz="3600" b="1" dirty="0" smtClean="0"/>
              <a:t>strutture vascolari, nervose, linfatiche </a:t>
            </a:r>
            <a:r>
              <a:rPr lang="it-IT" dirty="0" smtClean="0"/>
              <a:t>sono negli strati più esterni della parete</a:t>
            </a:r>
          </a:p>
          <a:p>
            <a:r>
              <a:rPr lang="it-IT" dirty="0" smtClean="0"/>
              <a:t>Molti tratti  dell’intestino hanno un </a:t>
            </a:r>
            <a:r>
              <a:rPr lang="it-IT" sz="3600" b="1" dirty="0" smtClean="0"/>
              <a:t>rivestimento  esterno (peritoneo) </a:t>
            </a:r>
            <a:r>
              <a:rPr lang="it-IT" dirty="0" smtClean="0"/>
              <a:t>che serve per fornire funzione di supporto del lungo tubo alla cavità addominale</a:t>
            </a:r>
          </a:p>
          <a:p>
            <a:endParaRPr lang="it-IT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1426170"/>
          </a:xfrm>
        </p:spPr>
        <p:txBody>
          <a:bodyPr>
            <a:normAutofit fontScale="90000"/>
          </a:bodyPr>
          <a:lstStyle/>
          <a:p>
            <a:r>
              <a:rPr lang="it-IT" sz="3600" dirty="0" smtClean="0"/>
              <a:t/>
            </a:r>
            <a:br>
              <a:rPr lang="it-IT" sz="3600" dirty="0" smtClean="0"/>
            </a:br>
            <a:r>
              <a:rPr lang="it-IT" sz="4000" b="1" dirty="0" smtClean="0"/>
              <a:t>sfinteri:</a:t>
            </a:r>
            <a:r>
              <a:rPr lang="it-IT" sz="3600" dirty="0" smtClean="0"/>
              <a:t> </a:t>
            </a:r>
            <a:r>
              <a:rPr lang="it-IT" sz="3100" dirty="0" smtClean="0"/>
              <a:t>anelli muscolari con funzione di contenimento o di controllo  della progressione del  contenuto intestinale </a:t>
            </a:r>
            <a:r>
              <a:rPr lang="it-IT" sz="3100" b="1" dirty="0" smtClean="0"/>
              <a:t/>
            </a:r>
            <a:br>
              <a:rPr lang="it-IT" sz="3100" b="1" dirty="0" smtClean="0"/>
            </a:br>
            <a:endParaRPr lang="it-IT" sz="31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140968"/>
            <a:ext cx="3384376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3851920" y="1916832"/>
            <a:ext cx="5040560" cy="475252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it-IT" sz="2000" b="1" dirty="0" smtClean="0"/>
              <a:t>a muscolatura striata, a controllo </a:t>
            </a:r>
          </a:p>
          <a:p>
            <a:pPr>
              <a:buNone/>
            </a:pPr>
            <a:r>
              <a:rPr lang="it-IT" sz="2000" b="1" dirty="0"/>
              <a:t>v</a:t>
            </a:r>
            <a:r>
              <a:rPr lang="it-IT" sz="2000" b="1" dirty="0" smtClean="0"/>
              <a:t>olontario</a:t>
            </a:r>
          </a:p>
          <a:p>
            <a:r>
              <a:rPr lang="it-IT" sz="1600" dirty="0" smtClean="0"/>
              <a:t>Sfintere esofageo superiore</a:t>
            </a:r>
          </a:p>
          <a:p>
            <a:r>
              <a:rPr lang="it-IT" sz="1600" dirty="0" smtClean="0"/>
              <a:t>Sfintere anale</a:t>
            </a:r>
          </a:p>
          <a:p>
            <a:pPr>
              <a:buNone/>
            </a:pPr>
            <a:endParaRPr lang="it-IT" sz="1600" dirty="0" smtClean="0"/>
          </a:p>
          <a:p>
            <a:pPr>
              <a:buNone/>
            </a:pPr>
            <a:r>
              <a:rPr lang="it-IT" sz="2000" b="1" dirty="0" smtClean="0"/>
              <a:t>a muscolatura liscia, a controllo </a:t>
            </a:r>
          </a:p>
          <a:p>
            <a:pPr>
              <a:buNone/>
            </a:pPr>
            <a:r>
              <a:rPr lang="it-IT" sz="2000" b="1" dirty="0" smtClean="0"/>
              <a:t>involontario</a:t>
            </a:r>
            <a:r>
              <a:rPr lang="it-IT" sz="1600" b="1" dirty="0" smtClean="0"/>
              <a:t>; sono sempre contratti fino a quando non si renda necessaria la loro apertura; ciò consente di  prevenire il passaggio retrogrado del contenuto intestinale (bolo alimentare, secreti)</a:t>
            </a:r>
          </a:p>
          <a:p>
            <a:r>
              <a:rPr lang="it-IT" sz="1600" dirty="0" smtClean="0"/>
              <a:t>sfintere esofageo inferiore, cardias</a:t>
            </a:r>
          </a:p>
          <a:p>
            <a:r>
              <a:rPr lang="it-IT" sz="1600" dirty="0" smtClean="0"/>
              <a:t>piloro</a:t>
            </a:r>
          </a:p>
          <a:p>
            <a:r>
              <a:rPr lang="it-IT" sz="1600" dirty="0" smtClean="0"/>
              <a:t>sfintere di </a:t>
            </a:r>
            <a:r>
              <a:rPr lang="it-IT" sz="1600" dirty="0" err="1" smtClean="0"/>
              <a:t>Oddi</a:t>
            </a:r>
            <a:endParaRPr lang="it-IT" sz="1600" dirty="0" smtClean="0"/>
          </a:p>
          <a:p>
            <a:r>
              <a:rPr lang="it-IT" sz="1600" dirty="0" smtClean="0"/>
              <a:t>valvola ileo-cecale</a:t>
            </a:r>
          </a:p>
          <a:p>
            <a:r>
              <a:rPr lang="it-IT" sz="1600" dirty="0" smtClean="0"/>
              <a:t>sfintere anale interno</a:t>
            </a: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it-IT" sz="3600" dirty="0"/>
              <a:t>c</a:t>
            </a:r>
            <a:r>
              <a:rPr lang="it-IT" sz="3600" dirty="0" smtClean="0"/>
              <a:t>ontrollo </a:t>
            </a:r>
            <a:endParaRPr lang="it-IT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328592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it-IT" sz="8000" b="1" dirty="0" smtClean="0"/>
              <a:t>Le funzioni del TD sono regolate e modulate per  via nervosa</a:t>
            </a:r>
          </a:p>
          <a:p>
            <a:pPr>
              <a:buNone/>
            </a:pPr>
            <a:r>
              <a:rPr lang="it-IT" sz="8000" b="1" dirty="0" smtClean="0"/>
              <a:t>ed ormonale (sistema nervoso ed endocrino)</a:t>
            </a:r>
          </a:p>
          <a:p>
            <a:pPr>
              <a:buNone/>
            </a:pPr>
            <a:r>
              <a:rPr lang="it-IT" sz="6400" dirty="0" smtClean="0"/>
              <a:t>Motilità e attività secretiva del TD  </a:t>
            </a:r>
            <a:r>
              <a:rPr lang="it-IT" sz="8000" b="1" dirty="0" smtClean="0"/>
              <a:t>variano a seconda della situazione </a:t>
            </a:r>
          </a:p>
          <a:p>
            <a:pPr>
              <a:buNone/>
            </a:pPr>
            <a:r>
              <a:rPr lang="it-IT" sz="8000" b="1" dirty="0" smtClean="0"/>
              <a:t>funzionale </a:t>
            </a:r>
            <a:r>
              <a:rPr lang="it-IT" sz="6400" dirty="0" smtClean="0"/>
              <a:t>(digiuno, pasto, periodo  postprandiale) </a:t>
            </a:r>
            <a:r>
              <a:rPr lang="it-IT" sz="8000" b="1" dirty="0" smtClean="0"/>
              <a:t>e del tratto di </a:t>
            </a:r>
          </a:p>
          <a:p>
            <a:pPr>
              <a:buNone/>
            </a:pPr>
            <a:r>
              <a:rPr lang="it-IT" sz="8000" b="1" dirty="0" smtClean="0"/>
              <a:t>intestino</a:t>
            </a:r>
            <a:r>
              <a:rPr lang="it-IT" sz="6400" dirty="0" smtClean="0"/>
              <a:t>: man mano  che il cibo transita  </a:t>
            </a:r>
            <a:r>
              <a:rPr lang="it-IT" sz="6400" dirty="0" err="1" smtClean="0"/>
              <a:t>distalmente</a:t>
            </a:r>
            <a:r>
              <a:rPr lang="it-IT" sz="6400" dirty="0" smtClean="0"/>
              <a:t> si riduce l’importanza</a:t>
            </a:r>
          </a:p>
          <a:p>
            <a:pPr>
              <a:buNone/>
            </a:pPr>
            <a:r>
              <a:rPr lang="it-IT" sz="6400" dirty="0" smtClean="0"/>
              <a:t>del controllo nervoso ed  assume maggiore </a:t>
            </a:r>
            <a:r>
              <a:rPr lang="it-IT" sz="6400" dirty="0"/>
              <a:t> </a:t>
            </a:r>
            <a:r>
              <a:rPr lang="it-IT" sz="6400" dirty="0" smtClean="0"/>
              <a:t>importanza  quello ormonale </a:t>
            </a:r>
          </a:p>
          <a:p>
            <a:pPr>
              <a:buNone/>
            </a:pPr>
            <a:endParaRPr lang="it-IT" sz="6400" b="1" dirty="0" smtClean="0"/>
          </a:p>
          <a:p>
            <a:pPr>
              <a:buNone/>
            </a:pPr>
            <a:endParaRPr lang="it-IT" sz="6400" b="1" dirty="0" smtClean="0"/>
          </a:p>
          <a:p>
            <a:pPr>
              <a:buNone/>
            </a:pPr>
            <a:r>
              <a:rPr lang="it-IT" sz="8000" b="1" dirty="0"/>
              <a:t>v</a:t>
            </a:r>
            <a:r>
              <a:rPr lang="it-IT" sz="8000" b="1" dirty="0" smtClean="0"/>
              <a:t>i è un sistema nervoso enterico ( SNE) che può essere </a:t>
            </a:r>
          </a:p>
          <a:p>
            <a:pPr>
              <a:buNone/>
            </a:pPr>
            <a:r>
              <a:rPr lang="it-IT" sz="8000" b="1" dirty="0" smtClean="0"/>
              <a:t>definito un” piccolo cervello</a:t>
            </a:r>
            <a:r>
              <a:rPr lang="it-IT" sz="8000" dirty="0" smtClean="0"/>
              <a:t>”</a:t>
            </a:r>
            <a:r>
              <a:rPr lang="it-IT" sz="6400" dirty="0" smtClean="0"/>
              <a:t> costituito da due reti nervose (plessi) </a:t>
            </a:r>
          </a:p>
          <a:p>
            <a:pPr>
              <a:buNone/>
            </a:pPr>
            <a:r>
              <a:rPr lang="it-IT" sz="6400" dirty="0" smtClean="0"/>
              <a:t>comprese nella parete del tratto digestivo, dall’esofago all’ano, che influenzano</a:t>
            </a:r>
          </a:p>
          <a:p>
            <a:pPr>
              <a:buNone/>
            </a:pPr>
            <a:r>
              <a:rPr lang="it-IT" sz="6400" dirty="0" smtClean="0"/>
              <a:t> tutti  i processi digestivi ed esercitano controllo locale, integrando le funzioni </a:t>
            </a:r>
          </a:p>
          <a:p>
            <a:pPr>
              <a:buNone/>
            </a:pPr>
            <a:r>
              <a:rPr lang="it-IT" sz="6400" dirty="0" smtClean="0"/>
              <a:t>motorie con quelle digestive e di assorbimento; esso regola:</a:t>
            </a:r>
          </a:p>
          <a:p>
            <a:pPr>
              <a:buNone/>
            </a:pPr>
            <a:r>
              <a:rPr lang="it-IT" sz="8000" b="1" dirty="0" smtClean="0"/>
              <a:t>motilità</a:t>
            </a:r>
          </a:p>
          <a:p>
            <a:pPr>
              <a:buNone/>
            </a:pPr>
            <a:r>
              <a:rPr lang="it-IT" sz="8000" b="1" dirty="0" smtClean="0"/>
              <a:t>secrezioni endocrine ed esocrine</a:t>
            </a:r>
          </a:p>
          <a:p>
            <a:pPr>
              <a:buNone/>
            </a:pPr>
            <a:r>
              <a:rPr lang="it-IT" sz="8000" b="1" dirty="0" smtClean="0"/>
              <a:t>meccanismi immunitari locali</a:t>
            </a:r>
          </a:p>
          <a:p>
            <a:pPr>
              <a:buNone/>
            </a:pPr>
            <a:r>
              <a:rPr lang="it-IT" sz="8000" b="1" dirty="0" smtClean="0"/>
              <a:t>crescita e ricambio cellulare</a:t>
            </a:r>
          </a:p>
          <a:p>
            <a:pPr>
              <a:buNone/>
            </a:pPr>
            <a:r>
              <a:rPr lang="it-IT" sz="8000" b="1" dirty="0" smtClean="0"/>
              <a:t>flusso di sangue nel tratto  intestinale</a:t>
            </a:r>
          </a:p>
          <a:p>
            <a:pPr>
              <a:buNone/>
            </a:pPr>
            <a:endParaRPr lang="it-IT" sz="5600" b="1" dirty="0" smtClean="0"/>
          </a:p>
          <a:p>
            <a:endParaRPr lang="it-IT" sz="4800" dirty="0" smtClean="0"/>
          </a:p>
          <a:p>
            <a:endParaRPr lang="it-IT" sz="4800" dirty="0" smtClean="0"/>
          </a:p>
          <a:p>
            <a:endParaRPr lang="it-IT" sz="4800" dirty="0" smtClean="0"/>
          </a:p>
          <a:p>
            <a:endParaRPr lang="it-IT" sz="4800" dirty="0" smtClean="0"/>
          </a:p>
          <a:p>
            <a:endParaRPr lang="it-IT" sz="4800" dirty="0" smtClean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it-IT" sz="3600" dirty="0"/>
              <a:t>s</a:t>
            </a:r>
            <a:r>
              <a:rPr lang="it-IT" sz="3600" dirty="0" smtClean="0"/>
              <a:t>istema nervoso</a:t>
            </a:r>
            <a:endParaRPr lang="it-IT" sz="3600" dirty="0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374848" y="1196752"/>
            <a:ext cx="8229600" cy="5256584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it-IT" b="1" dirty="0" smtClean="0"/>
              <a:t>il sistema nervoso autonomo o vegetativo</a:t>
            </a:r>
            <a:r>
              <a:rPr lang="it-IT" dirty="0" smtClean="0"/>
              <a:t> insieme </a:t>
            </a:r>
          </a:p>
          <a:p>
            <a:pPr>
              <a:buNone/>
            </a:pPr>
            <a:r>
              <a:rPr lang="it-IT" dirty="0" smtClean="0"/>
              <a:t>di cellule e fibre nervose che innervano gli organi interni e</a:t>
            </a:r>
          </a:p>
          <a:p>
            <a:pPr>
              <a:buNone/>
            </a:pPr>
            <a:r>
              <a:rPr lang="it-IT" dirty="0" smtClean="0"/>
              <a:t>le ghiandole, controllando le</a:t>
            </a:r>
            <a:r>
              <a:rPr lang="it-IT" b="1" dirty="0" smtClean="0"/>
              <a:t> funzioni vegetative, ossia</a:t>
            </a:r>
          </a:p>
          <a:p>
            <a:pPr>
              <a:buNone/>
            </a:pPr>
            <a:r>
              <a:rPr lang="it-IT" b="1" dirty="0" smtClean="0"/>
              <a:t>quelle funzioni  che sono al di fuori del controllo </a:t>
            </a:r>
          </a:p>
          <a:p>
            <a:pPr>
              <a:buNone/>
            </a:pPr>
            <a:r>
              <a:rPr lang="it-IT" b="1" dirty="0" smtClean="0"/>
              <a:t>volontario</a:t>
            </a:r>
            <a:endParaRPr lang="it-IT" dirty="0" smtClean="0"/>
          </a:p>
          <a:p>
            <a:pPr>
              <a:buNone/>
            </a:pPr>
            <a:r>
              <a:rPr lang="it-IT" sz="2900" dirty="0" smtClean="0"/>
              <a:t>È caratterizzato da due tipi di </a:t>
            </a:r>
            <a:r>
              <a:rPr lang="it-IT" sz="2900" dirty="0" err="1" smtClean="0"/>
              <a:t>neuromediatori</a:t>
            </a:r>
            <a:r>
              <a:rPr lang="it-IT" sz="2900" dirty="0" smtClean="0"/>
              <a:t>:</a:t>
            </a:r>
          </a:p>
          <a:p>
            <a:pPr>
              <a:buNone/>
            </a:pPr>
            <a:r>
              <a:rPr lang="it-IT" sz="2900" b="1" dirty="0" smtClean="0"/>
              <a:t>parasimpatico</a:t>
            </a:r>
            <a:r>
              <a:rPr lang="it-IT" sz="2900" dirty="0" smtClean="0"/>
              <a:t> (che media generalmente risposte</a:t>
            </a:r>
          </a:p>
          <a:p>
            <a:pPr>
              <a:buNone/>
            </a:pPr>
            <a:r>
              <a:rPr lang="it-IT" sz="2900" dirty="0" smtClean="0"/>
              <a:t> </a:t>
            </a:r>
            <a:r>
              <a:rPr lang="it-IT" sz="2900" dirty="0" err="1" smtClean="0"/>
              <a:t>eccitatorie</a:t>
            </a:r>
            <a:r>
              <a:rPr lang="it-IT" sz="2900" dirty="0" smtClean="0"/>
              <a:t> della muscolatura e delle secrezioni)  e </a:t>
            </a:r>
          </a:p>
          <a:p>
            <a:pPr>
              <a:buNone/>
            </a:pPr>
            <a:r>
              <a:rPr lang="it-IT" sz="2900" b="1" dirty="0" smtClean="0"/>
              <a:t>simpatico</a:t>
            </a:r>
            <a:r>
              <a:rPr lang="it-IT" sz="2900" dirty="0" smtClean="0"/>
              <a:t> (che media risposte inibitorie</a:t>
            </a:r>
            <a:r>
              <a:rPr lang="it-IT" dirty="0" smtClean="0"/>
              <a:t>) </a:t>
            </a:r>
          </a:p>
          <a:p>
            <a:pPr>
              <a:buNone/>
            </a:pPr>
            <a:endParaRPr lang="it-IT" b="1" dirty="0" smtClean="0"/>
          </a:p>
          <a:p>
            <a:pPr>
              <a:buNone/>
            </a:pPr>
            <a:endParaRPr lang="it-IT" b="1" dirty="0" smtClean="0"/>
          </a:p>
          <a:p>
            <a:pPr>
              <a:buNone/>
            </a:pPr>
            <a:r>
              <a:rPr lang="it-IT" b="1" dirty="0" smtClean="0"/>
              <a:t>il  sistema nervoso somatico (</a:t>
            </a:r>
            <a:r>
              <a:rPr lang="it-IT" dirty="0" smtClean="0"/>
              <a:t>parte del sistema nervoso</a:t>
            </a:r>
          </a:p>
          <a:p>
            <a:pPr>
              <a:buNone/>
            </a:pPr>
            <a:r>
              <a:rPr lang="it-IT" dirty="0" smtClean="0"/>
              <a:t>periferico</a:t>
            </a:r>
            <a:r>
              <a:rPr lang="it-IT" b="1" dirty="0" smtClean="0"/>
              <a:t>) esercita il  controllo volontario  della </a:t>
            </a:r>
          </a:p>
          <a:p>
            <a:pPr>
              <a:buNone/>
            </a:pPr>
            <a:r>
              <a:rPr lang="it-IT" b="1" dirty="0" smtClean="0"/>
              <a:t>muscolatura striata </a:t>
            </a:r>
            <a:r>
              <a:rPr lang="it-IT" dirty="0" smtClean="0"/>
              <a:t>(muscoli masticatori, </a:t>
            </a:r>
            <a:r>
              <a:rPr lang="it-IT" dirty="0" err="1" smtClean="0"/>
              <a:t>deglutitori</a:t>
            </a:r>
            <a:r>
              <a:rPr lang="it-IT" dirty="0" smtClean="0"/>
              <a:t>,  </a:t>
            </a:r>
          </a:p>
          <a:p>
            <a:pPr>
              <a:buNone/>
            </a:pPr>
            <a:r>
              <a:rPr lang="it-IT" dirty="0" smtClean="0"/>
              <a:t>sfintere anale esterno)</a:t>
            </a:r>
          </a:p>
          <a:p>
            <a:endParaRPr lang="it-IT" sz="2400" dirty="0" smtClean="0"/>
          </a:p>
          <a:p>
            <a:endParaRPr lang="it-IT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0"/>
            <a:ext cx="7992888" cy="63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it-IT" sz="3600" dirty="0" smtClean="0"/>
              <a:t>completano la struttura e le funzioni</a:t>
            </a:r>
            <a:endParaRPr lang="it-IT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fontScale="92500" lnSpcReduction="10000"/>
          </a:bodyPr>
          <a:lstStyle/>
          <a:p>
            <a:r>
              <a:rPr lang="it-IT" sz="3400" b="1" dirty="0" smtClean="0"/>
              <a:t>vasi sanguigni </a:t>
            </a:r>
            <a:r>
              <a:rPr lang="it-IT" dirty="0" smtClean="0"/>
              <a:t>: nutrono la parete del TD e servono a trasportare altrove le sostanze assorbite</a:t>
            </a:r>
          </a:p>
          <a:p>
            <a:r>
              <a:rPr lang="it-IT" sz="3400" b="1" dirty="0" smtClean="0"/>
              <a:t>sistema immunitario</a:t>
            </a:r>
            <a:r>
              <a:rPr lang="it-IT" b="1" dirty="0" smtClean="0"/>
              <a:t>:  </a:t>
            </a:r>
            <a:r>
              <a:rPr lang="it-IT" dirty="0" smtClean="0"/>
              <a:t>costituito da strutture sparse lungo il TD; ha funzione protettiva contro agenti esterni che potrebbero nuocere all’individuo (batteri,  virus, </a:t>
            </a:r>
            <a:r>
              <a:rPr lang="it-IT" dirty="0" err="1" smtClean="0"/>
              <a:t>tossine…</a:t>
            </a:r>
            <a:r>
              <a:rPr lang="it-IT" dirty="0" smtClean="0"/>
              <a:t>)</a:t>
            </a:r>
          </a:p>
          <a:p>
            <a:r>
              <a:rPr lang="it-IT" sz="3400" b="1" dirty="0" smtClean="0"/>
              <a:t>sistema linfatico</a:t>
            </a:r>
            <a:r>
              <a:rPr lang="it-IT" dirty="0" smtClean="0"/>
              <a:t>: coadiuva le attività immuni dell’intestino e serve da trasportatore dei grassi assorbiti</a:t>
            </a:r>
          </a:p>
          <a:p>
            <a:endParaRPr lang="it-IT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it-IT" sz="3600" dirty="0" smtClean="0"/>
              <a:t>muscoli:  volontari e involontari </a:t>
            </a:r>
            <a:endParaRPr lang="it-IT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472608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it-IT" sz="2600" b="1" dirty="0" smtClean="0"/>
              <a:t>muscoli striati, </a:t>
            </a:r>
            <a:r>
              <a:rPr lang="it-IT" sz="2000" dirty="0" smtClean="0"/>
              <a:t>coinvolti nelle azioni volontarie</a:t>
            </a:r>
          </a:p>
          <a:p>
            <a:pPr>
              <a:buNone/>
            </a:pPr>
            <a:r>
              <a:rPr lang="it-IT" sz="2000" b="1" dirty="0" smtClean="0"/>
              <a:t>masticazione e deglutizione </a:t>
            </a:r>
            <a:r>
              <a:rPr lang="it-IT" sz="2000" dirty="0" smtClean="0"/>
              <a:t>(m. masticatori, faringei , esofago prossimale</a:t>
            </a:r>
          </a:p>
          <a:p>
            <a:pPr>
              <a:buNone/>
            </a:pPr>
            <a:r>
              <a:rPr lang="it-IT" sz="2000" b="1" dirty="0" smtClean="0"/>
              <a:t>defecazione</a:t>
            </a:r>
            <a:r>
              <a:rPr lang="it-IT" sz="2000" dirty="0" smtClean="0"/>
              <a:t> (sfintere anale) </a:t>
            </a:r>
          </a:p>
          <a:p>
            <a:pPr>
              <a:buNone/>
            </a:pPr>
            <a:endParaRPr lang="it-IT" sz="2000" dirty="0" smtClean="0"/>
          </a:p>
          <a:p>
            <a:pPr>
              <a:buNone/>
            </a:pPr>
            <a:r>
              <a:rPr lang="it-IT" sz="2600" b="1" dirty="0" smtClean="0"/>
              <a:t>muscoli lisci</a:t>
            </a:r>
            <a:r>
              <a:rPr lang="it-IT" sz="2400" b="1" dirty="0" smtClean="0"/>
              <a:t>, </a:t>
            </a:r>
            <a:r>
              <a:rPr lang="it-IT" sz="2100" dirty="0" smtClean="0"/>
              <a:t>coinvolti nelle azioni involontarie</a:t>
            </a:r>
          </a:p>
          <a:p>
            <a:r>
              <a:rPr lang="it-IT" sz="2000" b="1" dirty="0" smtClean="0"/>
              <a:t>fibre muscolari longitudinali</a:t>
            </a:r>
            <a:r>
              <a:rPr lang="it-IT" sz="2000" dirty="0" smtClean="0"/>
              <a:t>,  servono a far  “accorciare” il tubo; disposti in uno strato sottile e longitudinale, alla periferia del tubo stesso)</a:t>
            </a:r>
          </a:p>
          <a:p>
            <a:r>
              <a:rPr lang="it-IT" sz="2000" b="1" dirty="0" smtClean="0"/>
              <a:t>fibre muscolari circolari</a:t>
            </a:r>
            <a:r>
              <a:rPr lang="it-IT" sz="2000" dirty="0" smtClean="0"/>
              <a:t>: servono a fa “restringere” il tubo (disposti in modo circolare in uno strato più interno e più spesso rispetto alle fibre longitudinali)</a:t>
            </a:r>
          </a:p>
          <a:p>
            <a:endParaRPr lang="it-IT" sz="2000" dirty="0" smtClean="0"/>
          </a:p>
          <a:p>
            <a:pPr>
              <a:buNone/>
            </a:pPr>
            <a:r>
              <a:rPr lang="it-IT" sz="2600" b="1" dirty="0" smtClean="0"/>
              <a:t>i movimenti dell’intestino </a:t>
            </a:r>
            <a:r>
              <a:rPr lang="it-IT" sz="2000" dirty="0" smtClean="0"/>
              <a:t>sono fondamentali per </a:t>
            </a:r>
          </a:p>
          <a:p>
            <a:r>
              <a:rPr lang="it-IT" sz="2000" dirty="0" smtClean="0"/>
              <a:t>-</a:t>
            </a:r>
            <a:r>
              <a:rPr lang="it-IT" sz="2000" b="1" dirty="0" smtClean="0"/>
              <a:t>far procedere il cibo lungo tutto il tratto digestivo (movimenti propulsivi)</a:t>
            </a:r>
          </a:p>
          <a:p>
            <a:r>
              <a:rPr lang="it-IT" sz="2000" dirty="0" smtClean="0"/>
              <a:t>-</a:t>
            </a:r>
            <a:r>
              <a:rPr lang="it-IT" sz="2000" b="1" dirty="0" smtClean="0"/>
              <a:t>i processi di digestione e assorbimento </a:t>
            </a:r>
            <a:r>
              <a:rPr lang="it-IT" sz="2000" dirty="0" smtClean="0"/>
              <a:t>del cibo, tramite una azione di rimescolamento dello stesso con i liquidi intestinali (</a:t>
            </a:r>
            <a:r>
              <a:rPr lang="it-IT" sz="2000" b="1" dirty="0" smtClean="0"/>
              <a:t>movimenti di rimescolamento) </a:t>
            </a:r>
            <a:r>
              <a:rPr lang="it-IT" sz="2000" dirty="0" smtClean="0"/>
              <a:t>oltre che di  frammentazione del cibo</a:t>
            </a:r>
          </a:p>
          <a:p>
            <a:pPr>
              <a:buNone/>
            </a:pPr>
            <a:endParaRPr lang="it-IT" sz="2000" dirty="0" smtClean="0"/>
          </a:p>
          <a:p>
            <a:endParaRPr lang="it-IT" sz="2000" dirty="0" smtClean="0"/>
          </a:p>
          <a:p>
            <a:endParaRPr lang="it-IT" sz="2000" dirty="0" smtClean="0"/>
          </a:p>
          <a:p>
            <a:endParaRPr lang="it-IT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it-IT" sz="3600" dirty="0" smtClean="0"/>
              <a:t>organi di senso</a:t>
            </a:r>
            <a:endParaRPr lang="it-IT" sz="3600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29208" y="2564904"/>
            <a:ext cx="2242592" cy="3888432"/>
          </a:xfrm>
        </p:spPr>
        <p:txBody>
          <a:bodyPr>
            <a:normAutofit/>
          </a:bodyPr>
          <a:lstStyle/>
          <a:p>
            <a:r>
              <a:rPr lang="it-IT" b="1" dirty="0" smtClean="0"/>
              <a:t>vista</a:t>
            </a:r>
          </a:p>
          <a:p>
            <a:r>
              <a:rPr lang="it-IT" b="1" dirty="0" smtClean="0"/>
              <a:t>olfatto</a:t>
            </a:r>
          </a:p>
          <a:p>
            <a:r>
              <a:rPr lang="it-IT" b="1" dirty="0" smtClean="0"/>
              <a:t>gusto</a:t>
            </a:r>
          </a:p>
          <a:p>
            <a:r>
              <a:rPr lang="it-IT" b="1" dirty="0" smtClean="0"/>
              <a:t>tatto</a:t>
            </a:r>
          </a:p>
          <a:p>
            <a:r>
              <a:rPr lang="it-IT" b="1" dirty="0" smtClean="0"/>
              <a:t>udito</a:t>
            </a:r>
          </a:p>
          <a:p>
            <a:endParaRPr lang="it-IT" dirty="0"/>
          </a:p>
        </p:txBody>
      </p:sp>
      <p:pic>
        <p:nvPicPr>
          <p:cNvPr id="1026" name="Picture 2" descr="C:\Users\serafina fassina\Desktop\lezioni ANDI\dolci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1700808"/>
            <a:ext cx="5256584" cy="482453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it-IT" sz="4000" dirty="0" smtClean="0"/>
              <a:t>indispensabili, </a:t>
            </a:r>
            <a:r>
              <a:rPr lang="it-IT" sz="4000" dirty="0" err="1" smtClean="0"/>
              <a:t>ma…</a:t>
            </a:r>
            <a:r>
              <a:rPr lang="it-IT" sz="4000" dirty="0" smtClean="0"/>
              <a:t> ANNESSI </a:t>
            </a:r>
            <a:endParaRPr lang="it-IT" sz="4000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256583"/>
          </a:xfrm>
        </p:spPr>
        <p:txBody>
          <a:bodyPr>
            <a:noAutofit/>
          </a:bodyPr>
          <a:lstStyle/>
          <a:p>
            <a:r>
              <a:rPr lang="it-IT" sz="2800" b="1" dirty="0" smtClean="0"/>
              <a:t>al di fuori del TD, ma in stretta  relazione con esso, ci sono “ORGANI ANNESSI”, indispensabili per il normale svolgimento delle funzioni proprie del tratto digestivo</a:t>
            </a:r>
          </a:p>
          <a:p>
            <a:endParaRPr lang="it-IT" sz="2800" dirty="0" smtClean="0"/>
          </a:p>
          <a:p>
            <a:r>
              <a:rPr lang="it-IT" sz="2800" b="1" dirty="0" smtClean="0"/>
              <a:t>denti</a:t>
            </a:r>
          </a:p>
          <a:p>
            <a:r>
              <a:rPr lang="it-IT" sz="2800" b="1" dirty="0" smtClean="0"/>
              <a:t>lingua</a:t>
            </a:r>
          </a:p>
          <a:p>
            <a:r>
              <a:rPr lang="it-IT" sz="2800" b="1" dirty="0" smtClean="0"/>
              <a:t>ghiandole salivari</a:t>
            </a:r>
          </a:p>
          <a:p>
            <a:r>
              <a:rPr lang="it-IT" sz="2800" b="1" dirty="0" smtClean="0"/>
              <a:t>fegato, colecisti, vie biliari</a:t>
            </a:r>
          </a:p>
          <a:p>
            <a:r>
              <a:rPr lang="it-IT" sz="2800" b="1" dirty="0" smtClean="0"/>
              <a:t>pancreas</a:t>
            </a:r>
            <a:endParaRPr lang="it-IT" sz="2800" dirty="0" smtClean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vedere aiuta a comprendere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 smtClean="0"/>
          </a:p>
          <a:p>
            <a:r>
              <a:rPr lang="it-IT" dirty="0" smtClean="0">
                <a:hlinkClick r:id="rId2"/>
              </a:rPr>
              <a:t>https://www.youtube.com/watch?v=xB_gr1nL4G0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>
                <a:hlinkClick r:id="rId3"/>
              </a:rPr>
              <a:t>https://www.youtube.com/watch?v=T63_Nh9pJNI</a:t>
            </a:r>
            <a:endParaRPr lang="it-IT" dirty="0" smtClean="0"/>
          </a:p>
          <a:p>
            <a:endParaRPr lang="it-IT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r>
              <a:rPr lang="it-IT" dirty="0" smtClean="0"/>
              <a:t>dalla bocca in poi, i vari tratti del tubo digerente sono specializzati per una o più funzioni; inizialmente prevalgono quelle deputate a ridurre il cibo in pezzetti sempre più piccoli, progressivamente prevalgono le funzioni di digestione e di assorbimento; da ultimo le funzioni di progressione del materiale non digerito da eliminare</a:t>
            </a: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6048672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it-IT" sz="2000" dirty="0" smtClean="0"/>
              <a:t>Poiché il TD è in comunicazione con l’ambiente esterno è possibile il </a:t>
            </a:r>
          </a:p>
          <a:p>
            <a:pPr>
              <a:buNone/>
            </a:pPr>
            <a:r>
              <a:rPr lang="it-IT" sz="2000" dirty="0" smtClean="0"/>
              <a:t>contatto con sostanze nocive all’organismo (tossine, veleni, acidi, alcali,  </a:t>
            </a:r>
          </a:p>
          <a:p>
            <a:pPr>
              <a:buNone/>
            </a:pPr>
            <a:r>
              <a:rPr lang="it-IT" sz="2000" dirty="0" smtClean="0"/>
              <a:t>farmaci, sostanze tossiche, batteri o altri microorganismi)</a:t>
            </a:r>
          </a:p>
          <a:p>
            <a:pPr>
              <a:buNone/>
            </a:pPr>
            <a:r>
              <a:rPr lang="it-IT" sz="2800" b="1" dirty="0" smtClean="0"/>
              <a:t>è necessario avere dei sistemi di protezione</a:t>
            </a:r>
          </a:p>
          <a:p>
            <a:endParaRPr lang="it-IT" sz="2000" b="1" dirty="0" smtClean="0"/>
          </a:p>
          <a:p>
            <a:pPr>
              <a:buNone/>
            </a:pPr>
            <a:r>
              <a:rPr lang="it-IT" sz="2000" b="1" dirty="0" smtClean="0"/>
              <a:t>I principali sistemi di difesa si attuano con: </a:t>
            </a:r>
          </a:p>
          <a:p>
            <a:endParaRPr lang="it-IT" sz="2000" b="1" dirty="0" smtClean="0"/>
          </a:p>
          <a:p>
            <a:r>
              <a:rPr lang="it-IT" sz="2400" b="1" dirty="0" smtClean="0"/>
              <a:t>modificazioni importanti della acidità e alcalinità del contenuto intestinale (pH) </a:t>
            </a:r>
            <a:r>
              <a:rPr lang="it-IT" sz="2000" b="1" dirty="0" smtClean="0"/>
              <a:t>: </a:t>
            </a:r>
            <a:r>
              <a:rPr lang="it-IT" sz="2000" dirty="0" smtClean="0"/>
              <a:t>acidi forti e basi forti inattivano gli organismi infettivi</a:t>
            </a:r>
          </a:p>
          <a:p>
            <a:r>
              <a:rPr lang="it-IT" sz="2400" b="1" dirty="0" smtClean="0"/>
              <a:t>presenza di sostanze con attività antibatterica </a:t>
            </a:r>
            <a:r>
              <a:rPr lang="it-IT" sz="2000" dirty="0" smtClean="0"/>
              <a:t>(lisozima nel cavo orale)</a:t>
            </a:r>
          </a:p>
          <a:p>
            <a:r>
              <a:rPr lang="it-IT" sz="2400" b="1" dirty="0" smtClean="0"/>
              <a:t>meccanismi immuni  presenti nella mucosa intestinale</a:t>
            </a:r>
            <a:r>
              <a:rPr lang="it-IT" sz="2000" dirty="0" smtClean="0"/>
              <a:t>: cellule della immunità cellulare e umorale, situate nella parete dell’intestino, afferiscono a “posti di blocco” (stazioni </a:t>
            </a:r>
            <a:r>
              <a:rPr lang="it-IT" sz="2000" dirty="0" err="1" smtClean="0"/>
              <a:t>linfonodali</a:t>
            </a:r>
            <a:r>
              <a:rPr lang="it-IT" sz="2000" dirty="0" smtClean="0"/>
              <a:t>) che inattivano gli  agenti nocivi, impedendone l’ entrata nella circolazione sanguigna</a:t>
            </a:r>
          </a:p>
          <a:p>
            <a:r>
              <a:rPr lang="it-IT" sz="2400" b="1" dirty="0" smtClean="0"/>
              <a:t>fegato:</a:t>
            </a:r>
            <a:r>
              <a:rPr lang="it-IT" sz="2000" dirty="0" smtClean="0"/>
              <a:t> tutte le sostanze che entrano nel sangue dal tratto digestivo passano dal fegato, dove farmaci e tossine sono inattivati con meccanismi diversi</a:t>
            </a:r>
          </a:p>
          <a:p>
            <a:r>
              <a:rPr lang="it-IT" sz="2400" b="1" dirty="0" smtClean="0"/>
              <a:t>flora batterica del grosso intestino </a:t>
            </a:r>
            <a:r>
              <a:rPr lang="it-IT" sz="2000" dirty="0" smtClean="0"/>
              <a:t>svolge funzione protettiva contro batteri patogeni</a:t>
            </a:r>
          </a:p>
          <a:p>
            <a:endParaRPr lang="it-IT" sz="1600" dirty="0" smtClean="0"/>
          </a:p>
          <a:p>
            <a:endParaRPr lang="it-IT" sz="2000" dirty="0" smtClean="0"/>
          </a:p>
          <a:p>
            <a:endParaRPr lang="it-IT" sz="2000" dirty="0" smtClean="0"/>
          </a:p>
          <a:p>
            <a:endParaRPr lang="it-IT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il viaggio del cibo 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bocca</a:t>
            </a:r>
          </a:p>
          <a:p>
            <a:r>
              <a:rPr lang="it-IT" dirty="0" smtClean="0"/>
              <a:t>faringe</a:t>
            </a:r>
          </a:p>
          <a:p>
            <a:r>
              <a:rPr lang="it-IT" dirty="0" smtClean="0"/>
              <a:t>esofago</a:t>
            </a:r>
          </a:p>
          <a:p>
            <a:r>
              <a:rPr lang="it-IT" dirty="0" smtClean="0"/>
              <a:t>stomaco</a:t>
            </a:r>
          </a:p>
          <a:p>
            <a:r>
              <a:rPr lang="it-IT" dirty="0" smtClean="0"/>
              <a:t>piccolo intestino: duodeno digiuno ileo</a:t>
            </a:r>
          </a:p>
          <a:p>
            <a:r>
              <a:rPr lang="it-IT" dirty="0" smtClean="0"/>
              <a:t>grosso intestino</a:t>
            </a:r>
          </a:p>
          <a:p>
            <a:r>
              <a:rPr lang="it-IT" dirty="0" smtClean="0"/>
              <a:t>retto e ano</a:t>
            </a:r>
          </a:p>
          <a:p>
            <a:endParaRPr lang="it-IT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>
            <a:noAutofit/>
          </a:bodyPr>
          <a:lstStyle/>
          <a:p>
            <a:r>
              <a:rPr lang="it-IT" sz="1800" b="1" dirty="0" smtClean="0"/>
              <a:t>bocca: il cibo viene sminuzzato, rimescolato con enzimi prodotti dalle ghiandole salivari , trasformato in BOLO ALIMENTARE </a:t>
            </a:r>
            <a:r>
              <a:rPr lang="it-IT" sz="1800" dirty="0" smtClean="0"/>
              <a:t>e poi inviato all’esofago con la deglutizione</a:t>
            </a:r>
          </a:p>
          <a:p>
            <a:pPr>
              <a:buNone/>
            </a:pPr>
            <a:endParaRPr lang="it-IT" sz="1800" dirty="0" smtClean="0"/>
          </a:p>
          <a:p>
            <a:r>
              <a:rPr lang="it-IT" sz="1800" b="1" dirty="0" smtClean="0"/>
              <a:t>esofago: spinge il cibo nello stomaco; ha solamente funzione di transito, qui non avvengono processi digestivi; due sfinteri (superiore e inferiore) lo mantengono chiuso nel periodo tra i pasti</a:t>
            </a:r>
            <a:r>
              <a:rPr lang="it-IT" sz="1800" dirty="0" smtClean="0"/>
              <a:t>;  le contrazioni della muscolatura hanno solo direzione </a:t>
            </a:r>
            <a:r>
              <a:rPr lang="it-IT" sz="1800" dirty="0" err="1" smtClean="0"/>
              <a:t>aborale</a:t>
            </a:r>
            <a:r>
              <a:rPr lang="it-IT" sz="1800" dirty="0" smtClean="0"/>
              <a:t>, sono coordinate con il rilasciamento degli sfinteri esofagei superiore e inferiore; </a:t>
            </a:r>
            <a:r>
              <a:rPr lang="it-IT" sz="1800" b="1" dirty="0" smtClean="0"/>
              <a:t> l</a:t>
            </a:r>
            <a:r>
              <a:rPr lang="it-IT" sz="1800" dirty="0" smtClean="0"/>
              <a:t>o sfintere esofageo inferiore  impedisce il reflusso del liquido gastrico nello stomaco; la mucosa dell’esofago ha funzione protettiva nei confronti dell’acidità gastrica </a:t>
            </a:r>
            <a:endParaRPr lang="it-IT" sz="1800" b="1" dirty="0" smtClean="0"/>
          </a:p>
          <a:p>
            <a:pPr>
              <a:buNone/>
            </a:pPr>
            <a:r>
              <a:rPr lang="it-IT" sz="1800" b="1" dirty="0" smtClean="0"/>
              <a:t>       </a:t>
            </a:r>
            <a:endParaRPr lang="it-IT" sz="1800" dirty="0" smtClean="0"/>
          </a:p>
          <a:p>
            <a:r>
              <a:rPr lang="it-IT" sz="1800" b="1" dirty="0" smtClean="0"/>
              <a:t>stomaco: continua la preparazione del cibo, triturandolo e rimescolando il bolo con pepsina e acido. La pepsina inizia i processi digestivi, l’acido serve a sterilizzare </a:t>
            </a:r>
            <a:r>
              <a:rPr lang="it-IT" sz="1800" dirty="0" smtClean="0"/>
              <a:t>la parte alta dell’intestino. </a:t>
            </a:r>
            <a:r>
              <a:rPr lang="it-IT" sz="1800" b="1" dirty="0" smtClean="0"/>
              <a:t>L’attività motoria </a:t>
            </a:r>
            <a:r>
              <a:rPr lang="it-IT" sz="1800" dirty="0" smtClean="0"/>
              <a:t>dello stomaco è organizzata in modo da accogliere il bolo alimentare, da </a:t>
            </a:r>
            <a:r>
              <a:rPr lang="it-IT" sz="1800" b="1" dirty="0" smtClean="0"/>
              <a:t>rimescolarlo ripetutamente, </a:t>
            </a:r>
            <a:r>
              <a:rPr lang="it-IT" sz="1800" dirty="0" smtClean="0"/>
              <a:t>successivamente </a:t>
            </a:r>
            <a:r>
              <a:rPr lang="it-IT" sz="1800" b="1" dirty="0" smtClean="0"/>
              <a:t>spingere il bolo </a:t>
            </a:r>
            <a:r>
              <a:rPr lang="it-IT" sz="1800" dirty="0" smtClean="0"/>
              <a:t>nel duodeno; nello stomaco viene secreto un fattore indispensabile all’assorbimento della vitamina B12 </a:t>
            </a: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bocca : i principali muscoli masticatori</a:t>
            </a:r>
            <a:endParaRPr lang="it-IT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348880"/>
            <a:ext cx="3744416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egnaposto contenuto 7"/>
          <p:cNvSpPr>
            <a:spLocks noGrp="1"/>
          </p:cNvSpPr>
          <p:nvPr>
            <p:ph sz="half" idx="2"/>
          </p:nvPr>
        </p:nvSpPr>
        <p:spPr>
          <a:xfrm>
            <a:off x="4139952" y="1600200"/>
            <a:ext cx="4752528" cy="4525963"/>
          </a:xfrm>
        </p:spPr>
        <p:txBody>
          <a:bodyPr>
            <a:normAutofit fontScale="62500" lnSpcReduction="20000"/>
          </a:bodyPr>
          <a:lstStyle/>
          <a:p>
            <a:r>
              <a:rPr lang="it-IT" sz="2400" b="1" dirty="0" smtClean="0"/>
              <a:t>elevatori della mandibola </a:t>
            </a:r>
            <a:r>
              <a:rPr lang="it-IT" sz="1900" dirty="0" smtClean="0"/>
              <a:t>( e spostamenti </a:t>
            </a:r>
            <a:r>
              <a:rPr lang="it-IT" sz="1900" dirty="0" err="1" smtClean="0"/>
              <a:t>antero-posteriori</a:t>
            </a:r>
            <a:r>
              <a:rPr lang="it-IT" sz="1900" dirty="0" smtClean="0"/>
              <a:t>) </a:t>
            </a:r>
          </a:p>
          <a:p>
            <a:r>
              <a:rPr lang="it-IT" sz="2400" dirty="0" smtClean="0"/>
              <a:t>muscolo massetere, temporale </a:t>
            </a:r>
          </a:p>
          <a:p>
            <a:endParaRPr lang="it-IT" sz="2400" dirty="0" smtClean="0"/>
          </a:p>
          <a:p>
            <a:r>
              <a:rPr lang="it-IT" sz="2400" b="1" dirty="0" smtClean="0"/>
              <a:t>abbassatori della mandibola </a:t>
            </a:r>
            <a:r>
              <a:rPr lang="it-IT" sz="1900" dirty="0" smtClean="0"/>
              <a:t>( e </a:t>
            </a:r>
            <a:r>
              <a:rPr lang="it-IT" sz="2100" dirty="0" smtClean="0"/>
              <a:t>movimenti</a:t>
            </a:r>
            <a:r>
              <a:rPr lang="it-IT" sz="1900" dirty="0" smtClean="0"/>
              <a:t> laterali)</a:t>
            </a:r>
          </a:p>
          <a:p>
            <a:r>
              <a:rPr lang="it-IT" sz="2400" dirty="0" smtClean="0"/>
              <a:t>m.  pterigoideo laterale, pterigoideo mediale, digastrico</a:t>
            </a:r>
            <a:endParaRPr lang="it-IT" sz="2400" dirty="0" smtClean="0">
              <a:solidFill>
                <a:srgbClr val="FF0000"/>
              </a:solidFill>
            </a:endParaRPr>
          </a:p>
          <a:p>
            <a:endParaRPr lang="it-IT" sz="2400" dirty="0" smtClean="0">
              <a:solidFill>
                <a:srgbClr val="FF0000"/>
              </a:solidFill>
            </a:endParaRPr>
          </a:p>
          <a:p>
            <a:endParaRPr lang="it-IT" sz="2400" dirty="0" smtClean="0">
              <a:solidFill>
                <a:srgbClr val="FF0000"/>
              </a:solidFill>
            </a:endParaRPr>
          </a:p>
          <a:p>
            <a:endParaRPr lang="it-IT" sz="2400" dirty="0" smtClean="0">
              <a:solidFill>
                <a:srgbClr val="FF0000"/>
              </a:solidFill>
            </a:endParaRPr>
          </a:p>
          <a:p>
            <a:endParaRPr lang="it-IT" sz="2400" dirty="0" smtClean="0">
              <a:solidFill>
                <a:srgbClr val="FF0000"/>
              </a:solidFill>
            </a:endParaRPr>
          </a:p>
          <a:p>
            <a:r>
              <a:rPr lang="it-IT" sz="2400" b="1" dirty="0" smtClean="0"/>
              <a:t>funzione masticatoria: movimento rotatorio della mandibola, triturazione del </a:t>
            </a:r>
            <a:r>
              <a:rPr lang="it-IT" sz="2300" b="1" dirty="0" smtClean="0"/>
              <a:t>cibo</a:t>
            </a:r>
          </a:p>
          <a:p>
            <a:r>
              <a:rPr lang="it-IT" sz="2100" dirty="0" smtClean="0"/>
              <a:t>La forza sviluppata dalla contrazione della mandibola è stimabile tra 10 e 50 Kg (anche fino a 100 Kg)</a:t>
            </a:r>
          </a:p>
          <a:p>
            <a:endParaRPr lang="it-IT" sz="2400" b="1" dirty="0" smtClean="0"/>
          </a:p>
          <a:p>
            <a:r>
              <a:rPr lang="it-IT" sz="2400" b="1" dirty="0" smtClean="0"/>
              <a:t>una volta avviata,  la masticazione prosegue automaticamente (controllo SNC)</a:t>
            </a:r>
          </a:p>
          <a:p>
            <a:endParaRPr lang="it-IT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it-IT" dirty="0" smtClean="0"/>
              <a:t> </a:t>
            </a:r>
            <a:r>
              <a:rPr lang="it-IT" sz="4000" dirty="0" smtClean="0"/>
              <a:t>dentro o fuori dal corpo?</a:t>
            </a:r>
            <a:endParaRPr lang="it-IT" sz="4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968552"/>
          </a:xfrm>
        </p:spPr>
        <p:txBody>
          <a:bodyPr>
            <a:normAutofit fontScale="77500" lnSpcReduction="20000"/>
          </a:bodyPr>
          <a:lstStyle/>
          <a:p>
            <a:r>
              <a:rPr lang="it-IT" sz="2800" dirty="0" smtClean="0"/>
              <a:t>un lungo tubo, aperto alle estremità (bocca, ano) quindi in continuità con l’ambiente esterno</a:t>
            </a:r>
          </a:p>
          <a:p>
            <a:pPr>
              <a:buNone/>
            </a:pPr>
            <a:endParaRPr lang="it-IT" sz="2800" dirty="0" smtClean="0"/>
          </a:p>
          <a:p>
            <a:r>
              <a:rPr lang="it-IT" sz="2800" dirty="0" smtClean="0"/>
              <a:t>la struttura del tubo è complessa, per adempiere alle funzioni per cui serve: </a:t>
            </a:r>
            <a:r>
              <a:rPr lang="it-IT" sz="2800" b="1" dirty="0" smtClean="0"/>
              <a:t>consentire la sopravvivenza e il benessere dell’individuo, tramite l’apporto dall’esterno di alimenti</a:t>
            </a:r>
          </a:p>
          <a:p>
            <a:endParaRPr lang="it-IT" sz="2800" b="1" dirty="0" smtClean="0"/>
          </a:p>
          <a:p>
            <a:r>
              <a:rPr lang="it-IT" sz="2800" dirty="0" smtClean="0"/>
              <a:t>il tubo è suddiviso in “</a:t>
            </a:r>
            <a:r>
              <a:rPr lang="it-IT" sz="2800" b="1" dirty="0" smtClean="0"/>
              <a:t>comparti”</a:t>
            </a:r>
            <a:r>
              <a:rPr lang="it-IT" sz="2800" dirty="0" smtClean="0"/>
              <a:t>, che si susseguono l’uno all’altro ed assumono aspetti e funzioni diverse;  i vari tratti sono separati </a:t>
            </a:r>
            <a:r>
              <a:rPr lang="it-IT" sz="2800" b="1" dirty="0" smtClean="0"/>
              <a:t>“valvole” (sfinteri) </a:t>
            </a:r>
            <a:r>
              <a:rPr lang="it-IT" sz="2800" dirty="0" smtClean="0"/>
              <a:t>indipendenti e specializzati</a:t>
            </a:r>
          </a:p>
          <a:p>
            <a:endParaRPr lang="it-IT" sz="2800" b="1" dirty="0" smtClean="0"/>
          </a:p>
          <a:p>
            <a:pPr>
              <a:buNone/>
            </a:pPr>
            <a:endParaRPr lang="it-IT" sz="2800" dirty="0" smtClean="0"/>
          </a:p>
          <a:p>
            <a:r>
              <a:rPr lang="it-IT" sz="2800" dirty="0" smtClean="0"/>
              <a:t>un secondo cervello</a:t>
            </a:r>
          </a:p>
          <a:p>
            <a:endParaRPr lang="it-IT" dirty="0" smtClean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it-IT" dirty="0" smtClean="0"/>
              <a:t>cavo orale: lingua</a:t>
            </a:r>
            <a:endParaRPr lang="it-IT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1988840"/>
            <a:ext cx="3816424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tangolo 3"/>
          <p:cNvSpPr/>
          <p:nvPr/>
        </p:nvSpPr>
        <p:spPr>
          <a:xfrm>
            <a:off x="3995936" y="1412776"/>
            <a:ext cx="489654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/>
              <a:t>ORGANO ACCESSORIO </a:t>
            </a:r>
          </a:p>
          <a:p>
            <a:r>
              <a:rPr lang="it-IT" b="1" dirty="0" smtClean="0"/>
              <a:t>Grosso  muscolo striato, a controllo volontario, ricoperto da membrana mucosa</a:t>
            </a:r>
          </a:p>
          <a:p>
            <a:r>
              <a:rPr lang="it-IT" dirty="0" smtClean="0"/>
              <a:t>I muscoli della lingua manipolano il cibo per la masticazione, lo compattano e lo spingono sul retro della bocca per la deglutizione</a:t>
            </a:r>
          </a:p>
          <a:p>
            <a:endParaRPr lang="it-IT" dirty="0" smtClean="0"/>
          </a:p>
          <a:p>
            <a:r>
              <a:rPr lang="it-IT" b="1" dirty="0" smtClean="0"/>
              <a:t>Il rivestimento della lingua, la mucosa, è dotata di  PAPILLE GUSTATIVE, </a:t>
            </a:r>
            <a:r>
              <a:rPr lang="it-IT" dirty="0" smtClean="0"/>
              <a:t>organi di senso, che discriminano i sapori dolce, amaro, acido,salato, aspro</a:t>
            </a:r>
          </a:p>
          <a:p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funzione meccanica</a:t>
            </a:r>
          </a:p>
          <a:p>
            <a:r>
              <a:rPr lang="it-IT" dirty="0" smtClean="0"/>
              <a:t>funzione gustativa</a:t>
            </a:r>
          </a:p>
          <a:p>
            <a:r>
              <a:rPr lang="it-IT" dirty="0" smtClean="0"/>
              <a:t>funzione fonatoria</a:t>
            </a:r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denti, palato, faringe</a:t>
            </a:r>
            <a:endParaRPr lang="it-IT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564904"/>
            <a:ext cx="4038600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egnaposto contenuto 6"/>
          <p:cNvSpPr>
            <a:spLocks noGrp="1"/>
          </p:cNvSpPr>
          <p:nvPr>
            <p:ph sz="half" idx="2"/>
          </p:nvPr>
        </p:nvSpPr>
        <p:spPr>
          <a:xfrm>
            <a:off x="4648200" y="1412776"/>
            <a:ext cx="4038600" cy="50405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it-IT" b="1" dirty="0" smtClean="0"/>
              <a:t>denti: </a:t>
            </a:r>
            <a:r>
              <a:rPr lang="it-IT" sz="2200" dirty="0" smtClean="0"/>
              <a:t>organo accessorio</a:t>
            </a:r>
          </a:p>
          <a:p>
            <a:pPr>
              <a:buNone/>
            </a:pPr>
            <a:r>
              <a:rPr lang="it-IT" sz="2200" dirty="0" smtClean="0"/>
              <a:t>triturazione del cibo</a:t>
            </a:r>
          </a:p>
          <a:p>
            <a:pPr>
              <a:buNone/>
            </a:pPr>
            <a:r>
              <a:rPr lang="it-IT" sz="2200" dirty="0" smtClean="0"/>
              <a:t>(premolari e molari) </a:t>
            </a:r>
          </a:p>
          <a:p>
            <a:pPr>
              <a:buNone/>
            </a:pPr>
            <a:r>
              <a:rPr lang="it-IT" sz="2200" dirty="0" smtClean="0"/>
              <a:t>taglio e strappo (incisivi e </a:t>
            </a:r>
          </a:p>
          <a:p>
            <a:pPr>
              <a:buNone/>
            </a:pPr>
            <a:r>
              <a:rPr lang="it-IT" sz="2200" dirty="0" smtClean="0"/>
              <a:t>canini) </a:t>
            </a:r>
          </a:p>
          <a:p>
            <a:pPr>
              <a:buNone/>
            </a:pPr>
            <a:endParaRPr lang="it-IT" dirty="0" smtClean="0"/>
          </a:p>
          <a:p>
            <a:pPr>
              <a:buNone/>
            </a:pPr>
            <a:r>
              <a:rPr lang="it-IT" b="1" dirty="0" smtClean="0"/>
              <a:t>palato duro e molle</a:t>
            </a:r>
            <a:r>
              <a:rPr lang="it-IT" dirty="0" smtClean="0"/>
              <a:t>: </a:t>
            </a:r>
          </a:p>
          <a:p>
            <a:pPr>
              <a:buNone/>
            </a:pPr>
            <a:r>
              <a:rPr lang="it-IT" sz="2200" dirty="0" smtClean="0"/>
              <a:t>permettono il contatto del </a:t>
            </a:r>
          </a:p>
          <a:p>
            <a:pPr>
              <a:buNone/>
            </a:pPr>
            <a:r>
              <a:rPr lang="it-IT" sz="2200" dirty="0" smtClean="0"/>
              <a:t>cibo con i denti, la lingua, i </a:t>
            </a:r>
          </a:p>
          <a:p>
            <a:pPr>
              <a:buNone/>
            </a:pPr>
            <a:r>
              <a:rPr lang="it-IT" sz="2200" dirty="0" smtClean="0"/>
              <a:t>secreti ghiandolari</a:t>
            </a: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it-IT" sz="4000" dirty="0" smtClean="0"/>
              <a:t>ghiandole salivari (annessi al TD) </a:t>
            </a: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pic>
        <p:nvPicPr>
          <p:cNvPr id="1026" name="Picture 2" descr="C:\Users\serafina fassina\Desktop\lezioni ANDI\ghiandole salivari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060848"/>
            <a:ext cx="4032448" cy="4104456"/>
          </a:xfrm>
          <a:prstGeom prst="rect">
            <a:avLst/>
          </a:prstGeom>
          <a:noFill/>
        </p:spPr>
      </p:pic>
      <p:sp>
        <p:nvSpPr>
          <p:cNvPr id="7" name="Segnaposto contenuto 6"/>
          <p:cNvSpPr>
            <a:spLocks noGrp="1"/>
          </p:cNvSpPr>
          <p:nvPr>
            <p:ph sz="half" idx="2"/>
          </p:nvPr>
        </p:nvSpPr>
        <p:spPr>
          <a:xfrm>
            <a:off x="4355976" y="1124744"/>
            <a:ext cx="4608512" cy="500141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it-IT" sz="2400" b="1" dirty="0" smtClean="0"/>
              <a:t>parotide,sublinguale, </a:t>
            </a:r>
          </a:p>
          <a:p>
            <a:pPr>
              <a:buNone/>
            </a:pPr>
            <a:r>
              <a:rPr lang="it-IT" sz="2400" b="1" dirty="0" smtClean="0"/>
              <a:t>sottomandibolare</a:t>
            </a:r>
            <a:endParaRPr lang="it-IT" sz="2400" dirty="0" smtClean="0"/>
          </a:p>
          <a:p>
            <a:pPr>
              <a:buNone/>
            </a:pPr>
            <a:r>
              <a:rPr lang="it-IT" sz="2200" dirty="0" smtClean="0"/>
              <a:t>bilaterali</a:t>
            </a:r>
          </a:p>
          <a:p>
            <a:pPr>
              <a:buNone/>
            </a:pPr>
            <a:r>
              <a:rPr lang="it-IT" sz="2200" dirty="0" smtClean="0"/>
              <a:t>vi sono altre piccole ghiandole</a:t>
            </a:r>
          </a:p>
          <a:p>
            <a:pPr>
              <a:buNone/>
            </a:pPr>
            <a:r>
              <a:rPr lang="it-IT" sz="2200" dirty="0" smtClean="0"/>
              <a:t>nelle mucose della bocca e della</a:t>
            </a:r>
          </a:p>
          <a:p>
            <a:pPr>
              <a:buNone/>
            </a:pPr>
            <a:r>
              <a:rPr lang="it-IT" sz="2200" dirty="0" smtClean="0"/>
              <a:t>lingua</a:t>
            </a:r>
          </a:p>
          <a:p>
            <a:endParaRPr lang="it-IT" sz="2200" dirty="0" smtClean="0"/>
          </a:p>
          <a:p>
            <a:pPr>
              <a:buNone/>
            </a:pPr>
            <a:r>
              <a:rPr lang="it-IT" sz="2200" dirty="0" smtClean="0"/>
              <a:t>producono </a:t>
            </a:r>
            <a:r>
              <a:rPr lang="it-IT" sz="2200" b="1" dirty="0" smtClean="0"/>
              <a:t>SALIVA</a:t>
            </a:r>
            <a:r>
              <a:rPr lang="it-IT" sz="2200" dirty="0" smtClean="0"/>
              <a:t> (1-2 litri al</a:t>
            </a:r>
          </a:p>
          <a:p>
            <a:pPr>
              <a:buNone/>
            </a:pPr>
            <a:r>
              <a:rPr lang="it-IT" sz="2200" dirty="0" smtClean="0"/>
              <a:t>giorno); rilasciano le  secrezioni</a:t>
            </a:r>
          </a:p>
          <a:p>
            <a:pPr>
              <a:buNone/>
            </a:pPr>
            <a:r>
              <a:rPr lang="it-IT" sz="2200" dirty="0" smtClean="0"/>
              <a:t>in bocca tramite canali (dotti)  </a:t>
            </a:r>
          </a:p>
          <a:p>
            <a:pPr>
              <a:buNone/>
            </a:pPr>
            <a:r>
              <a:rPr lang="it-IT" sz="2200" dirty="0" smtClean="0"/>
              <a:t>che sboccano nella guancia</a:t>
            </a:r>
          </a:p>
          <a:p>
            <a:pPr>
              <a:buNone/>
            </a:pPr>
            <a:r>
              <a:rPr lang="it-IT" sz="2200" dirty="0" smtClean="0"/>
              <a:t>o nel pavimento della bocca</a:t>
            </a:r>
            <a:endParaRPr lang="it-IT" sz="2200" b="1" dirty="0" smtClean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it-IT" dirty="0" smtClean="0"/>
              <a:t>stimolazione della salivazione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>
            <a:normAutofit lnSpcReduction="10000"/>
          </a:bodyPr>
          <a:lstStyle/>
          <a:p>
            <a:endParaRPr lang="it-IT" dirty="0" smtClean="0"/>
          </a:p>
          <a:p>
            <a:pPr>
              <a:buNone/>
            </a:pPr>
            <a:r>
              <a:rPr lang="it-IT" sz="2600" b="1" dirty="0" smtClean="0"/>
              <a:t>introduzione di cibo in bocca</a:t>
            </a:r>
            <a:r>
              <a:rPr lang="it-IT" dirty="0" smtClean="0"/>
              <a:t> </a:t>
            </a:r>
            <a:r>
              <a:rPr lang="it-IT" sz="2600" dirty="0" smtClean="0"/>
              <a:t>(effetto meccanico)</a:t>
            </a:r>
          </a:p>
          <a:p>
            <a:pPr>
              <a:buNone/>
            </a:pPr>
            <a:r>
              <a:rPr lang="it-IT" sz="2400" b="1" dirty="0" smtClean="0"/>
              <a:t>stimoli sensoriali </a:t>
            </a:r>
            <a:r>
              <a:rPr lang="it-IT" sz="2600" dirty="0" smtClean="0"/>
              <a:t>(visivi, acustici, olfattivi) </a:t>
            </a:r>
          </a:p>
          <a:p>
            <a:pPr>
              <a:buNone/>
            </a:pPr>
            <a:r>
              <a:rPr lang="it-IT" sz="2400" b="1" dirty="0" smtClean="0"/>
              <a:t>stimoli psichici </a:t>
            </a:r>
            <a:r>
              <a:rPr lang="it-IT" sz="2400" dirty="0" smtClean="0"/>
              <a:t>associati al cibo</a:t>
            </a:r>
          </a:p>
          <a:p>
            <a:endParaRPr lang="it-IT" sz="2400" dirty="0" smtClean="0"/>
          </a:p>
          <a:p>
            <a:endParaRPr lang="it-IT" sz="2400" dirty="0" smtClean="0"/>
          </a:p>
          <a:p>
            <a:pPr>
              <a:buNone/>
            </a:pPr>
            <a:r>
              <a:rPr lang="it-IT" sz="2400" dirty="0" smtClean="0"/>
              <a:t>Il centro regolatore dei riflessi di salivazione è nel </a:t>
            </a:r>
          </a:p>
          <a:p>
            <a:pPr>
              <a:buNone/>
            </a:pPr>
            <a:r>
              <a:rPr lang="it-IT" sz="2400" dirty="0" smtClean="0"/>
              <a:t>cervello (tronco encefalico)</a:t>
            </a:r>
          </a:p>
          <a:p>
            <a:pPr>
              <a:buNone/>
            </a:pPr>
            <a:r>
              <a:rPr lang="it-IT" sz="2400" dirty="0" smtClean="0"/>
              <a:t>innervazione simpatica (effetto inibitorio, ad esempio</a:t>
            </a:r>
          </a:p>
          <a:p>
            <a:pPr>
              <a:buNone/>
            </a:pPr>
            <a:r>
              <a:rPr lang="it-IT" sz="2400" dirty="0" smtClean="0"/>
              <a:t> paura, stress) e parasimpatica (effetto </a:t>
            </a:r>
            <a:r>
              <a:rPr lang="it-IT" sz="2400" dirty="0" err="1" smtClean="0"/>
              <a:t>eccitatorio</a:t>
            </a:r>
            <a:r>
              <a:rPr lang="it-IT" sz="2400" dirty="0" smtClean="0"/>
              <a:t>)</a:t>
            </a: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Autofit/>
          </a:bodyPr>
          <a:lstStyle/>
          <a:p>
            <a:r>
              <a:rPr lang="it-IT" sz="3600" smtClean="0"/>
              <a:t>saliva,  composizione e funzioni</a:t>
            </a:r>
            <a:endParaRPr lang="it-IT" sz="360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539552" y="980728"/>
            <a:ext cx="8147248" cy="5472607"/>
          </a:xfrm>
        </p:spPr>
        <p:txBody>
          <a:bodyPr>
            <a:noAutofit/>
          </a:bodyPr>
          <a:lstStyle/>
          <a:p>
            <a:r>
              <a:rPr lang="it-IT" sz="1600" b="1" dirty="0" smtClean="0"/>
              <a:t>99,5% ACQUA </a:t>
            </a:r>
            <a:r>
              <a:rPr lang="it-IT" sz="1600" dirty="0" smtClean="0"/>
              <a:t>essenziale per la sensazione del gusto , in quanto le particelle di cibo vengono umidificate</a:t>
            </a:r>
            <a:endParaRPr lang="it-IT" sz="1600" b="1" dirty="0" smtClean="0"/>
          </a:p>
          <a:p>
            <a:r>
              <a:rPr lang="it-IT" sz="1600" b="1" dirty="0" smtClean="0"/>
              <a:t>enzimi : amilasi (</a:t>
            </a:r>
            <a:r>
              <a:rPr lang="it-IT" sz="1600" dirty="0" smtClean="0"/>
              <a:t>iniziale digestione dei carboidrati complessi)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proteasi</a:t>
            </a:r>
            <a:r>
              <a:rPr lang="it-IT" sz="1600" b="1" dirty="0" smtClean="0"/>
              <a:t> </a:t>
            </a:r>
            <a:r>
              <a:rPr lang="it-IT" sz="1600" dirty="0" smtClean="0"/>
              <a:t>(iniziale digestione delle proteine</a:t>
            </a:r>
            <a:r>
              <a:rPr lang="it-IT" sz="1600" b="1" dirty="0" smtClean="0"/>
              <a:t>)</a:t>
            </a:r>
            <a:r>
              <a:rPr lang="it-IT" sz="1600" dirty="0" smtClean="0"/>
              <a:t> </a:t>
            </a:r>
            <a:r>
              <a:rPr lang="it-IT" sz="1600" b="1" dirty="0" smtClean="0"/>
              <a:t>lipasi, peptidi ad attività antimicrobica </a:t>
            </a:r>
          </a:p>
          <a:p>
            <a:r>
              <a:rPr lang="it-IT" sz="1600" b="1" dirty="0" smtClean="0"/>
              <a:t>Immunoglobuline A</a:t>
            </a:r>
            <a:r>
              <a:rPr lang="it-IT" sz="1600" dirty="0" smtClean="0"/>
              <a:t> impediscono ai batteri di stabilirsi nella cavità orale</a:t>
            </a:r>
            <a:endParaRPr lang="it-IT" sz="1600" b="1" dirty="0" smtClean="0"/>
          </a:p>
          <a:p>
            <a:r>
              <a:rPr lang="it-IT" sz="1600" b="1" dirty="0" smtClean="0"/>
              <a:t>lisozima  (attività antibatterica, antilieviti, antiprotozoi </a:t>
            </a:r>
          </a:p>
          <a:p>
            <a:r>
              <a:rPr lang="it-IT" sz="1600" b="1" dirty="0" smtClean="0"/>
              <a:t>mucine: </a:t>
            </a:r>
            <a:r>
              <a:rPr lang="it-IT" sz="1600" dirty="0" smtClean="0"/>
              <a:t>legano una grande quantità di acqua e pertanto mantengono il bolo umido e soffice</a:t>
            </a:r>
            <a:endParaRPr lang="it-IT" sz="1600" b="1" dirty="0" smtClean="0"/>
          </a:p>
          <a:p>
            <a:r>
              <a:rPr lang="it-IT" sz="1600" b="1" dirty="0" smtClean="0"/>
              <a:t>sali minerali, </a:t>
            </a:r>
            <a:r>
              <a:rPr lang="it-IT" sz="1600" b="1" dirty="0" err="1" smtClean="0"/>
              <a:t>bicarbonati</a:t>
            </a:r>
            <a:r>
              <a:rPr lang="it-IT" sz="1600" b="1" dirty="0" smtClean="0"/>
              <a:t>, pH neutro o alcalino</a:t>
            </a:r>
          </a:p>
          <a:p>
            <a:pPr>
              <a:buNone/>
            </a:pPr>
            <a:r>
              <a:rPr lang="it-IT" sz="1600" b="1" dirty="0" smtClean="0"/>
              <a:t>Nella saliva possono venire secrete sostanze (alcool, morfina, antibiotici, </a:t>
            </a:r>
          </a:p>
          <a:p>
            <a:pPr>
              <a:buNone/>
            </a:pPr>
            <a:r>
              <a:rPr lang="it-IT" sz="1600" b="1" dirty="0" smtClean="0"/>
              <a:t>mercurio , piombo, composti aromatici)</a:t>
            </a:r>
          </a:p>
          <a:p>
            <a:r>
              <a:rPr lang="it-IT" sz="1600" b="1" dirty="0" smtClean="0"/>
              <a:t>FUNZIONI</a:t>
            </a:r>
          </a:p>
          <a:p>
            <a:r>
              <a:rPr lang="it-IT" sz="1600" b="1" dirty="0" smtClean="0"/>
              <a:t>idratante e lubrificante del bolo alimentare (deglutizione </a:t>
            </a:r>
            <a:r>
              <a:rPr lang="it-IT" sz="1600" b="1" dirty="0" err="1" smtClean="0"/>
              <a:t>atraumatica</a:t>
            </a:r>
            <a:r>
              <a:rPr lang="it-IT" sz="1600" b="1" dirty="0" smtClean="0"/>
              <a:t>)</a:t>
            </a:r>
          </a:p>
          <a:p>
            <a:r>
              <a:rPr lang="it-IT" sz="1600" b="1" dirty="0" smtClean="0"/>
              <a:t>digestione iniziale</a:t>
            </a:r>
          </a:p>
          <a:p>
            <a:r>
              <a:rPr lang="it-IT" sz="1600" b="1" dirty="0" smtClean="0"/>
              <a:t>antibatterica, disinfettante e immunitaria</a:t>
            </a:r>
          </a:p>
          <a:p>
            <a:r>
              <a:rPr lang="it-IT" sz="1600" b="1" dirty="0" smtClean="0"/>
              <a:t>protezione dei denti grazie al contenuto in minerali e al pH </a:t>
            </a:r>
          </a:p>
          <a:p>
            <a:r>
              <a:rPr lang="it-IT" sz="1600" b="1" dirty="0" smtClean="0"/>
              <a:t>neutralizzazione della acidità del cibo o di eventuale rigurgito di succo gastrico</a:t>
            </a:r>
          </a:p>
          <a:p>
            <a:r>
              <a:rPr lang="it-IT" sz="1600" b="1" dirty="0" smtClean="0"/>
              <a:t>controllo assunzione di liquidi</a:t>
            </a:r>
          </a:p>
          <a:p>
            <a:endParaRPr lang="it-IT" sz="1600" b="1" dirty="0" smtClean="0"/>
          </a:p>
          <a:p>
            <a:pPr>
              <a:buNone/>
            </a:pPr>
            <a:endParaRPr lang="it-IT" sz="1200" b="1" dirty="0" smtClean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it-IT" sz="3600" dirty="0" smtClean="0"/>
              <a:t>digestione meccanica </a:t>
            </a:r>
            <a:endParaRPr lang="it-IT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427984" y="1700808"/>
            <a:ext cx="4464496" cy="442535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it-IT" sz="2400" dirty="0" smtClean="0"/>
              <a:t>Il cibo, </a:t>
            </a:r>
            <a:r>
              <a:rPr lang="it-IT" sz="2400" b="1" dirty="0" smtClean="0"/>
              <a:t>triturato</a:t>
            </a:r>
            <a:r>
              <a:rPr lang="it-IT" sz="2400" dirty="0" smtClean="0"/>
              <a:t> dai denti, </a:t>
            </a:r>
          </a:p>
          <a:p>
            <a:pPr>
              <a:buNone/>
            </a:pPr>
            <a:r>
              <a:rPr lang="it-IT" sz="2400" b="1" dirty="0" smtClean="0"/>
              <a:t>impastato </a:t>
            </a:r>
            <a:r>
              <a:rPr lang="it-IT" sz="2400" dirty="0" smtClean="0"/>
              <a:t>dalla lingua con</a:t>
            </a:r>
          </a:p>
          <a:p>
            <a:pPr>
              <a:buNone/>
            </a:pPr>
            <a:r>
              <a:rPr lang="it-IT" sz="2400" dirty="0" smtClean="0"/>
              <a:t>la  saliva, forma  il </a:t>
            </a:r>
            <a:r>
              <a:rPr lang="it-IT" sz="2400" b="1" dirty="0" smtClean="0"/>
              <a:t>BOLO</a:t>
            </a:r>
            <a:r>
              <a:rPr lang="it-IT" sz="2400" dirty="0" smtClean="0"/>
              <a:t>,</a:t>
            </a:r>
          </a:p>
          <a:p>
            <a:pPr>
              <a:buNone/>
            </a:pPr>
            <a:r>
              <a:rPr lang="it-IT" sz="2400" b="1" dirty="0" smtClean="0"/>
              <a:t>spinto </a:t>
            </a:r>
            <a:r>
              <a:rPr lang="it-IT" sz="2400" dirty="0" smtClean="0"/>
              <a:t>dalla lingua in</a:t>
            </a:r>
          </a:p>
          <a:p>
            <a:pPr>
              <a:buNone/>
            </a:pPr>
            <a:r>
              <a:rPr lang="it-IT" sz="2400" b="1" dirty="0" smtClean="0"/>
              <a:t>FARINGE</a:t>
            </a:r>
            <a:r>
              <a:rPr lang="it-IT" sz="2400" dirty="0" smtClean="0"/>
              <a:t> (condotto che va</a:t>
            </a:r>
          </a:p>
          <a:p>
            <a:pPr>
              <a:buNone/>
            </a:pPr>
            <a:r>
              <a:rPr lang="it-IT" sz="2400" dirty="0" smtClean="0"/>
              <a:t>dalle coane nasali fino alla </a:t>
            </a:r>
          </a:p>
          <a:p>
            <a:pPr>
              <a:buNone/>
            </a:pPr>
            <a:r>
              <a:rPr lang="it-IT" sz="2400" dirty="0" smtClean="0"/>
              <a:t>laringe) e passa poi in</a:t>
            </a:r>
          </a:p>
          <a:p>
            <a:pPr>
              <a:buNone/>
            </a:pPr>
            <a:r>
              <a:rPr lang="it-IT" sz="2400" b="1" dirty="0" smtClean="0"/>
              <a:t>ESOFAGO</a:t>
            </a:r>
          </a:p>
          <a:p>
            <a:endParaRPr lang="it-IT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060848"/>
            <a:ext cx="3960440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296144"/>
          </a:xfrm>
        </p:spPr>
        <p:txBody>
          <a:bodyPr>
            <a:normAutofit fontScale="90000"/>
          </a:bodyPr>
          <a:lstStyle/>
          <a:p>
            <a:r>
              <a:rPr lang="it-IT" sz="3600" dirty="0" smtClean="0"/>
              <a:t/>
            </a:r>
            <a:br>
              <a:rPr lang="it-IT" sz="3600" dirty="0" smtClean="0"/>
            </a:br>
            <a:r>
              <a:rPr lang="it-IT" sz="3600" dirty="0" smtClean="0"/>
              <a:t/>
            </a:r>
            <a:br>
              <a:rPr lang="it-IT" sz="3600" dirty="0" smtClean="0"/>
            </a:br>
            <a:r>
              <a:rPr lang="it-IT" sz="4000" dirty="0" smtClean="0"/>
              <a:t>deglutizione </a:t>
            </a:r>
            <a:r>
              <a:rPr lang="it-IT" sz="2700" dirty="0" smtClean="0">
                <a:hlinkClick r:id="rId2"/>
              </a:rPr>
              <a:t>https://www.youtube.com/watch?v=wcMVA4z4QkI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57200" y="1979725"/>
            <a:ext cx="4038600" cy="376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egnaposto contenuto 6"/>
          <p:cNvSpPr>
            <a:spLocks noGrp="1"/>
          </p:cNvSpPr>
          <p:nvPr>
            <p:ph sz="half" idx="2"/>
          </p:nvPr>
        </p:nvSpPr>
        <p:spPr>
          <a:xfrm>
            <a:off x="4572000" y="1628800"/>
            <a:ext cx="4320480" cy="468052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it-IT" sz="2400" b="1" dirty="0" smtClean="0"/>
              <a:t>FASE ORALE: VOLONTARIA</a:t>
            </a:r>
          </a:p>
          <a:p>
            <a:pPr>
              <a:buNone/>
            </a:pPr>
            <a:r>
              <a:rPr lang="it-IT" sz="1900" dirty="0" smtClean="0"/>
              <a:t>il bolo è spinto sul retro della cavità</a:t>
            </a:r>
          </a:p>
          <a:p>
            <a:pPr>
              <a:buNone/>
            </a:pPr>
            <a:r>
              <a:rPr lang="it-IT" sz="1900" dirty="0" smtClean="0"/>
              <a:t>orale dal movimento della lingua e</a:t>
            </a:r>
          </a:p>
          <a:p>
            <a:pPr>
              <a:buNone/>
            </a:pPr>
            <a:r>
              <a:rPr lang="it-IT" sz="1900" dirty="0" smtClean="0"/>
              <a:t>del palato</a:t>
            </a:r>
          </a:p>
          <a:p>
            <a:endParaRPr lang="it-IT" sz="2400" dirty="0" smtClean="0"/>
          </a:p>
          <a:p>
            <a:pPr>
              <a:buNone/>
            </a:pPr>
            <a:r>
              <a:rPr lang="it-IT" sz="2400" b="1" dirty="0" smtClean="0"/>
              <a:t>FASE FARINGEA</a:t>
            </a:r>
            <a:r>
              <a:rPr lang="it-IT" sz="1900" dirty="0" smtClean="0"/>
              <a:t>: il palato </a:t>
            </a:r>
          </a:p>
          <a:p>
            <a:pPr>
              <a:buNone/>
            </a:pPr>
            <a:r>
              <a:rPr lang="it-IT" sz="1900" dirty="0" smtClean="0"/>
              <a:t>molle e l’ugola si sollevano per </a:t>
            </a:r>
          </a:p>
          <a:p>
            <a:pPr>
              <a:buNone/>
            </a:pPr>
            <a:r>
              <a:rPr lang="it-IT" sz="1900" dirty="0" smtClean="0"/>
              <a:t>chiudere il </a:t>
            </a:r>
            <a:r>
              <a:rPr lang="it-IT" sz="1900" dirty="0" err="1" smtClean="0"/>
              <a:t>nasofaringe</a:t>
            </a:r>
            <a:r>
              <a:rPr lang="it-IT" sz="1900" dirty="0" smtClean="0"/>
              <a:t>; il bolo passa</a:t>
            </a:r>
          </a:p>
          <a:p>
            <a:pPr>
              <a:buNone/>
            </a:pPr>
            <a:r>
              <a:rPr lang="it-IT" sz="1900" dirty="0" smtClean="0"/>
              <a:t>attraverso l’orofaringe</a:t>
            </a:r>
          </a:p>
          <a:p>
            <a:endParaRPr lang="it-IT" sz="2400" dirty="0" smtClean="0"/>
          </a:p>
          <a:p>
            <a:pPr>
              <a:buNone/>
            </a:pPr>
            <a:r>
              <a:rPr lang="it-IT" sz="2400" b="1" dirty="0" smtClean="0"/>
              <a:t>FASE ESOFAGEA</a:t>
            </a:r>
            <a:r>
              <a:rPr lang="it-IT" sz="2400" dirty="0" smtClean="0"/>
              <a:t>: </a:t>
            </a:r>
            <a:r>
              <a:rPr lang="it-IT" sz="1900" dirty="0" smtClean="0"/>
              <a:t>il cibo è </a:t>
            </a:r>
          </a:p>
          <a:p>
            <a:pPr>
              <a:buNone/>
            </a:pPr>
            <a:r>
              <a:rPr lang="it-IT" sz="1900" dirty="0" smtClean="0"/>
              <a:t>spinto lungo l’esofago tramite la </a:t>
            </a:r>
          </a:p>
          <a:p>
            <a:pPr>
              <a:buNone/>
            </a:pPr>
            <a:r>
              <a:rPr lang="it-IT" sz="1900" dirty="0" smtClean="0"/>
              <a:t>peristalsi </a:t>
            </a:r>
            <a:endParaRPr lang="it-IT" sz="1900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it-IT" dirty="0" smtClean="0"/>
              <a:t>esofago</a:t>
            </a:r>
            <a:endParaRPr lang="it-IT" dirty="0"/>
          </a:p>
        </p:txBody>
      </p:sp>
      <p:pic>
        <p:nvPicPr>
          <p:cNvPr id="4098" name="Picture 2" descr="C:\Users\serafina fassina\Desktop\lezioni ANDI\esofago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1988840"/>
            <a:ext cx="4038600" cy="3096344"/>
          </a:xfrm>
          <a:prstGeom prst="rect">
            <a:avLst/>
          </a:prstGeom>
          <a:noFill/>
        </p:spPr>
      </p:pic>
      <p:sp>
        <p:nvSpPr>
          <p:cNvPr id="7" name="Segnaposto contenuto 6"/>
          <p:cNvSpPr>
            <a:spLocks noGrp="1"/>
          </p:cNvSpPr>
          <p:nvPr>
            <p:ph sz="half" idx="2"/>
          </p:nvPr>
        </p:nvSpPr>
        <p:spPr>
          <a:xfrm>
            <a:off x="5004048" y="1988840"/>
            <a:ext cx="3816424" cy="3960441"/>
          </a:xfrm>
        </p:spPr>
        <p:txBody>
          <a:bodyPr>
            <a:normAutofit fontScale="32500" lnSpcReduction="20000"/>
          </a:bodyPr>
          <a:lstStyle/>
          <a:p>
            <a:pPr>
              <a:buNone/>
            </a:pPr>
            <a:r>
              <a:rPr lang="it-IT" sz="4400" b="1" dirty="0" smtClean="0"/>
              <a:t>Il bolo scende lungo l’esofago, </a:t>
            </a:r>
          </a:p>
          <a:p>
            <a:pPr>
              <a:buNone/>
            </a:pPr>
            <a:r>
              <a:rPr lang="it-IT" sz="4400" b="1" dirty="0" smtClean="0"/>
              <a:t>spinto da contrazioni muscolari, </a:t>
            </a:r>
          </a:p>
          <a:p>
            <a:pPr>
              <a:buNone/>
            </a:pPr>
            <a:r>
              <a:rPr lang="it-IT" sz="4400" b="1" dirty="0" smtClean="0"/>
              <a:t>coordinate con l’attività dei due </a:t>
            </a:r>
          </a:p>
          <a:p>
            <a:pPr>
              <a:buNone/>
            </a:pPr>
            <a:r>
              <a:rPr lang="it-IT" sz="4400" b="1" dirty="0" smtClean="0"/>
              <a:t>sfinteri , superiore ed inferiore </a:t>
            </a:r>
          </a:p>
          <a:p>
            <a:pPr>
              <a:buNone/>
            </a:pPr>
            <a:endParaRPr lang="it-IT" sz="4400" b="1" dirty="0" smtClean="0"/>
          </a:p>
          <a:p>
            <a:pPr>
              <a:buNone/>
            </a:pPr>
            <a:r>
              <a:rPr lang="it-IT" sz="4400" b="1" dirty="0" smtClean="0"/>
              <a:t>il LES</a:t>
            </a:r>
            <a:r>
              <a:rPr lang="it-IT" sz="4400" dirty="0" smtClean="0"/>
              <a:t> previene il reflusso del</a:t>
            </a:r>
          </a:p>
          <a:p>
            <a:pPr>
              <a:buNone/>
            </a:pPr>
            <a:r>
              <a:rPr lang="it-IT" sz="4400" dirty="0" smtClean="0"/>
              <a:t>liquido gastrico dallo stomaco </a:t>
            </a:r>
          </a:p>
          <a:p>
            <a:pPr>
              <a:buNone/>
            </a:pPr>
            <a:r>
              <a:rPr lang="it-IT" sz="4400" dirty="0" smtClean="0"/>
              <a:t>all’esofago</a:t>
            </a:r>
          </a:p>
          <a:p>
            <a:pPr>
              <a:buNone/>
            </a:pPr>
            <a:endParaRPr lang="it-IT" sz="4400" dirty="0" smtClean="0"/>
          </a:p>
          <a:p>
            <a:pPr>
              <a:buNone/>
            </a:pPr>
            <a:r>
              <a:rPr lang="it-IT" sz="4400" b="1" dirty="0" smtClean="0"/>
              <a:t>la mucosa </a:t>
            </a:r>
            <a:r>
              <a:rPr lang="it-IT" sz="4400" dirty="0" smtClean="0"/>
              <a:t>dell’esofago non è</a:t>
            </a:r>
          </a:p>
          <a:p>
            <a:pPr>
              <a:buNone/>
            </a:pPr>
            <a:r>
              <a:rPr lang="it-IT" sz="4400" dirty="0" smtClean="0"/>
              <a:t>implicata nella digestione</a:t>
            </a:r>
          </a:p>
          <a:p>
            <a:pPr>
              <a:buNone/>
            </a:pPr>
            <a:endParaRPr lang="it-IT" sz="4400" dirty="0" smtClean="0"/>
          </a:p>
          <a:p>
            <a:pPr>
              <a:buNone/>
            </a:pPr>
            <a:r>
              <a:rPr lang="it-IT" sz="4400" b="1" dirty="0" smtClean="0"/>
              <a:t>L’esofago svolge una funzione di</a:t>
            </a:r>
          </a:p>
          <a:p>
            <a:pPr>
              <a:buNone/>
            </a:pPr>
            <a:r>
              <a:rPr lang="it-IT" sz="4400" b="1" dirty="0" smtClean="0"/>
              <a:t> trasferimento </a:t>
            </a:r>
            <a:r>
              <a:rPr lang="it-IT" sz="4400" dirty="0" smtClean="0"/>
              <a:t>del bolo dalla </a:t>
            </a:r>
          </a:p>
          <a:p>
            <a:pPr>
              <a:buNone/>
            </a:pPr>
            <a:r>
              <a:rPr lang="it-IT" sz="4400" dirty="0" smtClean="0"/>
              <a:t>bocca allo stomaco</a:t>
            </a:r>
          </a:p>
          <a:p>
            <a:pPr>
              <a:buNone/>
            </a:pPr>
            <a:endParaRPr lang="it-IT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stomaco</a:t>
            </a:r>
            <a:endParaRPr lang="it-IT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84784"/>
            <a:ext cx="4172272" cy="3857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124744"/>
            <a:ext cx="4172272" cy="5328592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it-IT" sz="2900" b="1" dirty="0" smtClean="0"/>
              <a:t>Una sacca a parete </a:t>
            </a:r>
            <a:r>
              <a:rPr lang="it-IT" sz="2900" b="1" dirty="0" err="1" smtClean="0"/>
              <a:t>distensibile</a:t>
            </a:r>
            <a:r>
              <a:rPr lang="it-IT" sz="2900" b="1" dirty="0" smtClean="0"/>
              <a:t> </a:t>
            </a:r>
            <a:r>
              <a:rPr lang="it-IT" sz="2900" dirty="0" smtClean="0"/>
              <a:t>per </a:t>
            </a:r>
          </a:p>
          <a:p>
            <a:pPr>
              <a:buNone/>
            </a:pPr>
            <a:r>
              <a:rPr lang="it-IT" sz="2900" dirty="0" smtClean="0"/>
              <a:t>la presenza di “pieghe” che si </a:t>
            </a:r>
          </a:p>
          <a:p>
            <a:pPr>
              <a:buNone/>
            </a:pPr>
            <a:r>
              <a:rPr lang="it-IT" sz="2900" dirty="0" smtClean="0"/>
              <a:t>appianano quando vi arriva il bolo)</a:t>
            </a:r>
          </a:p>
          <a:p>
            <a:pPr>
              <a:buNone/>
            </a:pPr>
            <a:r>
              <a:rPr lang="it-IT" sz="2900" dirty="0" smtClean="0"/>
              <a:t>Suddiviso in tre zone:</a:t>
            </a:r>
          </a:p>
          <a:p>
            <a:pPr>
              <a:buNone/>
            </a:pPr>
            <a:r>
              <a:rPr lang="it-IT" sz="2900" b="1" dirty="0" smtClean="0"/>
              <a:t>” fondo” </a:t>
            </a:r>
            <a:r>
              <a:rPr lang="it-IT" sz="2900" dirty="0" smtClean="0"/>
              <a:t>serve come “deposito” del bolo</a:t>
            </a:r>
          </a:p>
          <a:p>
            <a:pPr>
              <a:buNone/>
            </a:pPr>
            <a:r>
              <a:rPr lang="it-IT" sz="2900" b="1" dirty="0" smtClean="0"/>
              <a:t>“corpo” </a:t>
            </a:r>
            <a:r>
              <a:rPr lang="it-IT" sz="2900" dirty="0" smtClean="0"/>
              <a:t>sede dei processi digestivi</a:t>
            </a:r>
          </a:p>
          <a:p>
            <a:pPr>
              <a:buNone/>
            </a:pPr>
            <a:r>
              <a:rPr lang="it-IT" sz="2900" b="1" dirty="0" smtClean="0"/>
              <a:t>“antro” </a:t>
            </a:r>
            <a:r>
              <a:rPr lang="it-IT" sz="2900" dirty="0" smtClean="0"/>
              <a:t>per la propulsione del bolo</a:t>
            </a:r>
          </a:p>
          <a:p>
            <a:pPr>
              <a:buNone/>
            </a:pPr>
            <a:r>
              <a:rPr lang="it-IT" sz="2900" dirty="0" smtClean="0"/>
              <a:t>verso il duodeno</a:t>
            </a:r>
          </a:p>
          <a:p>
            <a:pPr>
              <a:buNone/>
            </a:pPr>
            <a:endParaRPr lang="it-IT" sz="2900" dirty="0" smtClean="0"/>
          </a:p>
          <a:p>
            <a:pPr>
              <a:buNone/>
            </a:pPr>
            <a:r>
              <a:rPr lang="it-IT" sz="2900" dirty="0" smtClean="0"/>
              <a:t>il bolo, arrivato dall’esofago,  si dispone</a:t>
            </a:r>
          </a:p>
          <a:p>
            <a:pPr>
              <a:buNone/>
            </a:pPr>
            <a:r>
              <a:rPr lang="it-IT" sz="2900" dirty="0" smtClean="0"/>
              <a:t>uniformemente in tutto lo stomaco, </a:t>
            </a:r>
          </a:p>
          <a:p>
            <a:pPr>
              <a:buNone/>
            </a:pPr>
            <a:r>
              <a:rPr lang="it-IT" sz="2900" dirty="0" smtClean="0"/>
              <a:t>stratificandosi  in modo verticale  e </a:t>
            </a:r>
          </a:p>
          <a:p>
            <a:pPr>
              <a:buNone/>
            </a:pPr>
            <a:r>
              <a:rPr lang="it-IT" sz="2900" dirty="0" smtClean="0"/>
              <a:t>concentrico; ciò permette la </a:t>
            </a:r>
          </a:p>
          <a:p>
            <a:pPr>
              <a:buNone/>
            </a:pPr>
            <a:r>
              <a:rPr lang="it-IT" sz="2900" dirty="0" smtClean="0"/>
              <a:t>digestione del contenuto più esterno </a:t>
            </a:r>
          </a:p>
          <a:p>
            <a:pPr>
              <a:buNone/>
            </a:pPr>
            <a:r>
              <a:rPr lang="it-IT" sz="2900" dirty="0" smtClean="0"/>
              <a:t>prima di quello più centrale</a:t>
            </a:r>
          </a:p>
          <a:p>
            <a:endParaRPr lang="it-IT" sz="2900" dirty="0" smtClean="0"/>
          </a:p>
          <a:p>
            <a:endParaRPr lang="it-IT" sz="2900" dirty="0" smtClean="0"/>
          </a:p>
          <a:p>
            <a:pPr>
              <a:buNone/>
            </a:pPr>
            <a:r>
              <a:rPr lang="it-IT" sz="2900" dirty="0" smtClean="0"/>
              <a:t>Volume </a:t>
            </a:r>
          </a:p>
          <a:p>
            <a:pPr>
              <a:buNone/>
            </a:pPr>
            <a:r>
              <a:rPr lang="it-IT" sz="2900" dirty="0" smtClean="0"/>
              <a:t>50 ml a digiuno</a:t>
            </a:r>
          </a:p>
          <a:p>
            <a:pPr>
              <a:buNone/>
            </a:pPr>
            <a:r>
              <a:rPr lang="it-IT" sz="2900" dirty="0" smtClean="0"/>
              <a:t>1500 ml dopo il pasto</a:t>
            </a:r>
          </a:p>
          <a:p>
            <a:endParaRPr lang="it-IT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it-IT" sz="3600" dirty="0" smtClean="0"/>
              <a:t>stomaco</a:t>
            </a:r>
            <a:endParaRPr lang="it-IT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8075240" cy="4929411"/>
          </a:xfrm>
        </p:spPr>
        <p:txBody>
          <a:bodyPr>
            <a:normAutofit fontScale="92500" lnSpcReduction="10000"/>
          </a:bodyPr>
          <a:lstStyle/>
          <a:p>
            <a:r>
              <a:rPr lang="it-IT" sz="2600" dirty="0" smtClean="0"/>
              <a:t>Il bolo permane nello stomaco per un periodo variabile, da  1 ora a oltre 4 </a:t>
            </a:r>
          </a:p>
          <a:p>
            <a:endParaRPr lang="it-IT" sz="2600" dirty="0" smtClean="0"/>
          </a:p>
          <a:p>
            <a:r>
              <a:rPr lang="it-IT" sz="2600" b="1" dirty="0" smtClean="0"/>
              <a:t>la permanenza del cibo dipende da:</a:t>
            </a:r>
          </a:p>
          <a:p>
            <a:r>
              <a:rPr lang="it-IT" sz="2600" b="1" dirty="0" smtClean="0"/>
              <a:t>tipo di alimento </a:t>
            </a:r>
            <a:r>
              <a:rPr lang="it-IT" sz="2600" dirty="0" smtClean="0"/>
              <a:t>(tempi maggiori per carni e verdure)</a:t>
            </a:r>
          </a:p>
          <a:p>
            <a:r>
              <a:rPr lang="it-IT" sz="2600" b="1" dirty="0" smtClean="0"/>
              <a:t>volume del cibo </a:t>
            </a:r>
            <a:r>
              <a:rPr lang="it-IT" sz="2600" dirty="0" smtClean="0"/>
              <a:t>ingerito</a:t>
            </a:r>
          </a:p>
          <a:p>
            <a:r>
              <a:rPr lang="it-IT" sz="2600" b="1" dirty="0" smtClean="0"/>
              <a:t>capacità dell’intestino “a valle” di processare il bolo già presente</a:t>
            </a:r>
          </a:p>
          <a:p>
            <a:endParaRPr lang="it-IT" sz="2600" dirty="0" smtClean="0"/>
          </a:p>
          <a:p>
            <a:r>
              <a:rPr lang="it-IT" sz="2600" dirty="0" smtClean="0"/>
              <a:t>90 minuti circa è il tempo necessario per ottenere il contatto del bolo alimentare di un pasto con il succo gastrico</a:t>
            </a:r>
          </a:p>
          <a:p>
            <a:endParaRPr lang="it-IT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a cosa serve ?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251520" y="1340768"/>
            <a:ext cx="4464496" cy="5040560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it-IT" b="1" dirty="0" smtClean="0"/>
              <a:t>assimilare i nutrienti </a:t>
            </a:r>
          </a:p>
          <a:p>
            <a:pPr>
              <a:buNone/>
            </a:pPr>
            <a:r>
              <a:rPr lang="it-IT" b="1" dirty="0" smtClean="0"/>
              <a:t>(digestione e assorbimento) </a:t>
            </a:r>
          </a:p>
          <a:p>
            <a:pPr>
              <a:buNone/>
            </a:pPr>
            <a:endParaRPr lang="it-IT" b="1" dirty="0" smtClean="0"/>
          </a:p>
          <a:p>
            <a:pPr>
              <a:buNone/>
            </a:pPr>
            <a:r>
              <a:rPr lang="it-IT" b="1" dirty="0" smtClean="0"/>
              <a:t>eliminare le scorie</a:t>
            </a:r>
          </a:p>
          <a:p>
            <a:pPr>
              <a:buNone/>
            </a:pPr>
            <a:endParaRPr lang="it-IT" b="1" dirty="0" smtClean="0"/>
          </a:p>
          <a:p>
            <a:pPr>
              <a:buNone/>
            </a:pPr>
            <a:r>
              <a:rPr lang="it-IT" b="1" dirty="0" smtClean="0"/>
              <a:t>		DIGESTIONE</a:t>
            </a:r>
          </a:p>
          <a:p>
            <a:pPr>
              <a:buNone/>
            </a:pPr>
            <a:r>
              <a:rPr lang="it-IT" dirty="0" smtClean="0"/>
              <a:t>trasformazione del cibo in componenti</a:t>
            </a:r>
          </a:p>
          <a:p>
            <a:pPr>
              <a:buNone/>
            </a:pPr>
            <a:r>
              <a:rPr lang="it-IT" dirty="0" smtClean="0"/>
              <a:t>semplici, idonei a superare la parete  </a:t>
            </a:r>
          </a:p>
          <a:p>
            <a:pPr>
              <a:buNone/>
            </a:pPr>
            <a:r>
              <a:rPr lang="it-IT" dirty="0" smtClean="0"/>
              <a:t>intestinale, entrare nel sangue ed</a:t>
            </a:r>
          </a:p>
          <a:p>
            <a:pPr>
              <a:buNone/>
            </a:pPr>
            <a:r>
              <a:rPr lang="it-IT" dirty="0" smtClean="0"/>
              <a:t>essere utilizzati dai vari organi</a:t>
            </a:r>
          </a:p>
          <a:p>
            <a:pPr>
              <a:buNone/>
            </a:pPr>
            <a:r>
              <a:rPr lang="it-IT" dirty="0" smtClean="0"/>
              <a:t>- digestione meccanica </a:t>
            </a:r>
          </a:p>
          <a:p>
            <a:pPr>
              <a:buNone/>
            </a:pPr>
            <a:r>
              <a:rPr lang="it-IT" dirty="0" smtClean="0"/>
              <a:t>- digestione enzimatica </a:t>
            </a:r>
          </a:p>
          <a:p>
            <a:pPr>
              <a:buFontTx/>
              <a:buChar char="-"/>
            </a:pPr>
            <a:endParaRPr lang="it-IT" dirty="0" smtClean="0"/>
          </a:p>
          <a:p>
            <a:endParaRPr lang="it-IT" dirty="0" smtClean="0"/>
          </a:p>
          <a:p>
            <a:pPr>
              <a:buNone/>
            </a:pPr>
            <a:r>
              <a:rPr lang="it-IT" b="1" dirty="0" smtClean="0"/>
              <a:t>		ASSORBIMENTO</a:t>
            </a:r>
          </a:p>
          <a:p>
            <a:pPr>
              <a:buNone/>
            </a:pPr>
            <a:r>
              <a:rPr lang="it-IT" dirty="0" smtClean="0"/>
              <a:t>trasferimento dei prodotti della </a:t>
            </a:r>
          </a:p>
          <a:p>
            <a:pPr>
              <a:buNone/>
            </a:pPr>
            <a:r>
              <a:rPr lang="it-IT" dirty="0" smtClean="0"/>
              <a:t>digestione dal lume dell’intestino</a:t>
            </a:r>
          </a:p>
          <a:p>
            <a:pPr>
              <a:buNone/>
            </a:pPr>
            <a:r>
              <a:rPr lang="it-IT" dirty="0" smtClean="0"/>
              <a:t>nel sangue</a:t>
            </a:r>
            <a:endParaRPr lang="it-IT" dirty="0"/>
          </a:p>
        </p:txBody>
      </p:sp>
      <p:pic>
        <p:nvPicPr>
          <p:cNvPr id="5" name="Picture 2" descr="C:\Users\serafina fassina\Desktop\lezioni ANDI\Il-cibo-nella-pittura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860032" y="2060848"/>
            <a:ext cx="3888432" cy="403244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succo gastrico, composizione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251520" y="980728"/>
            <a:ext cx="8435280" cy="5688632"/>
          </a:xfrm>
        </p:spPr>
        <p:txBody>
          <a:bodyPr>
            <a:noAutofit/>
          </a:bodyPr>
          <a:lstStyle/>
          <a:p>
            <a:r>
              <a:rPr lang="it-IT" sz="2000" b="1" dirty="0" smtClean="0"/>
              <a:t>acqua</a:t>
            </a:r>
          </a:p>
          <a:p>
            <a:r>
              <a:rPr lang="it-IT" sz="2000" b="1" dirty="0" smtClean="0"/>
              <a:t>acido cloridrico </a:t>
            </a:r>
            <a:r>
              <a:rPr lang="it-IT" sz="2000" dirty="0" smtClean="0"/>
              <a:t>permette di creare un ambiente acido, necessario a:</a:t>
            </a:r>
          </a:p>
          <a:p>
            <a:pPr>
              <a:buNone/>
            </a:pPr>
            <a:r>
              <a:rPr lang="it-IT" sz="2000" dirty="0" smtClean="0"/>
              <a:t>    - attivare il pepsinogeno</a:t>
            </a:r>
          </a:p>
          <a:p>
            <a:pPr>
              <a:buNone/>
            </a:pPr>
            <a:r>
              <a:rPr lang="it-IT" sz="2000" dirty="0" smtClean="0"/>
              <a:t>    - agire direttamente sul contenuto alimentare</a:t>
            </a:r>
          </a:p>
          <a:p>
            <a:pPr>
              <a:buNone/>
            </a:pPr>
            <a:r>
              <a:rPr lang="it-IT" sz="2000" dirty="0" smtClean="0"/>
              <a:t>    - azione battericida, che rende sterile il chimo</a:t>
            </a:r>
          </a:p>
          <a:p>
            <a:r>
              <a:rPr lang="it-IT" sz="2000" b="1" dirty="0" smtClean="0"/>
              <a:t>pepsinogeno </a:t>
            </a:r>
            <a:r>
              <a:rPr lang="it-IT" sz="2000" dirty="0" smtClean="0"/>
              <a:t>precursore di enzima che digerisce le proteine</a:t>
            </a:r>
          </a:p>
          <a:p>
            <a:r>
              <a:rPr lang="it-IT" sz="2000" b="1" dirty="0" smtClean="0"/>
              <a:t>muco</a:t>
            </a:r>
            <a:r>
              <a:rPr lang="it-IT" sz="2000" dirty="0" smtClean="0"/>
              <a:t>: gel molto viscoso, ricco di carboidrati e di bicarbonato, protegge le cellule della parete dello stomaco dall’acido e dagli enzimi  digestivi</a:t>
            </a:r>
          </a:p>
          <a:p>
            <a:r>
              <a:rPr lang="it-IT" sz="2000" b="1" dirty="0" smtClean="0"/>
              <a:t>lipasi </a:t>
            </a:r>
            <a:r>
              <a:rPr lang="it-IT" sz="2000" dirty="0" smtClean="0"/>
              <a:t>enzima che inizia la digestione dei grassi </a:t>
            </a:r>
          </a:p>
          <a:p>
            <a:r>
              <a:rPr lang="it-IT" sz="2000" b="1" dirty="0" smtClean="0"/>
              <a:t>fattore intrinseco</a:t>
            </a:r>
            <a:r>
              <a:rPr lang="it-IT" sz="2000" dirty="0" smtClean="0"/>
              <a:t>: sostanza indispensabile per assorbire la vitamina B12</a:t>
            </a:r>
          </a:p>
          <a:p>
            <a:endParaRPr lang="it-IT" sz="2000" dirty="0" smtClean="0"/>
          </a:p>
          <a:p>
            <a:endParaRPr lang="it-IT" sz="1600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it-IT" sz="3600" dirty="0" smtClean="0"/>
              <a:t>stomaco</a:t>
            </a:r>
            <a:endParaRPr lang="it-IT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472608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r>
              <a:rPr lang="it-IT" sz="4500" b="1" dirty="0" smtClean="0"/>
              <a:t>ghiandole con funzioni diverse</a:t>
            </a:r>
            <a:r>
              <a:rPr lang="it-IT" dirty="0" smtClean="0"/>
              <a:t>:</a:t>
            </a:r>
          </a:p>
          <a:p>
            <a:pPr>
              <a:buNone/>
            </a:pPr>
            <a:r>
              <a:rPr lang="it-IT" dirty="0" err="1" smtClean="0"/>
              <a:t>gh</a:t>
            </a:r>
            <a:r>
              <a:rPr lang="it-IT" dirty="0" smtClean="0"/>
              <a:t>. parietali, producono acido cloridrico</a:t>
            </a:r>
          </a:p>
          <a:p>
            <a:pPr>
              <a:buNone/>
            </a:pPr>
            <a:r>
              <a:rPr lang="it-IT" dirty="0" err="1" smtClean="0"/>
              <a:t>gh</a:t>
            </a:r>
            <a:r>
              <a:rPr lang="it-IT" dirty="0" smtClean="0"/>
              <a:t>. principali, producono pepsinogeno</a:t>
            </a:r>
          </a:p>
          <a:p>
            <a:pPr>
              <a:buNone/>
            </a:pPr>
            <a:r>
              <a:rPr lang="it-IT" dirty="0" err="1" smtClean="0"/>
              <a:t>gh</a:t>
            </a:r>
            <a:r>
              <a:rPr lang="it-IT" dirty="0" smtClean="0"/>
              <a:t>. secernenti muco</a:t>
            </a:r>
          </a:p>
          <a:p>
            <a:pPr>
              <a:buNone/>
            </a:pPr>
            <a:r>
              <a:rPr lang="it-IT" dirty="0" err="1" smtClean="0"/>
              <a:t>gh</a:t>
            </a:r>
            <a:r>
              <a:rPr lang="it-IT" dirty="0" smtClean="0"/>
              <a:t>. secernenti gastrina, ormone che stimola le cellule produttrici di acido; la stimolazione delle </a:t>
            </a:r>
          </a:p>
          <a:p>
            <a:pPr>
              <a:buNone/>
            </a:pPr>
            <a:r>
              <a:rPr lang="it-IT" dirty="0" smtClean="0"/>
              <a:t>cellule è mediata dal n vago e dai prodotti della digestione (peptoni)</a:t>
            </a:r>
          </a:p>
          <a:p>
            <a:pPr>
              <a:buNone/>
            </a:pPr>
            <a:r>
              <a:rPr lang="it-IT" dirty="0" err="1" smtClean="0"/>
              <a:t>gh.secernenti</a:t>
            </a:r>
            <a:r>
              <a:rPr lang="it-IT" dirty="0" smtClean="0"/>
              <a:t> somatostatina</a:t>
            </a:r>
          </a:p>
          <a:p>
            <a:pPr>
              <a:buNone/>
            </a:pPr>
            <a:endParaRPr lang="it-IT" dirty="0" smtClean="0"/>
          </a:p>
          <a:p>
            <a:pPr>
              <a:buNone/>
            </a:pPr>
            <a:endParaRPr lang="it-IT" sz="4500" dirty="0" smtClean="0"/>
          </a:p>
          <a:p>
            <a:pPr>
              <a:buNone/>
            </a:pPr>
            <a:r>
              <a:rPr lang="it-IT" b="1" dirty="0" smtClean="0"/>
              <a:t>istamina,</a:t>
            </a:r>
            <a:r>
              <a:rPr lang="it-IT" dirty="0" smtClean="0"/>
              <a:t> prodotta da cellule dello stomaco, stimola la secrezione gastrica </a:t>
            </a:r>
          </a:p>
          <a:p>
            <a:pPr>
              <a:buNone/>
            </a:pPr>
            <a:r>
              <a:rPr lang="it-IT" b="1" dirty="0" smtClean="0"/>
              <a:t>prostaglandine:</a:t>
            </a:r>
            <a:r>
              <a:rPr lang="it-IT" dirty="0" smtClean="0"/>
              <a:t> stimolano la secrezione di acido</a:t>
            </a:r>
          </a:p>
          <a:p>
            <a:pPr>
              <a:buNone/>
            </a:pPr>
            <a:endParaRPr lang="it-IT" dirty="0" smtClean="0"/>
          </a:p>
          <a:p>
            <a:pPr>
              <a:buNone/>
            </a:pPr>
            <a:endParaRPr lang="it-IT" b="1" dirty="0" smtClean="0"/>
          </a:p>
          <a:p>
            <a:pPr>
              <a:buNone/>
            </a:pPr>
            <a:r>
              <a:rPr lang="it-IT" dirty="0" smtClean="0"/>
              <a:t>Il succo gastrico ha composizione diversa secondo lo stato funzionale </a:t>
            </a:r>
          </a:p>
          <a:p>
            <a:pPr>
              <a:buNone/>
            </a:pPr>
            <a:r>
              <a:rPr lang="it-IT" dirty="0" smtClean="0"/>
              <a:t>(digiuno o dopo il pranzo), secondo  il grado di mescolamento con il bolo  e altre secrezioni </a:t>
            </a:r>
          </a:p>
          <a:p>
            <a:pPr>
              <a:buNone/>
            </a:pPr>
            <a:r>
              <a:rPr lang="it-IT" dirty="0" smtClean="0"/>
              <a:t>intestinali; </a:t>
            </a:r>
          </a:p>
          <a:p>
            <a:pPr>
              <a:buNone/>
            </a:pPr>
            <a:r>
              <a:rPr lang="it-IT" dirty="0" smtClean="0"/>
              <a:t>produzione di succo gastrico: circa 3 litri al giorno</a:t>
            </a:r>
          </a:p>
          <a:p>
            <a:pPr>
              <a:buNone/>
            </a:pPr>
            <a:endParaRPr lang="it-IT" dirty="0" smtClean="0"/>
          </a:p>
          <a:p>
            <a:pPr>
              <a:buNone/>
            </a:pPr>
            <a:r>
              <a:rPr lang="it-IT" sz="2800" b="1" dirty="0" smtClean="0"/>
              <a:t>A riposo la secrezione acida è quasi nulla,  durante la digestione aumenta fino a  10 volte</a:t>
            </a:r>
          </a:p>
          <a:p>
            <a:pPr>
              <a:buNone/>
            </a:pPr>
            <a:endParaRPr lang="it-IT" dirty="0" smtClean="0"/>
          </a:p>
          <a:p>
            <a:pPr>
              <a:buNone/>
            </a:pPr>
            <a:r>
              <a:rPr lang="it-IT" b="1" dirty="0" smtClean="0"/>
              <a:t>NELLO STOMACO AVVIENE PRINCIPALMENTE  DIGESTIONE DELLE PROTEINE</a:t>
            </a:r>
          </a:p>
          <a:p>
            <a:pPr>
              <a:buNone/>
            </a:pPr>
            <a:endParaRPr lang="it-IT" dirty="0" smtClean="0"/>
          </a:p>
          <a:p>
            <a:pPr>
              <a:buNone/>
            </a:pPr>
            <a:r>
              <a:rPr lang="it-IT" b="1" dirty="0" smtClean="0"/>
              <a:t>alcool e caffè </a:t>
            </a:r>
            <a:r>
              <a:rPr lang="it-IT" dirty="0" smtClean="0"/>
              <a:t>sono in grado di stimolare la secrezione gastrica</a:t>
            </a:r>
          </a:p>
          <a:p>
            <a:pPr>
              <a:buNone/>
            </a:pPr>
            <a:r>
              <a:rPr lang="it-IT" dirty="0" smtClean="0"/>
              <a:t>farmaci sono in grado di danneggiare la mucosa </a:t>
            </a: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it-IT" sz="3600" dirty="0" smtClean="0"/>
              <a:t>regolazione della attività gastrica</a:t>
            </a:r>
            <a:endParaRPr lang="it-IT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412776"/>
            <a:ext cx="8219256" cy="4968552"/>
          </a:xfrm>
        </p:spPr>
        <p:txBody>
          <a:bodyPr>
            <a:noAutofit/>
          </a:bodyPr>
          <a:lstStyle/>
          <a:p>
            <a:r>
              <a:rPr lang="it-IT" sz="1800" b="1" dirty="0" smtClean="0"/>
              <a:t>meccanismi nervosi e ormonali regolano la secrezione gastrica: </a:t>
            </a:r>
          </a:p>
          <a:p>
            <a:endParaRPr lang="it-IT" sz="1800" b="1" dirty="0" smtClean="0"/>
          </a:p>
          <a:p>
            <a:r>
              <a:rPr lang="it-IT" sz="1800" b="1" dirty="0" smtClean="0"/>
              <a:t>fase cefalica</a:t>
            </a:r>
            <a:r>
              <a:rPr lang="it-IT" sz="1800" dirty="0" smtClean="0"/>
              <a:t>: </a:t>
            </a:r>
            <a:r>
              <a:rPr lang="it-IT" sz="1800" b="1" dirty="0" smtClean="0"/>
              <a:t>stimoli visivi e olfattivi </a:t>
            </a:r>
            <a:r>
              <a:rPr lang="it-IT" sz="1800" dirty="0" smtClean="0"/>
              <a:t>stimolano la secrezione gastrica (nervo vago); </a:t>
            </a:r>
            <a:r>
              <a:rPr lang="it-IT" sz="1800" b="1" dirty="0" smtClean="0"/>
              <a:t>fattori psichici </a:t>
            </a:r>
            <a:r>
              <a:rPr lang="it-IT" sz="1800" dirty="0" smtClean="0"/>
              <a:t>(ansia, paura) possono ridurre la secrezione gastrica</a:t>
            </a:r>
          </a:p>
          <a:p>
            <a:endParaRPr lang="it-IT" sz="1800" dirty="0" smtClean="0"/>
          </a:p>
          <a:p>
            <a:r>
              <a:rPr lang="it-IT" sz="1800" b="1" dirty="0" smtClean="0"/>
              <a:t>fase gastrica: indotta dalla distensione della parete da parte del cibo</a:t>
            </a:r>
            <a:r>
              <a:rPr lang="it-IT" sz="1800" dirty="0" smtClean="0"/>
              <a:t>, ma anche dai prodotti della digestione iniziale (peptoni); meccanismi nervosi e riflessi locali</a:t>
            </a:r>
          </a:p>
          <a:p>
            <a:endParaRPr lang="it-IT" sz="1800" dirty="0" smtClean="0"/>
          </a:p>
          <a:p>
            <a:r>
              <a:rPr lang="it-IT" sz="1800" b="1" dirty="0" smtClean="0"/>
              <a:t>fase intestinale</a:t>
            </a:r>
            <a:r>
              <a:rPr lang="it-IT" sz="1800" dirty="0" smtClean="0"/>
              <a:t>: </a:t>
            </a:r>
            <a:r>
              <a:rPr lang="it-IT" sz="1800" b="1" dirty="0" smtClean="0"/>
              <a:t>l’arrivo del chimo nel duodeno stimola la gastrina</a:t>
            </a:r>
            <a:r>
              <a:rPr lang="it-IT" sz="1800" dirty="0" smtClean="0"/>
              <a:t>; gli stimoli duodenali sono per lo più inibitori sulla secrezione gastrica</a:t>
            </a:r>
            <a:endParaRPr lang="it-IT" sz="1800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svuotamento gastrico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472608"/>
          </a:xfrm>
        </p:spPr>
        <p:txBody>
          <a:bodyPr>
            <a:normAutofit/>
          </a:bodyPr>
          <a:lstStyle/>
          <a:p>
            <a:r>
              <a:rPr lang="it-IT" sz="2000" b="1" dirty="0" smtClean="0"/>
              <a:t>evento intermittente;  permette il passaggio nel duodeno di piccole quantità di chimo</a:t>
            </a:r>
          </a:p>
          <a:p>
            <a:endParaRPr lang="it-IT" sz="2000" b="1" dirty="0" smtClean="0"/>
          </a:p>
          <a:p>
            <a:endParaRPr lang="it-IT" sz="2000" b="1" dirty="0" smtClean="0"/>
          </a:p>
          <a:p>
            <a:r>
              <a:rPr lang="it-IT" sz="2000" dirty="0" smtClean="0"/>
              <a:t>Lo svuotamento dipende da: </a:t>
            </a:r>
          </a:p>
          <a:p>
            <a:r>
              <a:rPr lang="it-IT" sz="2000" b="1" dirty="0" smtClean="0"/>
              <a:t>volume del contenuto gastrico</a:t>
            </a:r>
          </a:p>
          <a:p>
            <a:r>
              <a:rPr lang="it-IT" sz="2000" b="1" dirty="0" smtClean="0"/>
              <a:t>dimensioni del contenuto </a:t>
            </a:r>
            <a:r>
              <a:rPr lang="it-IT" sz="2000" dirty="0" smtClean="0"/>
              <a:t>solo particelle molto piccole (&lt; 2 mm) passano nel duodeno</a:t>
            </a:r>
          </a:p>
          <a:p>
            <a:r>
              <a:rPr lang="it-IT" sz="2000" b="1" dirty="0" smtClean="0"/>
              <a:t>acidità</a:t>
            </a:r>
            <a:r>
              <a:rPr lang="it-IT" sz="2000" dirty="0" smtClean="0"/>
              <a:t> del chimo (acido rallenta la motilità gastrica)</a:t>
            </a:r>
          </a:p>
          <a:p>
            <a:r>
              <a:rPr lang="it-IT" sz="2000" b="1" dirty="0" smtClean="0"/>
              <a:t>tipo e contenuto calorico degli alimenti nel tenue </a:t>
            </a:r>
            <a:r>
              <a:rPr lang="it-IT" sz="2000" dirty="0" smtClean="0"/>
              <a:t>(proteine  e grassi nel duodeno rallentano svuotamento)</a:t>
            </a:r>
          </a:p>
          <a:p>
            <a:r>
              <a:rPr lang="it-IT" sz="2000" b="1" dirty="0" smtClean="0"/>
              <a:t>altri fattori</a:t>
            </a:r>
            <a:r>
              <a:rPr lang="it-IT" sz="2000" dirty="0" smtClean="0"/>
              <a:t>: paura stress ansia rallentano lo svuotamento; sostanze solide non digeribili  (fibre di verdura e frutta) permangono a lungo nello stomaco e vengono poi espulse in duodeno con rapide contrazioni </a:t>
            </a:r>
          </a:p>
          <a:p>
            <a:endParaRPr lang="it-IT" sz="2000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it-IT" sz="3600" b="1" dirty="0" smtClean="0"/>
              <a:t>stomaco: digestione e assorbimento </a:t>
            </a:r>
            <a:endParaRPr lang="it-IT" sz="3600" b="1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251520" y="1124744"/>
            <a:ext cx="4244280" cy="5400600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it-IT" sz="3600" b="1" dirty="0" smtClean="0"/>
              <a:t>		</a:t>
            </a:r>
            <a:r>
              <a:rPr lang="it-IT" sz="3300" b="1" dirty="0" smtClean="0"/>
              <a:t>DIGESTIONE</a:t>
            </a:r>
            <a:r>
              <a:rPr lang="it-IT" sz="3600" b="1" dirty="0" smtClean="0"/>
              <a:t>  </a:t>
            </a:r>
          </a:p>
          <a:p>
            <a:pPr>
              <a:buNone/>
            </a:pPr>
            <a:endParaRPr lang="it-IT" sz="3600" b="1" dirty="0" smtClean="0"/>
          </a:p>
          <a:p>
            <a:pPr>
              <a:buNone/>
            </a:pPr>
            <a:r>
              <a:rPr lang="it-IT" b="1" dirty="0" smtClean="0"/>
              <a:t>15-20% delle PROTEINE</a:t>
            </a:r>
            <a:endParaRPr lang="it-IT" dirty="0" smtClean="0"/>
          </a:p>
          <a:p>
            <a:pPr>
              <a:buNone/>
            </a:pPr>
            <a:r>
              <a:rPr lang="it-IT" dirty="0" smtClean="0"/>
              <a:t>digerite </a:t>
            </a:r>
            <a:r>
              <a:rPr lang="it-IT" sz="2400" dirty="0" smtClean="0"/>
              <a:t>per azione di  acido e </a:t>
            </a:r>
          </a:p>
          <a:p>
            <a:pPr>
              <a:buNone/>
            </a:pPr>
            <a:r>
              <a:rPr lang="it-IT" sz="2400" dirty="0" smtClean="0"/>
              <a:t>PEPSINA</a:t>
            </a:r>
            <a:endParaRPr lang="it-IT" sz="2400" b="1" dirty="0" smtClean="0"/>
          </a:p>
          <a:p>
            <a:pPr>
              <a:buNone/>
            </a:pPr>
            <a:r>
              <a:rPr lang="it-IT" sz="2400" dirty="0" smtClean="0"/>
              <a:t>dalle proteine si arriva a piccole </a:t>
            </a:r>
          </a:p>
          <a:p>
            <a:pPr>
              <a:buNone/>
            </a:pPr>
            <a:r>
              <a:rPr lang="it-IT" sz="2400" dirty="0" smtClean="0"/>
              <a:t>molecole di AA </a:t>
            </a:r>
          </a:p>
          <a:p>
            <a:pPr>
              <a:buNone/>
            </a:pPr>
            <a:r>
              <a:rPr lang="it-IT" sz="2400" b="1" dirty="0" smtClean="0"/>
              <a:t>acidità</a:t>
            </a:r>
            <a:endParaRPr lang="it-IT" sz="2400" dirty="0" smtClean="0"/>
          </a:p>
          <a:p>
            <a:pPr>
              <a:buNone/>
            </a:pPr>
            <a:r>
              <a:rPr lang="it-IT" sz="2400" b="1" dirty="0" smtClean="0"/>
              <a:t>tempo di permanenza </a:t>
            </a:r>
            <a:r>
              <a:rPr lang="it-IT" sz="2400" dirty="0" smtClean="0"/>
              <a:t>del bolo </a:t>
            </a:r>
          </a:p>
          <a:p>
            <a:pPr>
              <a:buNone/>
            </a:pPr>
            <a:r>
              <a:rPr lang="it-IT" sz="2400" dirty="0" smtClean="0"/>
              <a:t>nello stomaco</a:t>
            </a:r>
          </a:p>
          <a:p>
            <a:pPr>
              <a:buNone/>
            </a:pPr>
            <a:r>
              <a:rPr lang="it-IT" sz="2400" b="1" dirty="0" smtClean="0"/>
              <a:t>dimensioni delle proteine</a:t>
            </a:r>
          </a:p>
          <a:p>
            <a:pPr>
              <a:buNone/>
            </a:pPr>
            <a:endParaRPr lang="it-IT" b="1" dirty="0" smtClean="0"/>
          </a:p>
          <a:p>
            <a:pPr>
              <a:buNone/>
            </a:pPr>
            <a:r>
              <a:rPr lang="it-IT" b="1" dirty="0" smtClean="0"/>
              <a:t>GRASSI : </a:t>
            </a:r>
            <a:r>
              <a:rPr lang="it-IT" sz="2400" dirty="0" smtClean="0"/>
              <a:t>Inizia la digestione</a:t>
            </a:r>
          </a:p>
          <a:p>
            <a:pPr>
              <a:buNone/>
            </a:pPr>
            <a:r>
              <a:rPr lang="it-IT" sz="2400" dirty="0" smtClean="0"/>
              <a:t>per  opera dell’enzima LIPASI</a:t>
            </a:r>
          </a:p>
          <a:p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172272" cy="5400600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it-IT" sz="3100" b="1" dirty="0" smtClean="0"/>
              <a:t>	</a:t>
            </a:r>
            <a:r>
              <a:rPr lang="it-IT" sz="3300" b="1" dirty="0" smtClean="0"/>
              <a:t>ASSORBIMENTO</a:t>
            </a:r>
          </a:p>
          <a:p>
            <a:pPr>
              <a:buNone/>
            </a:pPr>
            <a:endParaRPr lang="it-IT" dirty="0" smtClean="0"/>
          </a:p>
          <a:p>
            <a:pPr>
              <a:buNone/>
            </a:pPr>
            <a:r>
              <a:rPr lang="it-IT" dirty="0" smtClean="0"/>
              <a:t>vengono assorbite piccole </a:t>
            </a:r>
          </a:p>
          <a:p>
            <a:pPr>
              <a:buNone/>
            </a:pPr>
            <a:r>
              <a:rPr lang="it-IT" dirty="0" smtClean="0"/>
              <a:t>quantità di </a:t>
            </a:r>
          </a:p>
          <a:p>
            <a:r>
              <a:rPr lang="it-IT" b="1" dirty="0" smtClean="0"/>
              <a:t>zuccheri semplici</a:t>
            </a:r>
          </a:p>
          <a:p>
            <a:r>
              <a:rPr lang="it-IT" b="1" dirty="0" smtClean="0"/>
              <a:t>acqua</a:t>
            </a:r>
          </a:p>
          <a:p>
            <a:r>
              <a:rPr lang="it-IT" b="1" dirty="0" smtClean="0"/>
              <a:t>sali</a:t>
            </a:r>
          </a:p>
          <a:p>
            <a:r>
              <a:rPr lang="it-IT" b="1" dirty="0" smtClean="0"/>
              <a:t>alcool</a:t>
            </a:r>
          </a:p>
          <a:p>
            <a:r>
              <a:rPr lang="it-IT" b="1" dirty="0" smtClean="0"/>
              <a:t>farmaci</a:t>
            </a:r>
            <a:endParaRPr lang="it-IT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it-IT" sz="3600" dirty="0" smtClean="0"/>
              <a:t>tenue: digestione e assorbimento </a:t>
            </a:r>
            <a:endParaRPr lang="it-IT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400600"/>
          </a:xfrm>
        </p:spPr>
        <p:txBody>
          <a:bodyPr>
            <a:normAutofit fontScale="85000" lnSpcReduction="20000"/>
          </a:bodyPr>
          <a:lstStyle/>
          <a:p>
            <a:r>
              <a:rPr lang="it-IT" sz="2000" b="1" dirty="0" smtClean="0"/>
              <a:t>3 metri nel soggetto vivo, 6 metri </a:t>
            </a:r>
            <a:r>
              <a:rPr lang="it-IT" sz="2000" b="1" dirty="0" err="1" smtClean="0"/>
              <a:t>postmortem</a:t>
            </a:r>
            <a:r>
              <a:rPr lang="it-IT" sz="2000" b="1" dirty="0" smtClean="0"/>
              <a:t> </a:t>
            </a:r>
          </a:p>
          <a:p>
            <a:r>
              <a:rPr lang="it-IT" sz="2000" b="1" dirty="0" smtClean="0"/>
              <a:t>diviso in duodeno, digiuno, ileo</a:t>
            </a:r>
          </a:p>
          <a:p>
            <a:r>
              <a:rPr lang="it-IT" sz="2000" b="1" dirty="0" smtClean="0"/>
              <a:t>superficie 300 mq circa (un campo da tennis)</a:t>
            </a:r>
          </a:p>
          <a:p>
            <a:r>
              <a:rPr lang="it-IT" sz="2000" b="1" dirty="0" smtClean="0"/>
              <a:t>stessa struttura muscolare e mucosa del TD</a:t>
            </a:r>
          </a:p>
          <a:p>
            <a:r>
              <a:rPr lang="it-IT" sz="2000" b="1" dirty="0" smtClean="0"/>
              <a:t>intenso ricambio (turn-over) delle cellule dei villi</a:t>
            </a:r>
            <a:r>
              <a:rPr lang="it-IT" sz="2000" dirty="0" smtClean="0"/>
              <a:t>: in 72 ore si rigenerano tutte (circa 250 grammi di tessuto rinnovato giornalmente)</a:t>
            </a:r>
          </a:p>
          <a:p>
            <a:r>
              <a:rPr lang="it-IT" sz="2000" b="1" dirty="0" smtClean="0"/>
              <a:t>PLICHE  e VILLI aumentano la superficie assorbente (se non ci fossero i villi dovremmo avere un intestino lungo 18 metri)</a:t>
            </a:r>
            <a:endParaRPr lang="it-IT" sz="2000" dirty="0" smtClean="0"/>
          </a:p>
          <a:p>
            <a:r>
              <a:rPr lang="it-IT" sz="2000" dirty="0" smtClean="0"/>
              <a:t>alla base dei villi ci sono ghiandole secernenti muco</a:t>
            </a:r>
          </a:p>
          <a:p>
            <a:endParaRPr lang="it-IT" sz="2000" dirty="0" smtClean="0"/>
          </a:p>
          <a:p>
            <a:r>
              <a:rPr lang="it-IT" sz="2000" dirty="0" smtClean="0"/>
              <a:t>ogni cellula, nella sua parte rivolta verso il lume, è rivestita da </a:t>
            </a:r>
            <a:r>
              <a:rPr lang="it-IT" sz="2000" b="1" dirty="0" smtClean="0"/>
              <a:t>MICROVILLI (circa 1000) che aumentano ulteriormente la superficie assorbente, e da FILAMENTI;</a:t>
            </a:r>
            <a:r>
              <a:rPr lang="it-IT" sz="2000" dirty="0" smtClean="0"/>
              <a:t> nella membrana cellulare sono presenti proteine con attività proteolitica,  </a:t>
            </a:r>
            <a:r>
              <a:rPr lang="it-IT" sz="2000" dirty="0" err="1" smtClean="0"/>
              <a:t>glicolitica</a:t>
            </a:r>
            <a:r>
              <a:rPr lang="it-IT" sz="2000" dirty="0" smtClean="0"/>
              <a:t> e di trasporto; </a:t>
            </a:r>
          </a:p>
          <a:p>
            <a:r>
              <a:rPr lang="it-IT" sz="2000" b="1" dirty="0" smtClean="0"/>
              <a:t>ENZIMI</a:t>
            </a:r>
            <a:r>
              <a:rPr lang="it-IT" sz="2000" dirty="0" smtClean="0"/>
              <a:t> derivano anche dalle cellule intestinali desquamate</a:t>
            </a:r>
          </a:p>
          <a:p>
            <a:endParaRPr lang="it-IT" sz="2000" dirty="0" smtClean="0"/>
          </a:p>
          <a:p>
            <a:r>
              <a:rPr lang="it-IT" sz="2000" dirty="0" smtClean="0"/>
              <a:t>le cellule della mucosa servono alle funzioni di:</a:t>
            </a:r>
          </a:p>
          <a:p>
            <a:r>
              <a:rPr lang="it-IT" sz="2000" b="1" dirty="0" smtClean="0"/>
              <a:t>secrezione di succo enterico (</a:t>
            </a:r>
            <a:r>
              <a:rPr lang="it-IT" sz="2000" dirty="0" smtClean="0"/>
              <a:t>ricco di muco acqua, elettroliti , enzimi)</a:t>
            </a:r>
          </a:p>
          <a:p>
            <a:r>
              <a:rPr lang="it-IT" sz="2000" b="1" dirty="0" smtClean="0"/>
              <a:t>assorbimento </a:t>
            </a:r>
          </a:p>
          <a:p>
            <a:endParaRPr lang="it-IT" sz="2000" b="1" dirty="0" smtClean="0"/>
          </a:p>
          <a:p>
            <a:r>
              <a:rPr lang="it-IT" sz="2000" dirty="0" smtClean="0"/>
              <a:t>tempo di transito del chimo nel tenue: 2-4 ore</a:t>
            </a:r>
          </a:p>
          <a:p>
            <a:endParaRPr lang="it-IT" sz="2000" b="1" dirty="0" smtClean="0"/>
          </a:p>
          <a:p>
            <a:endParaRPr lang="it-IT" sz="2000" dirty="0" smtClean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3528" y="404664"/>
            <a:ext cx="8229600" cy="612068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it-IT" sz="2000" b="1" dirty="0" smtClean="0"/>
              <a:t>tenue, digiuno, ileo</a:t>
            </a:r>
          </a:p>
          <a:p>
            <a:pPr>
              <a:buNone/>
            </a:pPr>
            <a:r>
              <a:rPr lang="it-IT" sz="1600" b="1" dirty="0" smtClean="0"/>
              <a:t>qui agiscono gli enzimi provenienti dal pancreas </a:t>
            </a:r>
          </a:p>
          <a:p>
            <a:pPr>
              <a:buNone/>
            </a:pPr>
            <a:r>
              <a:rPr lang="it-IT" sz="1600" b="1" dirty="0" smtClean="0"/>
              <a:t>qui si svolgono</a:t>
            </a:r>
            <a:r>
              <a:rPr lang="it-IT" sz="1600" dirty="0" smtClean="0"/>
              <a:t> la maggior parte delle funzioni di </a:t>
            </a:r>
            <a:r>
              <a:rPr lang="it-IT" sz="1600" b="1" dirty="0" smtClean="0"/>
              <a:t>assorbimento </a:t>
            </a:r>
            <a:r>
              <a:rPr lang="it-IT" sz="1600" dirty="0" smtClean="0"/>
              <a:t>del bolo</a:t>
            </a:r>
            <a:endParaRPr lang="it-IT" sz="1600" b="1" dirty="0" smtClean="0"/>
          </a:p>
          <a:p>
            <a:pPr>
              <a:buNone/>
            </a:pPr>
            <a:r>
              <a:rPr lang="it-IT" sz="1600" b="1" dirty="0" smtClean="0"/>
              <a:t>sulle cellule vi sono sistemi di trasporto per assorbire i prodotti  della </a:t>
            </a:r>
          </a:p>
          <a:p>
            <a:pPr>
              <a:buNone/>
            </a:pPr>
            <a:r>
              <a:rPr lang="it-IT" sz="1600" b="1" dirty="0" smtClean="0"/>
              <a:t>digestione </a:t>
            </a:r>
          </a:p>
          <a:p>
            <a:pPr>
              <a:buNone/>
            </a:pPr>
            <a:endParaRPr lang="it-IT" sz="1600" b="1" dirty="0" smtClean="0"/>
          </a:p>
          <a:p>
            <a:pPr>
              <a:buNone/>
            </a:pPr>
            <a:r>
              <a:rPr lang="it-IT" sz="1600" b="1" dirty="0" smtClean="0"/>
              <a:t>Il pasto attiva la secrezione di  SUCCO PANCREATICO, che </a:t>
            </a:r>
            <a:r>
              <a:rPr lang="it-IT" sz="1600" dirty="0" smtClean="0"/>
              <a:t>contiene </a:t>
            </a:r>
          </a:p>
          <a:p>
            <a:pPr>
              <a:buNone/>
            </a:pPr>
            <a:r>
              <a:rPr lang="it-IT" sz="1600" b="1" dirty="0" smtClean="0"/>
              <a:t>PROENZIMI (enzimi inattivi) e  BICARBONATO, e di BILE , che si riversano</a:t>
            </a:r>
          </a:p>
          <a:p>
            <a:pPr>
              <a:buNone/>
            </a:pPr>
            <a:r>
              <a:rPr lang="it-IT" sz="1600" b="1" dirty="0" smtClean="0"/>
              <a:t>nel duodeno</a:t>
            </a:r>
          </a:p>
          <a:p>
            <a:pPr>
              <a:buNone/>
            </a:pPr>
            <a:endParaRPr lang="it-IT" sz="1600" dirty="0" smtClean="0"/>
          </a:p>
          <a:p>
            <a:pPr>
              <a:buNone/>
            </a:pPr>
            <a:r>
              <a:rPr lang="it-IT" sz="1600" b="1" dirty="0" smtClean="0"/>
              <a:t>    </a:t>
            </a:r>
          </a:p>
          <a:p>
            <a:pPr>
              <a:buNone/>
            </a:pPr>
            <a:r>
              <a:rPr lang="it-IT" sz="2000" b="1" dirty="0" smtClean="0"/>
              <a:t>nel duodeno </a:t>
            </a:r>
            <a:r>
              <a:rPr lang="it-IT" sz="1600" dirty="0" smtClean="0"/>
              <a:t>il bolo proveniente dallo stomaco viene mescolato con i succhi </a:t>
            </a:r>
          </a:p>
          <a:p>
            <a:pPr>
              <a:buNone/>
            </a:pPr>
            <a:r>
              <a:rPr lang="it-IT" sz="1600" dirty="0" smtClean="0"/>
              <a:t>pancreatici e con la bile; gli enzimi vengono attivati e “frammentano”</a:t>
            </a:r>
          </a:p>
          <a:p>
            <a:pPr>
              <a:buNone/>
            </a:pPr>
            <a:r>
              <a:rPr lang="it-IT" sz="1600" dirty="0" smtClean="0"/>
              <a:t>chimicamente i nutrienti</a:t>
            </a:r>
            <a:endParaRPr lang="it-IT" sz="1600" b="1" dirty="0" smtClean="0"/>
          </a:p>
          <a:p>
            <a:pPr>
              <a:buNone/>
            </a:pPr>
            <a:endParaRPr lang="it-IT" sz="1600" dirty="0" smtClean="0"/>
          </a:p>
          <a:p>
            <a:pPr>
              <a:buNone/>
            </a:pPr>
            <a:r>
              <a:rPr lang="it-IT" sz="2000" b="1" dirty="0" smtClean="0"/>
              <a:t>intestino tenue: </a:t>
            </a:r>
            <a:r>
              <a:rPr lang="it-IT" sz="1600" dirty="0" smtClean="0"/>
              <a:t>è </a:t>
            </a:r>
            <a:r>
              <a:rPr lang="it-IT" sz="1600" b="1" dirty="0" smtClean="0"/>
              <a:t>specializzato  per l’assorbimento dei nutrienti </a:t>
            </a:r>
            <a:r>
              <a:rPr lang="it-IT" sz="1600" dirty="0" smtClean="0"/>
              <a:t>(proteine, </a:t>
            </a:r>
          </a:p>
          <a:p>
            <a:pPr>
              <a:buNone/>
            </a:pPr>
            <a:r>
              <a:rPr lang="it-IT" sz="1600" dirty="0" smtClean="0"/>
              <a:t> carboidrati, grassi) e della maggior parte dei  minerali contenuti nel cibo</a:t>
            </a:r>
          </a:p>
          <a:p>
            <a:pPr>
              <a:buNone/>
            </a:pPr>
            <a:endParaRPr lang="it-IT" sz="1600" dirty="0" smtClean="0"/>
          </a:p>
          <a:p>
            <a:pPr>
              <a:buNone/>
            </a:pPr>
            <a:r>
              <a:rPr lang="it-IT" sz="2000" b="1" dirty="0" smtClean="0"/>
              <a:t>ileo:</a:t>
            </a:r>
            <a:r>
              <a:rPr lang="it-IT" sz="1600" dirty="0" smtClean="0"/>
              <a:t> </a:t>
            </a:r>
            <a:r>
              <a:rPr lang="it-IT" sz="1600" b="1" dirty="0" smtClean="0"/>
              <a:t>specializzato nell’assorbimento della vitamina B12 e degli acidi biliari </a:t>
            </a:r>
            <a:r>
              <a:rPr lang="it-IT" sz="1600" dirty="0" smtClean="0"/>
              <a:t>(che</a:t>
            </a:r>
          </a:p>
          <a:p>
            <a:pPr>
              <a:buNone/>
            </a:pPr>
            <a:r>
              <a:rPr lang="it-IT" sz="1600" dirty="0" smtClean="0"/>
              <a:t> sono stati utilizzati per digerire i grassi) e che devono essere recuperati </a:t>
            </a:r>
            <a:endParaRPr lang="it-IT" sz="1600" b="1" dirty="0" smtClean="0"/>
          </a:p>
          <a:p>
            <a:pPr>
              <a:buNone/>
            </a:pPr>
            <a:r>
              <a:rPr lang="it-IT" sz="1600" dirty="0" smtClean="0"/>
              <a:t>- </a:t>
            </a: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it-IT" b="1" dirty="0" smtClean="0"/>
              <a:t>l’attività motoria del piccolo intestino provoca </a:t>
            </a:r>
          </a:p>
          <a:p>
            <a:pPr>
              <a:buNone/>
            </a:pPr>
            <a:r>
              <a:rPr lang="it-IT" b="1" dirty="0" smtClean="0"/>
              <a:t>movimenti di rimescolamento del contenuto, fa </a:t>
            </a:r>
          </a:p>
          <a:p>
            <a:pPr>
              <a:buNone/>
            </a:pPr>
            <a:r>
              <a:rPr lang="it-IT" b="1" dirty="0" smtClean="0"/>
              <a:t>progredire verso il colon quanto non viene assorbito</a:t>
            </a:r>
          </a:p>
          <a:p>
            <a:pPr>
              <a:buNone/>
            </a:pPr>
            <a:r>
              <a:rPr lang="it-IT" b="1" dirty="0" smtClean="0"/>
              <a:t>durante il transito (residui alimentari </a:t>
            </a:r>
            <a:r>
              <a:rPr lang="it-IT" b="1" dirty="0" err="1" smtClean="0"/>
              <a:t>indigeriti</a:t>
            </a:r>
            <a:r>
              <a:rPr lang="it-IT" b="1" dirty="0" smtClean="0"/>
              <a:t>); il  </a:t>
            </a:r>
          </a:p>
          <a:p>
            <a:pPr>
              <a:buNone/>
            </a:pPr>
            <a:r>
              <a:rPr lang="it-IT" b="1" dirty="0" smtClean="0"/>
              <a:t>contenuto intestinale viene inoltre arricchito da  </a:t>
            </a:r>
          </a:p>
          <a:p>
            <a:pPr>
              <a:buNone/>
            </a:pPr>
            <a:r>
              <a:rPr lang="it-IT" b="1" dirty="0" smtClean="0"/>
              <a:t>cellule di sfaldamento della mucosa</a:t>
            </a:r>
          </a:p>
          <a:p>
            <a:endParaRPr lang="it-IT" dirty="0" smtClean="0"/>
          </a:p>
          <a:p>
            <a:endParaRPr lang="it-IT" dirty="0" smtClean="0"/>
          </a:p>
          <a:p>
            <a:pPr>
              <a:buNone/>
            </a:pPr>
            <a:r>
              <a:rPr lang="it-IT" b="1" dirty="0" smtClean="0"/>
              <a:t>La valvola ileo-cecale </a:t>
            </a:r>
            <a:r>
              <a:rPr lang="it-IT" dirty="0" smtClean="0"/>
              <a:t>è il punto di passaggio al tratto</a:t>
            </a:r>
          </a:p>
          <a:p>
            <a:pPr>
              <a:buNone/>
            </a:pPr>
            <a:r>
              <a:rPr lang="it-IT" dirty="0" smtClean="0"/>
              <a:t>successivo, il colon; è una </a:t>
            </a:r>
            <a:r>
              <a:rPr lang="it-IT" b="1" dirty="0" smtClean="0"/>
              <a:t>struttura sfinterica </a:t>
            </a:r>
            <a:r>
              <a:rPr lang="it-IT" dirty="0" smtClean="0"/>
              <a:t>che </a:t>
            </a:r>
          </a:p>
          <a:p>
            <a:pPr>
              <a:buNone/>
            </a:pPr>
            <a:r>
              <a:rPr lang="it-IT" dirty="0" smtClean="0"/>
              <a:t>impedisce il reflusso dei liquidi dal colon all’indietro,  </a:t>
            </a:r>
          </a:p>
          <a:p>
            <a:pPr>
              <a:buNone/>
            </a:pPr>
            <a:r>
              <a:rPr lang="it-IT" dirty="0" smtClean="0"/>
              <a:t>mantenendo anche  la sterilità del contenuto del piccolo</a:t>
            </a:r>
          </a:p>
          <a:p>
            <a:pPr>
              <a:buNone/>
            </a:pPr>
            <a:r>
              <a:rPr lang="it-IT" dirty="0" smtClean="0"/>
              <a:t>intestino</a:t>
            </a:r>
          </a:p>
          <a:p>
            <a:endParaRPr lang="it-IT" dirty="0" smtClean="0"/>
          </a:p>
          <a:p>
            <a:endParaRPr lang="it-IT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villi e </a:t>
            </a:r>
            <a:r>
              <a:rPr lang="it-IT" dirty="0" err="1" smtClean="0"/>
              <a:t>muscolaris</a:t>
            </a:r>
            <a:r>
              <a:rPr lang="it-IT" dirty="0" smtClean="0"/>
              <a:t> </a:t>
            </a:r>
            <a:r>
              <a:rPr lang="it-IT" dirty="0" err="1" smtClean="0"/>
              <a:t>mucosae</a:t>
            </a:r>
            <a:endParaRPr lang="it-IT" dirty="0"/>
          </a:p>
        </p:txBody>
      </p:sp>
      <p:pic>
        <p:nvPicPr>
          <p:cNvPr id="5" name="Segnaposto contenuto 4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23528" y="1916832"/>
            <a:ext cx="4283968" cy="4209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egnaposto contenuto 6"/>
          <p:cNvSpPr>
            <a:spLocks noGrp="1"/>
          </p:cNvSpPr>
          <p:nvPr>
            <p:ph sz="half" idx="2"/>
          </p:nvPr>
        </p:nvSpPr>
        <p:spPr>
          <a:xfrm>
            <a:off x="4427984" y="1628800"/>
            <a:ext cx="4464496" cy="4752528"/>
          </a:xfrm>
        </p:spPr>
        <p:txBody>
          <a:bodyPr>
            <a:normAutofit fontScale="62500" lnSpcReduction="20000"/>
          </a:bodyPr>
          <a:lstStyle/>
          <a:p>
            <a:r>
              <a:rPr lang="it-IT" dirty="0" smtClean="0"/>
              <a:t>nel piccolo intestino (tenue) cellule muscolari lisce sono situate più profondamente nella parete, alla base di ripiegature chiamate VILLI; questo strato si chiama </a:t>
            </a:r>
            <a:r>
              <a:rPr lang="it-IT" b="1" dirty="0" smtClean="0"/>
              <a:t>MUSCOLARIS MUCOSAE</a:t>
            </a:r>
            <a:r>
              <a:rPr lang="it-IT" dirty="0" smtClean="0"/>
              <a:t>, la sua contrazione serve a ridurre l’altezza dei villi, agendo per</a:t>
            </a:r>
          </a:p>
          <a:p>
            <a:r>
              <a:rPr lang="it-IT" b="1" dirty="0" smtClean="0"/>
              <a:t>assorbire delle sostanze nutritive</a:t>
            </a:r>
          </a:p>
          <a:p>
            <a:r>
              <a:rPr lang="it-IT" b="1" dirty="0" smtClean="0"/>
              <a:t>spingere le sostanze assorbite dalla mucosa verso i vasi sanguigni e il sistema linfatico</a:t>
            </a:r>
          </a:p>
          <a:p>
            <a:r>
              <a:rPr lang="it-IT" b="1" dirty="0" smtClean="0"/>
              <a:t>formare e distendere le pieghe della mucosa</a:t>
            </a:r>
          </a:p>
          <a:p>
            <a:r>
              <a:rPr lang="it-IT" b="1" dirty="0" smtClean="0"/>
              <a:t>spremere  le ghiandole contenute nella parete intestinale</a:t>
            </a:r>
            <a:endParaRPr lang="it-IT" b="1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muscolatura: propulsione, segmentazione, rimescolamento</a:t>
            </a:r>
            <a:endParaRPr lang="it-IT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79512" y="1988840"/>
            <a:ext cx="4464496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egnaposto contenuto 6"/>
          <p:cNvSpPr>
            <a:spLocks noGrp="1"/>
          </p:cNvSpPr>
          <p:nvPr>
            <p:ph sz="half" idx="2"/>
          </p:nvPr>
        </p:nvSpPr>
        <p:spPr>
          <a:xfrm>
            <a:off x="4788024" y="1844824"/>
            <a:ext cx="4355976" cy="428133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it-IT" sz="2000" b="1" dirty="0" smtClean="0"/>
              <a:t>movimenti di propulsione</a:t>
            </a:r>
            <a:endParaRPr lang="it-IT" sz="2000" dirty="0" smtClean="0"/>
          </a:p>
          <a:p>
            <a:pPr>
              <a:buNone/>
            </a:pPr>
            <a:r>
              <a:rPr lang="it-IT" sz="2000" dirty="0" smtClean="0"/>
              <a:t>determinano spostamento </a:t>
            </a:r>
          </a:p>
          <a:p>
            <a:pPr>
              <a:buNone/>
            </a:pPr>
            <a:r>
              <a:rPr lang="it-IT" sz="2000" dirty="0" smtClean="0"/>
              <a:t>“</a:t>
            </a:r>
            <a:r>
              <a:rPr lang="it-IT" sz="2000" dirty="0" err="1" smtClean="0"/>
              <a:t>aborale</a:t>
            </a:r>
            <a:r>
              <a:rPr lang="it-IT" sz="2000" dirty="0" smtClean="0"/>
              <a:t>”  del contenuto </a:t>
            </a:r>
          </a:p>
          <a:p>
            <a:pPr>
              <a:buNone/>
            </a:pPr>
            <a:endParaRPr lang="it-IT" sz="2000" dirty="0" smtClean="0"/>
          </a:p>
          <a:p>
            <a:pPr>
              <a:buNone/>
            </a:pPr>
            <a:r>
              <a:rPr lang="it-IT" sz="2000" b="1" dirty="0" smtClean="0"/>
              <a:t>movimenti di rimescolamento</a:t>
            </a:r>
            <a:endParaRPr lang="it-IT" sz="2000" dirty="0" smtClean="0"/>
          </a:p>
          <a:p>
            <a:pPr>
              <a:buNone/>
            </a:pPr>
            <a:r>
              <a:rPr lang="it-IT" sz="2000" dirty="0" smtClean="0"/>
              <a:t>mescolano e frammentano il </a:t>
            </a:r>
          </a:p>
          <a:p>
            <a:pPr>
              <a:buNone/>
            </a:pPr>
            <a:r>
              <a:rPr lang="it-IT" sz="2000" dirty="0" smtClean="0"/>
              <a:t>contenuto </a:t>
            </a:r>
          </a:p>
          <a:p>
            <a:endParaRPr lang="it-IT" dirty="0" smtClean="0"/>
          </a:p>
          <a:p>
            <a:endParaRPr lang="it-IT" dirty="0" smtClean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dal </a:t>
            </a:r>
            <a:r>
              <a:rPr lang="it-IT" dirty="0" err="1" smtClean="0"/>
              <a:t>cibo…</a:t>
            </a:r>
            <a:r>
              <a:rPr lang="it-IT" dirty="0" smtClean="0"/>
              <a:t>. alla biochimica</a:t>
            </a:r>
            <a:endParaRPr lang="it-IT" dirty="0"/>
          </a:p>
        </p:txBody>
      </p:sp>
      <p:pic>
        <p:nvPicPr>
          <p:cNvPr id="4098" name="Picture 2" descr="C:\Users\serafina fassina\Desktop\lezioni ANDI\Cibo_nei_quadri_d_arte_Pierre-Auguste-Renoir-La-colazione-dei-canottieri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1340768"/>
            <a:ext cx="8219256" cy="518457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 smtClean="0"/>
              <a:t>Intestino tenue: duodeno</a:t>
            </a:r>
            <a:endParaRPr lang="it-IT" sz="36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979712" y="1628800"/>
            <a:ext cx="5688632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it-IT" sz="3600" dirty="0" smtClean="0"/>
              <a:t>nel duodeno </a:t>
            </a:r>
            <a:endParaRPr lang="it-IT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3528" y="1268760"/>
            <a:ext cx="8363272" cy="5256584"/>
          </a:xfrm>
        </p:spPr>
        <p:txBody>
          <a:bodyPr>
            <a:normAutofit fontScale="55000" lnSpcReduction="20000"/>
          </a:bodyPr>
          <a:lstStyle/>
          <a:p>
            <a:r>
              <a:rPr lang="it-IT" b="1" dirty="0" smtClean="0"/>
              <a:t/>
            </a:r>
            <a:br>
              <a:rPr lang="it-IT" b="1" dirty="0" smtClean="0"/>
            </a:br>
            <a:r>
              <a:rPr lang="it-IT" b="1" dirty="0" smtClean="0"/>
              <a:t>digestione dei nutrienti </a:t>
            </a:r>
          </a:p>
          <a:p>
            <a:r>
              <a:rPr lang="it-IT" b="1" dirty="0" smtClean="0"/>
              <a:t>carboidrati complessi (amidi) </a:t>
            </a:r>
          </a:p>
          <a:p>
            <a:r>
              <a:rPr lang="it-IT" b="1" dirty="0" smtClean="0"/>
              <a:t>proteine</a:t>
            </a:r>
          </a:p>
          <a:p>
            <a:r>
              <a:rPr lang="it-IT" b="1" dirty="0" smtClean="0"/>
              <a:t>grassi</a:t>
            </a:r>
          </a:p>
          <a:p>
            <a:pPr>
              <a:buNone/>
            </a:pPr>
            <a:endParaRPr lang="it-IT" b="1" dirty="0" smtClean="0"/>
          </a:p>
          <a:p>
            <a:r>
              <a:rPr lang="it-IT" b="1" dirty="0" smtClean="0"/>
              <a:t>Il pancreas riversa in duodeno una secrezione ricca di </a:t>
            </a:r>
            <a:br>
              <a:rPr lang="it-IT" b="1" dirty="0" smtClean="0"/>
            </a:br>
            <a:r>
              <a:rPr lang="it-IT" b="1" dirty="0" smtClean="0"/>
              <a:t>enzimi inattivi  </a:t>
            </a:r>
            <a:r>
              <a:rPr lang="it-IT" dirty="0" smtClean="0"/>
              <a:t>(amilasi, </a:t>
            </a:r>
            <a:r>
              <a:rPr lang="it-IT" dirty="0" err="1" smtClean="0"/>
              <a:t>proteasi</a:t>
            </a:r>
            <a:r>
              <a:rPr lang="it-IT" dirty="0" smtClean="0"/>
              <a:t>, lipasi) e </a:t>
            </a:r>
            <a:r>
              <a:rPr lang="it-IT" b="1" dirty="0" smtClean="0"/>
              <a:t>di  bicarbonato </a:t>
            </a:r>
            <a:r>
              <a:rPr lang="it-IT" dirty="0" smtClean="0"/>
              <a:t>che neutralizza l’acidità del succo gastrico e attiva gli enzimi ; essi  entrano in stretto contatto con il materiale alimentare già </a:t>
            </a:r>
            <a:br>
              <a:rPr lang="it-IT" dirty="0" smtClean="0"/>
            </a:br>
            <a:r>
              <a:rPr lang="it-IT" dirty="0" smtClean="0"/>
              <a:t>modificato e lo frammentano in piccole molecole </a:t>
            </a:r>
            <a:br>
              <a:rPr lang="it-IT" dirty="0" smtClean="0"/>
            </a:br>
            <a:r>
              <a:rPr lang="it-IT" b="1" dirty="0" smtClean="0"/>
              <a:t/>
            </a:r>
            <a:br>
              <a:rPr lang="it-IT" b="1" dirty="0" smtClean="0"/>
            </a:br>
            <a:r>
              <a:rPr lang="it-IT" b="1" dirty="0" smtClean="0"/>
              <a:t>nel duodeno viene secreta la bile (dalle vie biliari)</a:t>
            </a:r>
            <a:r>
              <a:rPr lang="it-IT" dirty="0" smtClean="0"/>
              <a:t>, che modifica </a:t>
            </a:r>
            <a:br>
              <a:rPr lang="it-IT" dirty="0" smtClean="0"/>
            </a:br>
            <a:r>
              <a:rPr lang="it-IT" dirty="0" smtClean="0"/>
              <a:t>(emulsiona) i grassi rendendoli idonei alla digestione da</a:t>
            </a:r>
            <a:br>
              <a:rPr lang="it-IT" dirty="0" smtClean="0"/>
            </a:br>
            <a:r>
              <a:rPr lang="it-IT" dirty="0" smtClean="0"/>
              <a:t> parte della lipasi </a:t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nel duodeno vengono  </a:t>
            </a:r>
            <a:r>
              <a:rPr lang="it-IT" b="1" dirty="0" smtClean="0"/>
              <a:t> secrete sostanze ad azione </a:t>
            </a:r>
            <a:br>
              <a:rPr lang="it-IT" b="1" dirty="0" smtClean="0"/>
            </a:br>
            <a:r>
              <a:rPr lang="it-IT" b="1" dirty="0" smtClean="0"/>
              <a:t>regolatrice della motilità e secrezioni gastrica, </a:t>
            </a:r>
            <a:br>
              <a:rPr lang="it-IT" b="1" dirty="0" smtClean="0"/>
            </a:br>
            <a:r>
              <a:rPr lang="it-IT" b="1" dirty="0" smtClean="0"/>
              <a:t>pancreatica, biliare </a:t>
            </a:r>
            <a:br>
              <a:rPr lang="it-IT" b="1" dirty="0" smtClean="0"/>
            </a:br>
            <a:endParaRPr lang="it-IT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assorbimento dei nutrienti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it-IT" dirty="0" smtClean="0"/>
              <a:t>nel tenue, a livello cellulare avviene l’assorbimento dei nutrienti digeriti</a:t>
            </a:r>
          </a:p>
          <a:p>
            <a:r>
              <a:rPr lang="it-IT" dirty="0" smtClean="0"/>
              <a:t>le cellule sono dotate di sistemi di trasporto attivo (</a:t>
            </a:r>
            <a:r>
              <a:rPr lang="it-IT" dirty="0" err="1" smtClean="0"/>
              <a:t>carriers</a:t>
            </a:r>
            <a:r>
              <a:rPr lang="it-IT" dirty="0" smtClean="0"/>
              <a:t>, pompe)</a:t>
            </a:r>
          </a:p>
          <a:p>
            <a:r>
              <a:rPr lang="it-IT" dirty="0" smtClean="0"/>
              <a:t>vi sono anche meccanismi di trasporto passivo (tra le cellule)</a:t>
            </a:r>
          </a:p>
          <a:p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vengono assorbiti: zuccheri semplici, (monosaccaridi) aminoacidi, </a:t>
            </a:r>
            <a:r>
              <a:rPr lang="it-IT" dirty="0" err="1" smtClean="0"/>
              <a:t>monogliceridi</a:t>
            </a:r>
            <a:r>
              <a:rPr lang="it-IT" dirty="0" smtClean="0"/>
              <a:t>, acqua, elettroliti, minerali, vitamine</a:t>
            </a:r>
          </a:p>
          <a:p>
            <a:endParaRPr lang="it-IT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640960" cy="490066"/>
          </a:xfrm>
        </p:spPr>
        <p:txBody>
          <a:bodyPr>
            <a:noAutofit/>
          </a:bodyPr>
          <a:lstStyle/>
          <a:p>
            <a:r>
              <a:rPr lang="it-IT" sz="3600" dirty="0" smtClean="0"/>
              <a:t>Intestino crasso (o grosso intestino)</a:t>
            </a:r>
            <a:endParaRPr lang="it-IT" sz="36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268761"/>
            <a:ext cx="6624736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3995936" y="1196752"/>
            <a:ext cx="4968552" cy="5328592"/>
          </a:xfrm>
        </p:spPr>
        <p:txBody>
          <a:bodyPr>
            <a:normAutofit/>
          </a:bodyPr>
          <a:lstStyle/>
          <a:p>
            <a:endParaRPr lang="it-IT" sz="2300" dirty="0" smtClean="0"/>
          </a:p>
          <a:p>
            <a:endParaRPr lang="it-IT" sz="2000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it-IT" sz="3600" dirty="0" smtClean="0"/>
              <a:t>intestino crasso</a:t>
            </a:r>
            <a:endParaRPr lang="it-IT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518457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it-IT" sz="1800" b="1" dirty="0" smtClean="0"/>
              <a:t>colon ascendente,  trasverso, discendente, retto</a:t>
            </a:r>
          </a:p>
          <a:p>
            <a:pPr>
              <a:buNone/>
            </a:pPr>
            <a:r>
              <a:rPr lang="it-IT" sz="1800" b="1" dirty="0" smtClean="0"/>
              <a:t>due valvole alle estremità: valvola  ileocecale e anale</a:t>
            </a:r>
          </a:p>
          <a:p>
            <a:pPr>
              <a:buNone/>
            </a:pPr>
            <a:r>
              <a:rPr lang="it-IT" sz="1800" b="1" dirty="0" smtClean="0"/>
              <a:t>struttura</a:t>
            </a:r>
            <a:r>
              <a:rPr lang="it-IT" sz="1800" dirty="0" smtClean="0"/>
              <a:t>: simile a quella del resto del TD, non ci sono villi; ricco di </a:t>
            </a:r>
          </a:p>
          <a:p>
            <a:pPr>
              <a:buNone/>
            </a:pPr>
            <a:r>
              <a:rPr lang="it-IT" sz="1800" dirty="0" smtClean="0"/>
              <a:t>cellule secernenti muco</a:t>
            </a:r>
            <a:endParaRPr lang="it-IT" sz="1800" b="1" dirty="0" smtClean="0"/>
          </a:p>
          <a:p>
            <a:pPr>
              <a:buNone/>
            </a:pPr>
            <a:r>
              <a:rPr lang="it-IT" sz="1800" dirty="0" smtClean="0"/>
              <a:t>il chimo vi arriva in quantità di 1500-2000 ml/</a:t>
            </a:r>
            <a:r>
              <a:rPr lang="it-IT" sz="1800" dirty="0" err="1" smtClean="0"/>
              <a:t>die</a:t>
            </a:r>
            <a:endParaRPr lang="it-IT" sz="1800" dirty="0" smtClean="0"/>
          </a:p>
          <a:p>
            <a:pPr>
              <a:buNone/>
            </a:pPr>
            <a:endParaRPr lang="it-IT" sz="1800" b="1" dirty="0" smtClean="0"/>
          </a:p>
          <a:p>
            <a:pPr>
              <a:buNone/>
            </a:pPr>
            <a:r>
              <a:rPr lang="it-IT" sz="1800" b="1" dirty="0" smtClean="0"/>
              <a:t>il materiale intestinale può restare nel colon per 24-48  ore (e </a:t>
            </a:r>
          </a:p>
          <a:p>
            <a:pPr>
              <a:buNone/>
            </a:pPr>
            <a:r>
              <a:rPr lang="it-IT" sz="1800" b="1" dirty="0" smtClean="0"/>
              <a:t>oltre) ed essere il risultato di più pasti </a:t>
            </a:r>
          </a:p>
          <a:p>
            <a:pPr>
              <a:buNone/>
            </a:pPr>
            <a:endParaRPr lang="it-IT" sz="1800" dirty="0" smtClean="0"/>
          </a:p>
          <a:p>
            <a:pPr>
              <a:buNone/>
            </a:pPr>
            <a:r>
              <a:rPr lang="it-IT" sz="1800" b="1" dirty="0" smtClean="0"/>
              <a:t>funzione:</a:t>
            </a:r>
            <a:r>
              <a:rPr lang="it-IT" sz="1800" dirty="0" smtClean="0"/>
              <a:t> </a:t>
            </a:r>
          </a:p>
          <a:p>
            <a:pPr>
              <a:buNone/>
            </a:pPr>
            <a:r>
              <a:rPr lang="it-IT" sz="1800" b="1" dirty="0" smtClean="0"/>
              <a:t>riassorbimento di acqua ed elettroliti</a:t>
            </a:r>
          </a:p>
          <a:p>
            <a:pPr>
              <a:buNone/>
            </a:pPr>
            <a:r>
              <a:rPr lang="it-IT" sz="1800" b="1" dirty="0" smtClean="0"/>
              <a:t>assorbimento di alcune vitamine</a:t>
            </a:r>
          </a:p>
          <a:p>
            <a:pPr>
              <a:buNone/>
            </a:pPr>
            <a:r>
              <a:rPr lang="it-IT" sz="1800" b="1" dirty="0" smtClean="0"/>
              <a:t>formazione di alcune vitamine </a:t>
            </a:r>
            <a:r>
              <a:rPr lang="it-IT" sz="1800" dirty="0" smtClean="0"/>
              <a:t>da parte della flora batterica</a:t>
            </a:r>
          </a:p>
          <a:p>
            <a:pPr>
              <a:buNone/>
            </a:pPr>
            <a:r>
              <a:rPr lang="it-IT" sz="1800" b="1" dirty="0" smtClean="0"/>
              <a:t>formazione delle feci</a:t>
            </a:r>
            <a:r>
              <a:rPr lang="it-IT" sz="1800" dirty="0" smtClean="0"/>
              <a:t>  (300-500 g/</a:t>
            </a:r>
            <a:r>
              <a:rPr lang="it-IT" sz="1800" dirty="0" err="1" smtClean="0"/>
              <a:t>die</a:t>
            </a:r>
            <a:r>
              <a:rPr lang="it-IT" sz="1800" dirty="0" smtClean="0"/>
              <a:t>)</a:t>
            </a:r>
          </a:p>
          <a:p>
            <a:pPr>
              <a:buNone/>
            </a:pPr>
            <a:endParaRPr lang="it-IT" sz="1800" dirty="0" smtClean="0"/>
          </a:p>
          <a:p>
            <a:endParaRPr lang="it-IT" sz="1800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264696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it-IT" sz="1700" b="1" dirty="0" smtClean="0"/>
              <a:t>colon: elabora ulteriormente il materiale ricevuto, quasi pronto per essere </a:t>
            </a:r>
          </a:p>
          <a:p>
            <a:pPr>
              <a:buNone/>
            </a:pPr>
            <a:r>
              <a:rPr lang="it-IT" sz="1700" b="1" dirty="0" smtClean="0"/>
              <a:t>eliminato (defecazione”) riassorbendo acqua e rendendolo più solido nel  </a:t>
            </a:r>
          </a:p>
          <a:p>
            <a:pPr>
              <a:buNone/>
            </a:pPr>
            <a:r>
              <a:rPr lang="it-IT" sz="1700" b="1" dirty="0" smtClean="0"/>
              <a:t>tratto terminale </a:t>
            </a:r>
            <a:r>
              <a:rPr lang="it-IT" sz="1700" dirty="0" smtClean="0"/>
              <a:t>(da 1000-1500 ml all’inizio del colon, a 100-200 ml nel retto)</a:t>
            </a:r>
            <a:endParaRPr lang="it-IT" sz="1700" b="1" dirty="0" smtClean="0"/>
          </a:p>
          <a:p>
            <a:pPr>
              <a:buNone/>
            </a:pPr>
            <a:r>
              <a:rPr lang="it-IT" sz="1700" b="1" dirty="0" smtClean="0"/>
              <a:t>I movimenti del colon </a:t>
            </a:r>
            <a:r>
              <a:rPr lang="it-IT" sz="1700" dirty="0" smtClean="0"/>
              <a:t>sono del tipo “avanti e indietro” per ottimizzare </a:t>
            </a:r>
          </a:p>
          <a:p>
            <a:pPr>
              <a:buNone/>
            </a:pPr>
            <a:r>
              <a:rPr lang="it-IT" sz="1700" dirty="0" smtClean="0"/>
              <a:t>l’assorbimento dell’acqua,  consentendo una lenta disidratazione delle feci</a:t>
            </a:r>
          </a:p>
          <a:p>
            <a:pPr>
              <a:buNone/>
            </a:pPr>
            <a:r>
              <a:rPr lang="it-IT" sz="1700" dirty="0" smtClean="0"/>
              <a:t>n</a:t>
            </a:r>
            <a:r>
              <a:rPr lang="it-IT" sz="1700" b="1" dirty="0" smtClean="0"/>
              <a:t>el lume del colon una grande quantità di batteri diversi, “saprofiti”, in </a:t>
            </a:r>
          </a:p>
          <a:p>
            <a:pPr>
              <a:buNone/>
            </a:pPr>
            <a:r>
              <a:rPr lang="it-IT" sz="1700" b="1" dirty="0" smtClean="0"/>
              <a:t>grado di  convivere con l’uomo senza arrecare danno, anzi contribuendo al </a:t>
            </a:r>
          </a:p>
          <a:p>
            <a:pPr>
              <a:buNone/>
            </a:pPr>
            <a:r>
              <a:rPr lang="it-IT" sz="1700" b="1" dirty="0" smtClean="0"/>
              <a:t>benessere </a:t>
            </a:r>
          </a:p>
          <a:p>
            <a:pPr>
              <a:buNone/>
            </a:pPr>
            <a:endParaRPr lang="it-IT" sz="1700" b="1" dirty="0" smtClean="0"/>
          </a:p>
          <a:p>
            <a:pPr>
              <a:buNone/>
            </a:pPr>
            <a:r>
              <a:rPr lang="it-IT" sz="1700" b="1" dirty="0" smtClean="0"/>
              <a:t>colon prossimale</a:t>
            </a:r>
            <a:r>
              <a:rPr lang="it-IT" sz="1700" dirty="0" smtClean="0"/>
              <a:t>: rimescola  ed assorbe i liquidi</a:t>
            </a:r>
          </a:p>
          <a:p>
            <a:pPr>
              <a:buNone/>
            </a:pPr>
            <a:r>
              <a:rPr lang="it-IT" sz="1700" b="1" dirty="0" smtClean="0"/>
              <a:t>colon distale, sigma e retto: </a:t>
            </a:r>
            <a:r>
              <a:rPr lang="it-IT" sz="1700" dirty="0" smtClean="0"/>
              <a:t>contrazioni peristaltiche sempre più forti,</a:t>
            </a:r>
          </a:p>
          <a:p>
            <a:pPr>
              <a:buNone/>
            </a:pPr>
            <a:r>
              <a:rPr lang="it-IT" sz="1700" dirty="0" smtClean="0"/>
              <a:t>spingono </a:t>
            </a:r>
            <a:r>
              <a:rPr lang="it-IT" sz="1700" dirty="0" err="1" smtClean="0"/>
              <a:t>distalmente</a:t>
            </a:r>
            <a:r>
              <a:rPr lang="it-IT" sz="1700" dirty="0" smtClean="0"/>
              <a:t> le feci quasi formate</a:t>
            </a:r>
          </a:p>
          <a:p>
            <a:pPr>
              <a:buNone/>
            </a:pPr>
            <a:r>
              <a:rPr lang="it-IT" sz="1700" dirty="0" smtClean="0"/>
              <a:t>le feci creano un effetto “massa” sulla parete del retto-sigma, che innesca il </a:t>
            </a:r>
          </a:p>
          <a:p>
            <a:pPr>
              <a:buNone/>
            </a:pPr>
            <a:r>
              <a:rPr lang="it-IT" sz="1700" dirty="0" smtClean="0"/>
              <a:t>meccanismo di defecazione</a:t>
            </a:r>
            <a:endParaRPr lang="it-IT" sz="1700" b="1" dirty="0" smtClean="0"/>
          </a:p>
          <a:p>
            <a:pPr>
              <a:buNone/>
            </a:pPr>
            <a:r>
              <a:rPr lang="it-IT" sz="1700" b="1" dirty="0" smtClean="0"/>
              <a:t>ano: sfintere terminale </a:t>
            </a:r>
            <a:r>
              <a:rPr lang="it-IT" sz="1700" dirty="0" smtClean="0"/>
              <a:t>del tubo digerente;  la funzione dello sfintere è posta</a:t>
            </a:r>
          </a:p>
          <a:p>
            <a:pPr>
              <a:buNone/>
            </a:pPr>
            <a:r>
              <a:rPr lang="it-IT" sz="1700" dirty="0" smtClean="0"/>
              <a:t>sotto il  controllo volontario, ma lo stimolo per la evacuazione, determinato dalla</a:t>
            </a:r>
          </a:p>
          <a:p>
            <a:pPr>
              <a:buNone/>
            </a:pPr>
            <a:r>
              <a:rPr lang="it-IT" sz="1700" dirty="0" smtClean="0"/>
              <a:t> distensione del  retto da parte del  materiale fecale,  è involontario;  la</a:t>
            </a:r>
          </a:p>
          <a:p>
            <a:pPr>
              <a:buNone/>
            </a:pPr>
            <a:r>
              <a:rPr lang="it-IT" sz="1700" dirty="0" smtClean="0"/>
              <a:t> abituale chiusura dello sfintere permette la ritenzione del  materiale fecale, fino</a:t>
            </a:r>
          </a:p>
          <a:p>
            <a:pPr>
              <a:buNone/>
            </a:pPr>
            <a:r>
              <a:rPr lang="it-IT" sz="1700" dirty="0" smtClean="0"/>
              <a:t> a che questo possa  essere evacuato  in  situazione conveniente</a:t>
            </a:r>
          </a:p>
          <a:p>
            <a:pPr>
              <a:buNone/>
            </a:pPr>
            <a:endParaRPr lang="it-IT" sz="1600" dirty="0" smtClean="0"/>
          </a:p>
          <a:p>
            <a:pPr>
              <a:buNone/>
            </a:pPr>
            <a:endParaRPr lang="it-IT" sz="1600" dirty="0" smtClean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it-IT" sz="4000" dirty="0" smtClean="0"/>
              <a:t/>
            </a:r>
            <a:br>
              <a:rPr lang="it-IT" sz="4000" dirty="0" smtClean="0"/>
            </a:br>
            <a:r>
              <a:rPr lang="it-IT" sz="4000" dirty="0" smtClean="0"/>
              <a:t>retto e sigma: defecazione</a:t>
            </a:r>
            <a:r>
              <a:rPr lang="it-IT" sz="4000" b="1" dirty="0" smtClean="0"/>
              <a:t>  </a:t>
            </a:r>
            <a:r>
              <a:rPr lang="it-IT" sz="4000" dirty="0" smtClean="0"/>
              <a:t/>
            </a:r>
            <a:br>
              <a:rPr lang="it-IT" sz="4000" dirty="0" smtClean="0"/>
            </a:br>
            <a:endParaRPr lang="it-IT" sz="4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59632" y="1772816"/>
            <a:ext cx="6840760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defecazione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256584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it-IT" b="1" dirty="0" smtClean="0"/>
              <a:t>meccanocettori e nocicettori nella parete </a:t>
            </a:r>
          </a:p>
          <a:p>
            <a:pPr>
              <a:buNone/>
            </a:pPr>
            <a:endParaRPr lang="it-IT" b="1" dirty="0" smtClean="0"/>
          </a:p>
          <a:p>
            <a:pPr>
              <a:buNone/>
            </a:pPr>
            <a:r>
              <a:rPr lang="it-IT" b="1" dirty="0" smtClean="0"/>
              <a:t>sfintere anale interno, </a:t>
            </a:r>
            <a:r>
              <a:rPr lang="it-IT" dirty="0" smtClean="0"/>
              <a:t>muscolatura liscia</a:t>
            </a:r>
            <a:r>
              <a:rPr lang="it-IT" b="1" dirty="0" smtClean="0"/>
              <a:t>, involontaria</a:t>
            </a:r>
            <a:endParaRPr lang="it-IT" dirty="0" smtClean="0"/>
          </a:p>
          <a:p>
            <a:pPr>
              <a:buNone/>
            </a:pPr>
            <a:r>
              <a:rPr lang="it-IT" b="1" dirty="0" smtClean="0"/>
              <a:t>sfintere anale esterno, </a:t>
            </a:r>
            <a:r>
              <a:rPr lang="it-IT" dirty="0" smtClean="0"/>
              <a:t>muscolatura striata,</a:t>
            </a:r>
            <a:r>
              <a:rPr lang="it-IT" b="1" dirty="0" smtClean="0"/>
              <a:t> volontaria</a:t>
            </a:r>
          </a:p>
          <a:p>
            <a:pPr>
              <a:buNone/>
            </a:pPr>
            <a:endParaRPr lang="it-IT" dirty="0" smtClean="0"/>
          </a:p>
          <a:p>
            <a:pPr>
              <a:buNone/>
            </a:pPr>
            <a:r>
              <a:rPr lang="it-IT" b="1" dirty="0" smtClean="0"/>
              <a:t>la distensione del retto attiva muscolatura del pavimento </a:t>
            </a:r>
          </a:p>
          <a:p>
            <a:pPr>
              <a:buNone/>
            </a:pPr>
            <a:r>
              <a:rPr lang="it-IT" b="1" dirty="0" smtClean="0"/>
              <a:t>pelvico</a:t>
            </a:r>
          </a:p>
          <a:p>
            <a:pPr>
              <a:buNone/>
            </a:pPr>
            <a:r>
              <a:rPr lang="it-IT" b="1" dirty="0" smtClean="0"/>
              <a:t>azione combinata della muscolatura involontaria della </a:t>
            </a:r>
          </a:p>
          <a:p>
            <a:pPr>
              <a:buNone/>
            </a:pPr>
            <a:r>
              <a:rPr lang="it-IT" b="1" dirty="0" smtClean="0"/>
              <a:t>parete del retto e di quella volontaria dello sfintere  anale </a:t>
            </a:r>
          </a:p>
          <a:p>
            <a:pPr>
              <a:buNone/>
            </a:pPr>
            <a:r>
              <a:rPr lang="it-IT" b="1" dirty="0" smtClean="0"/>
              <a:t>esterno</a:t>
            </a:r>
          </a:p>
          <a:p>
            <a:pPr>
              <a:buNone/>
            </a:pPr>
            <a:r>
              <a:rPr lang="it-IT" b="1" dirty="0" smtClean="0"/>
              <a:t>importante anche l’azione della muscolatura della parete </a:t>
            </a:r>
          </a:p>
          <a:p>
            <a:pPr>
              <a:buNone/>
            </a:pPr>
            <a:r>
              <a:rPr lang="it-IT" b="1" dirty="0" smtClean="0"/>
              <a:t>addominale ed il diaframma</a:t>
            </a:r>
          </a:p>
          <a:p>
            <a:pPr>
              <a:buNone/>
            </a:pPr>
            <a:endParaRPr lang="it-IT" dirty="0" smtClean="0"/>
          </a:p>
          <a:p>
            <a:pPr>
              <a:buNone/>
            </a:pPr>
            <a:r>
              <a:rPr lang="it-IT" dirty="0" smtClean="0"/>
              <a:t> </a:t>
            </a:r>
            <a:r>
              <a:rPr lang="it-IT" b="1" dirty="0" smtClean="0"/>
              <a:t>è possibile sopprimere lo stimolo  mantenendo chiuso lo  </a:t>
            </a:r>
          </a:p>
          <a:p>
            <a:pPr>
              <a:buNone/>
            </a:pPr>
            <a:r>
              <a:rPr lang="it-IT" b="1" dirty="0" smtClean="0"/>
              <a:t>sfintere esterno</a:t>
            </a:r>
            <a:r>
              <a:rPr lang="it-IT" dirty="0" smtClean="0"/>
              <a:t>,  rinviando l’evacuazione</a:t>
            </a:r>
          </a:p>
          <a:p>
            <a:endParaRPr lang="it-IT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feci e gas 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124744"/>
            <a:ext cx="4038600" cy="5001419"/>
          </a:xfrm>
        </p:spPr>
        <p:txBody>
          <a:bodyPr>
            <a:normAutofit lnSpcReduction="10000"/>
          </a:bodyPr>
          <a:lstStyle/>
          <a:p>
            <a:r>
              <a:rPr lang="it-IT" sz="3200" b="1" dirty="0" smtClean="0"/>
              <a:t>feci</a:t>
            </a:r>
          </a:p>
          <a:p>
            <a:r>
              <a:rPr lang="it-IT" sz="2000" dirty="0" smtClean="0"/>
              <a:t>acqua</a:t>
            </a:r>
          </a:p>
          <a:p>
            <a:r>
              <a:rPr lang="it-IT" sz="2000" dirty="0" smtClean="0"/>
              <a:t>sostanze </a:t>
            </a:r>
            <a:r>
              <a:rPr lang="it-IT" sz="2000" dirty="0" err="1" smtClean="0"/>
              <a:t>indigerite</a:t>
            </a:r>
            <a:r>
              <a:rPr lang="it-IT" sz="2000" dirty="0" smtClean="0"/>
              <a:t>:  fibre</a:t>
            </a:r>
          </a:p>
          <a:p>
            <a:r>
              <a:rPr lang="it-IT" sz="2000" dirty="0" smtClean="0"/>
              <a:t>flora batterica</a:t>
            </a:r>
          </a:p>
          <a:p>
            <a:r>
              <a:rPr lang="it-IT" sz="2000" dirty="0" smtClean="0"/>
              <a:t>cellule desquamate</a:t>
            </a:r>
          </a:p>
          <a:p>
            <a:r>
              <a:rPr lang="it-IT" sz="2000" dirty="0" smtClean="0"/>
              <a:t>muco in quantità variabile</a:t>
            </a:r>
          </a:p>
          <a:p>
            <a:r>
              <a:rPr lang="it-IT" sz="2000" dirty="0" smtClean="0"/>
              <a:t>pigmenti di derivazione dalla bile</a:t>
            </a:r>
          </a:p>
          <a:p>
            <a:endParaRPr lang="it-IT" sz="2000" dirty="0" smtClean="0"/>
          </a:p>
          <a:p>
            <a:endParaRPr lang="it-IT" sz="2000" dirty="0" smtClean="0"/>
          </a:p>
          <a:p>
            <a:r>
              <a:rPr lang="it-IT" sz="2000" dirty="0" smtClean="0"/>
              <a:t>peso: 300-500 g/24 ore</a:t>
            </a:r>
          </a:p>
          <a:p>
            <a:endParaRPr lang="it-IT" sz="2000" dirty="0" smtClean="0"/>
          </a:p>
          <a:p>
            <a:r>
              <a:rPr lang="it-IT" sz="2000" dirty="0" smtClean="0"/>
              <a:t>stipsi</a:t>
            </a:r>
          </a:p>
          <a:p>
            <a:r>
              <a:rPr lang="it-IT" sz="2000" dirty="0" smtClean="0"/>
              <a:t>diarrea</a:t>
            </a:r>
          </a:p>
          <a:p>
            <a:endParaRPr lang="it-IT" sz="200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124744"/>
            <a:ext cx="4038600" cy="5001419"/>
          </a:xfrm>
        </p:spPr>
        <p:txBody>
          <a:bodyPr>
            <a:normAutofit lnSpcReduction="10000"/>
          </a:bodyPr>
          <a:lstStyle/>
          <a:p>
            <a:r>
              <a:rPr lang="it-IT" sz="3200" b="1" dirty="0" smtClean="0"/>
              <a:t>gas intestinali</a:t>
            </a:r>
          </a:p>
          <a:p>
            <a:r>
              <a:rPr lang="it-IT" sz="2000" dirty="0" smtClean="0"/>
              <a:t>50 ml nello stomaco</a:t>
            </a:r>
          </a:p>
          <a:p>
            <a:r>
              <a:rPr lang="it-IT" sz="2000" dirty="0" smtClean="0"/>
              <a:t>100 ml nel colon</a:t>
            </a:r>
          </a:p>
          <a:p>
            <a:r>
              <a:rPr lang="it-IT" sz="2000" dirty="0" smtClean="0"/>
              <a:t>ingeriti, generati da processi digestivi,dalla fermentazione batterica, per diffusione dal sangue</a:t>
            </a:r>
          </a:p>
          <a:p>
            <a:r>
              <a:rPr lang="it-IT" sz="2000" dirty="0" smtClean="0"/>
              <a:t>eliminazione</a:t>
            </a:r>
          </a:p>
          <a:p>
            <a:r>
              <a:rPr lang="it-IT" sz="2000" dirty="0" smtClean="0"/>
              <a:t>adsorbimento ed eliminazione con aria espirata</a:t>
            </a:r>
          </a:p>
          <a:p>
            <a:endParaRPr lang="it-IT" sz="2000" dirty="0" smtClean="0"/>
          </a:p>
          <a:p>
            <a:endParaRPr lang="it-IT" sz="2000" dirty="0" smtClean="0"/>
          </a:p>
          <a:p>
            <a:r>
              <a:rPr lang="it-IT" sz="2000" dirty="0" smtClean="0"/>
              <a:t>eruttazioni o flatulenze </a:t>
            </a:r>
          </a:p>
          <a:p>
            <a:endParaRPr lang="it-IT" sz="2000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395536" y="260648"/>
            <a:ext cx="8291264" cy="633670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it-IT" sz="1600" dirty="0" smtClean="0"/>
              <a:t>l’intestino umano ospita un enorme quantità di microrganismi, circa 100 </a:t>
            </a:r>
            <a:r>
              <a:rPr lang="it-IT" sz="1600" dirty="0" err="1" smtClean="0"/>
              <a:t>trillioni</a:t>
            </a:r>
            <a:endParaRPr lang="it-IT" sz="1600" dirty="0" smtClean="0"/>
          </a:p>
          <a:p>
            <a:pPr>
              <a:buNone/>
            </a:pPr>
            <a:r>
              <a:rPr lang="it-IT" sz="1600" dirty="0" smtClean="0"/>
              <a:t>di batteri, più di 1000 specie, il 90% dei quali appartengono ai </a:t>
            </a:r>
            <a:r>
              <a:rPr lang="it-IT" sz="1600" dirty="0" err="1" smtClean="0"/>
              <a:t>Firmicutes</a:t>
            </a:r>
            <a:r>
              <a:rPr lang="it-IT" sz="1600" dirty="0" smtClean="0"/>
              <a:t> e i</a:t>
            </a:r>
          </a:p>
          <a:p>
            <a:pPr>
              <a:buNone/>
            </a:pPr>
            <a:r>
              <a:rPr lang="it-IT" sz="1600" dirty="0" err="1" smtClean="0"/>
              <a:t>Bacteroidetes</a:t>
            </a:r>
            <a:endParaRPr lang="it-IT" sz="1600" dirty="0" smtClean="0"/>
          </a:p>
          <a:p>
            <a:pPr>
              <a:buNone/>
            </a:pPr>
            <a:r>
              <a:rPr lang="it-IT" sz="1600" dirty="0" smtClean="0"/>
              <a:t>ogni persona ha una composizione distinta e altamente variabile di</a:t>
            </a:r>
          </a:p>
          <a:p>
            <a:pPr>
              <a:buNone/>
            </a:pPr>
            <a:r>
              <a:rPr lang="it-IT" sz="1600" dirty="0" smtClean="0"/>
              <a:t>microrganismi intestinali, sebbene vi sia un nucleo fisso di microrganismi</a:t>
            </a:r>
          </a:p>
          <a:p>
            <a:pPr>
              <a:buNone/>
            </a:pPr>
            <a:r>
              <a:rPr lang="it-IT" sz="1600" dirty="0" smtClean="0"/>
              <a:t>comune a tutti gli individui</a:t>
            </a:r>
          </a:p>
          <a:p>
            <a:pPr>
              <a:buNone/>
            </a:pPr>
            <a:r>
              <a:rPr lang="it-IT" sz="1600" dirty="0" smtClean="0"/>
              <a:t>la composizione dei microrganismi intestinali viene chiamata ‘</a:t>
            </a:r>
            <a:r>
              <a:rPr lang="it-IT" sz="1600" dirty="0" err="1" smtClean="0"/>
              <a:t>microbiota</a:t>
            </a:r>
            <a:r>
              <a:rPr lang="it-IT" sz="1600" dirty="0" smtClean="0"/>
              <a:t>’ </a:t>
            </a:r>
          </a:p>
          <a:p>
            <a:pPr>
              <a:buNone/>
            </a:pPr>
            <a:r>
              <a:rPr lang="it-IT" sz="1600" dirty="0" smtClean="0"/>
              <a:t>l’esposizione ai microrganismi inizia con la nascita, durante il passaggio</a:t>
            </a:r>
          </a:p>
          <a:p>
            <a:pPr>
              <a:buNone/>
            </a:pPr>
            <a:r>
              <a:rPr lang="it-IT" sz="1600" dirty="0" smtClean="0"/>
              <a:t>attraverso il canale del parto e successivamente con l’esposizione ai microbi</a:t>
            </a:r>
          </a:p>
          <a:p>
            <a:pPr>
              <a:buNone/>
            </a:pPr>
            <a:r>
              <a:rPr lang="it-IT" sz="1600" dirty="0" smtClean="0"/>
              <a:t>presenti nell’ambiente</a:t>
            </a:r>
          </a:p>
          <a:p>
            <a:pPr>
              <a:buNone/>
            </a:pPr>
            <a:r>
              <a:rPr lang="it-IT" sz="1600" dirty="0" smtClean="0"/>
              <a:t>la flora batterica può modificarsi durante la vita, cambiando con l’età, la dieta, la </a:t>
            </a:r>
          </a:p>
          <a:p>
            <a:pPr>
              <a:buNone/>
            </a:pPr>
            <a:r>
              <a:rPr lang="it-IT" sz="1600" dirty="0" smtClean="0"/>
              <a:t>localizzazione geografica, l’apporto di integratori alimentari e farmaci e altre</a:t>
            </a:r>
          </a:p>
          <a:p>
            <a:pPr>
              <a:buNone/>
            </a:pPr>
            <a:r>
              <a:rPr lang="it-IT" sz="1600" dirty="0" smtClean="0"/>
              <a:t>influenze ambientali </a:t>
            </a:r>
          </a:p>
          <a:p>
            <a:pPr>
              <a:buNone/>
            </a:pPr>
            <a:r>
              <a:rPr lang="it-IT" sz="1600" dirty="0" smtClean="0"/>
              <a:t>l’eccesso di peso corporeo e alcune malattie (colon irritabile, obesità) vengono</a:t>
            </a:r>
          </a:p>
          <a:p>
            <a:pPr>
              <a:buNone/>
            </a:pPr>
            <a:r>
              <a:rPr lang="it-IT" sz="1600" dirty="0" smtClean="0"/>
              <a:t>associate ad un </a:t>
            </a:r>
            <a:r>
              <a:rPr lang="it-IT" sz="1600" dirty="0" err="1" smtClean="0"/>
              <a:t>microbiota</a:t>
            </a:r>
            <a:r>
              <a:rPr lang="it-IT" sz="1600" dirty="0" smtClean="0"/>
              <a:t> intestinale alterato</a:t>
            </a:r>
            <a:endParaRPr lang="it-IT" sz="1600" b="1" dirty="0" smtClean="0"/>
          </a:p>
          <a:p>
            <a:pPr>
              <a:buNone/>
            </a:pPr>
            <a:r>
              <a:rPr lang="it-IT" sz="1600" b="1" dirty="0" smtClean="0"/>
              <a:t>alcune funzioni della flora batterica</a:t>
            </a:r>
          </a:p>
          <a:p>
            <a:r>
              <a:rPr lang="it-IT" sz="1600" b="1" dirty="0" smtClean="0"/>
              <a:t>sintesi di vitamine (K e gruppo B)</a:t>
            </a:r>
            <a:endParaRPr lang="it-IT" sz="1600" dirty="0" smtClean="0"/>
          </a:p>
          <a:p>
            <a:r>
              <a:rPr lang="it-IT" sz="1600" b="1" dirty="0" smtClean="0"/>
              <a:t>produzione di acidi grassi </a:t>
            </a:r>
            <a:r>
              <a:rPr lang="it-IT" sz="1600" dirty="0" smtClean="0"/>
              <a:t>utili per il nutrimento della  mucosa</a:t>
            </a:r>
          </a:p>
          <a:p>
            <a:r>
              <a:rPr lang="it-IT" sz="1600" b="1" dirty="0" smtClean="0"/>
              <a:t>produzione di gas</a:t>
            </a:r>
            <a:r>
              <a:rPr lang="it-IT" sz="1600" dirty="0" smtClean="0"/>
              <a:t> (CO2 idrogeno, </a:t>
            </a:r>
            <a:r>
              <a:rPr lang="it-IT" sz="1600" dirty="0" err="1" smtClean="0"/>
              <a:t>idrogeno</a:t>
            </a:r>
            <a:r>
              <a:rPr lang="it-IT" sz="1600" dirty="0" smtClean="0"/>
              <a:t> </a:t>
            </a:r>
            <a:r>
              <a:rPr lang="it-IT" sz="1600" dirty="0" err="1" smtClean="0"/>
              <a:t>soforato</a:t>
            </a:r>
            <a:r>
              <a:rPr lang="it-IT" sz="1600" dirty="0" smtClean="0"/>
              <a:t>, metano) e di </a:t>
            </a:r>
            <a:r>
              <a:rPr lang="it-IT" sz="1600" b="1" dirty="0" smtClean="0"/>
              <a:t>sostanze potenzialmente tossiche </a:t>
            </a:r>
            <a:r>
              <a:rPr lang="it-IT" sz="1600" dirty="0" smtClean="0"/>
              <a:t>(istamina, tirosina) </a:t>
            </a:r>
            <a:r>
              <a:rPr lang="it-IT" sz="1600" b="1" dirty="0" smtClean="0"/>
              <a:t>e maleodoranti </a:t>
            </a:r>
            <a:r>
              <a:rPr lang="it-IT" sz="1600" dirty="0" smtClean="0"/>
              <a:t>(putrescina, cadaverina), produzione di  </a:t>
            </a:r>
            <a:r>
              <a:rPr lang="it-IT" sz="1600" b="1" dirty="0" smtClean="0"/>
              <a:t>ammoniaca</a:t>
            </a: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it-IT" dirty="0" smtClean="0"/>
              <a:t>dai </a:t>
            </a:r>
            <a:r>
              <a:rPr lang="it-IT" dirty="0" err="1" smtClean="0"/>
              <a:t>carboidrati…al</a:t>
            </a:r>
            <a:r>
              <a:rPr lang="it-IT" dirty="0" smtClean="0"/>
              <a:t> glucosio</a:t>
            </a:r>
            <a:endParaRPr lang="it-IT" dirty="0"/>
          </a:p>
        </p:txBody>
      </p:sp>
      <p:pic>
        <p:nvPicPr>
          <p:cNvPr id="2050" name="Picture 2" descr="C:\Users\serafina fassina\Desktop\lezioni ANDI\frutta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268760"/>
            <a:ext cx="3888432" cy="2736305"/>
          </a:xfrm>
          <a:prstGeom prst="rect">
            <a:avLst/>
          </a:prstGeom>
          <a:noFill/>
        </p:spPr>
      </p:pic>
      <p:pic>
        <p:nvPicPr>
          <p:cNvPr id="5" name="Picture 3" descr="C:\Users\serafina fassina\Desktop\lezioni ANDI\glucosio struttur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591174" y="4365104"/>
            <a:ext cx="3013273" cy="1944216"/>
          </a:xfrm>
          <a:prstGeom prst="rect">
            <a:avLst/>
          </a:prstGeom>
          <a:noFill/>
        </p:spPr>
      </p:pic>
      <p:pic>
        <p:nvPicPr>
          <p:cNvPr id="2051" name="Picture 3" descr="C:\Users\serafina fassina\Desktop\lezioni ANDI\carboidrat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5" y="4365104"/>
            <a:ext cx="3816423" cy="2304256"/>
          </a:xfrm>
          <a:prstGeom prst="rect">
            <a:avLst/>
          </a:prstGeom>
          <a:noFill/>
        </p:spPr>
      </p:pic>
      <p:pic>
        <p:nvPicPr>
          <p:cNvPr id="7" name="Picture 4" descr="C:\Users\serafina fassina\Desktop\lezioni ANDI\dolc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1412776"/>
            <a:ext cx="3096344" cy="237626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778098"/>
          </a:xfrm>
        </p:spPr>
        <p:txBody>
          <a:bodyPr>
            <a:normAutofit/>
          </a:bodyPr>
          <a:lstStyle/>
          <a:p>
            <a:r>
              <a:rPr lang="it-IT" sz="3600" dirty="0" smtClean="0"/>
              <a:t>pancreas</a:t>
            </a:r>
            <a:endParaRPr lang="it-IT" sz="36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286901"/>
            <a:ext cx="3466728" cy="3158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067944" y="1196752"/>
            <a:ext cx="4680520" cy="4857403"/>
          </a:xfrm>
        </p:spPr>
        <p:txBody>
          <a:bodyPr>
            <a:normAutofit fontScale="55000" lnSpcReduction="20000"/>
          </a:bodyPr>
          <a:lstStyle/>
          <a:p>
            <a:r>
              <a:rPr lang="it-IT" sz="4400" b="1" dirty="0" smtClean="0"/>
              <a:t>attività enzimatica</a:t>
            </a:r>
          </a:p>
          <a:p>
            <a:r>
              <a:rPr lang="it-IT" b="1" dirty="0" smtClean="0"/>
              <a:t>proenzimi: </a:t>
            </a:r>
            <a:r>
              <a:rPr lang="it-IT" dirty="0" smtClean="0"/>
              <a:t>sostanze inattive; si attivano solo dopo essere giunte nel duodeno; servono a digerire le componenti</a:t>
            </a:r>
          </a:p>
          <a:p>
            <a:r>
              <a:rPr lang="it-IT" dirty="0" smtClean="0"/>
              <a:t>PROTEICHE, CARBOIDRATICHE E</a:t>
            </a:r>
          </a:p>
          <a:p>
            <a:r>
              <a:rPr lang="it-IT" dirty="0" smtClean="0"/>
              <a:t>LIPIDICHE del cibo</a:t>
            </a:r>
          </a:p>
          <a:p>
            <a:r>
              <a:rPr lang="it-IT" dirty="0" smtClean="0"/>
              <a:t> ne risultano aminoacidi, monosaccaridi, acidi grassi e </a:t>
            </a:r>
            <a:r>
              <a:rPr lang="it-IT" dirty="0" err="1" smtClean="0"/>
              <a:t>monogliceridi</a:t>
            </a:r>
            <a:r>
              <a:rPr lang="it-IT" dirty="0" smtClean="0"/>
              <a:t>, finalmente pronti per essere assorbiti </a:t>
            </a:r>
            <a:r>
              <a:rPr lang="it-IT" b="1" dirty="0" smtClean="0"/>
              <a:t> </a:t>
            </a:r>
            <a:r>
              <a:rPr lang="it-IT" dirty="0" smtClean="0"/>
              <a:t>dalla mucosa</a:t>
            </a:r>
          </a:p>
          <a:p>
            <a:endParaRPr lang="it-IT" dirty="0" smtClean="0"/>
          </a:p>
          <a:p>
            <a:endParaRPr lang="it-IT" b="1" dirty="0" smtClean="0"/>
          </a:p>
          <a:p>
            <a:r>
              <a:rPr lang="it-IT" sz="4400" b="1" dirty="0" smtClean="0"/>
              <a:t>attività secretiva</a:t>
            </a:r>
          </a:p>
          <a:p>
            <a:r>
              <a:rPr lang="it-IT" b="1" dirty="0" smtClean="0"/>
              <a:t>bicarbonato ed elettroliti</a:t>
            </a:r>
          </a:p>
          <a:p>
            <a:r>
              <a:rPr lang="it-IT" dirty="0" smtClean="0"/>
              <a:t>neutralizzare l’acidità del chimo proveniente dallo stomaco e ad attivare gli enzimi</a:t>
            </a:r>
          </a:p>
          <a:p>
            <a:endParaRPr lang="it-IT" sz="4400" b="1" dirty="0" smtClean="0"/>
          </a:p>
          <a:p>
            <a:r>
              <a:rPr lang="it-IT" sz="4400" b="1" dirty="0" smtClean="0"/>
              <a:t>attività endocrina</a:t>
            </a:r>
          </a:p>
          <a:p>
            <a:r>
              <a:rPr lang="it-IT" dirty="0" smtClean="0"/>
              <a:t>secrezione di insulina e </a:t>
            </a:r>
            <a:r>
              <a:rPr lang="it-IT" dirty="0" err="1" smtClean="0"/>
              <a:t>glucagone</a:t>
            </a:r>
            <a:endParaRPr lang="it-IT" dirty="0" smtClean="0"/>
          </a:p>
          <a:p>
            <a:endParaRPr lang="it-IT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2520280"/>
          </a:xfrm>
        </p:spPr>
        <p:txBody>
          <a:bodyPr>
            <a:normAutofit fontScale="90000"/>
          </a:bodyPr>
          <a:lstStyle/>
          <a:p>
            <a:pPr algn="l"/>
            <a:r>
              <a:rPr lang="it-IT" dirty="0" smtClean="0"/>
              <a:t>				</a:t>
            </a:r>
            <a:r>
              <a:rPr lang="it-IT" sz="4000" dirty="0" smtClean="0"/>
              <a:t>fegato</a:t>
            </a:r>
            <a:r>
              <a:rPr lang="it-IT" dirty="0" smtClean="0"/>
              <a:t> </a:t>
            </a:r>
            <a:br>
              <a:rPr lang="it-IT" dirty="0" smtClean="0"/>
            </a:br>
            <a:r>
              <a:rPr lang="it-IT" sz="2200" dirty="0" smtClean="0"/>
              <a:t>posto tra la circolazione sistemica (diretta a tutti gli organi) e quella intestinale</a:t>
            </a:r>
            <a:br>
              <a:rPr lang="it-IT" sz="2200" dirty="0" smtClean="0"/>
            </a:br>
            <a:r>
              <a:rPr lang="it-IT" sz="2200" dirty="0" smtClean="0"/>
              <a:t>prima stazione di transito e trasformazione (metabolismo) delle sostanze  assorbite dal tubo digerente e immesse nei vasi sanguigni intestinali (vena porta) </a:t>
            </a:r>
            <a:br>
              <a:rPr lang="it-IT" sz="2200" dirty="0" smtClean="0"/>
            </a:br>
            <a:r>
              <a:rPr lang="it-IT" sz="2200" dirty="0" smtClean="0"/>
              <a:t>le vie biliari e la colecisti sono in stretta connessione con il l fegato </a:t>
            </a: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7544" y="2924944"/>
            <a:ext cx="403244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2780928"/>
            <a:ext cx="4038600" cy="3672408"/>
          </a:xfrm>
        </p:spPr>
        <p:txBody>
          <a:bodyPr>
            <a:normAutofit/>
          </a:bodyPr>
          <a:lstStyle/>
          <a:p>
            <a:pPr>
              <a:buNone/>
            </a:pPr>
            <a:endParaRPr lang="it-IT" sz="2000" dirty="0" smtClean="0"/>
          </a:p>
          <a:p>
            <a:r>
              <a:rPr lang="it-IT" sz="2000" b="1" dirty="0" smtClean="0"/>
              <a:t>metabolismo dei nutrienti</a:t>
            </a:r>
          </a:p>
          <a:p>
            <a:r>
              <a:rPr lang="it-IT" sz="2000" b="1" dirty="0" smtClean="0"/>
              <a:t>sintesi proteine, vitamine</a:t>
            </a:r>
          </a:p>
          <a:p>
            <a:r>
              <a:rPr lang="it-IT" sz="2000" b="1" dirty="0" err="1" smtClean="0"/>
              <a:t>biotrasformazione</a:t>
            </a:r>
            <a:r>
              <a:rPr lang="it-IT" sz="2000" b="1" dirty="0" smtClean="0"/>
              <a:t> </a:t>
            </a:r>
            <a:r>
              <a:rPr lang="it-IT" sz="2000" dirty="0" smtClean="0"/>
              <a:t>(farmaci, alcool, ormoni)</a:t>
            </a:r>
          </a:p>
          <a:p>
            <a:r>
              <a:rPr lang="it-IT" sz="2000" b="1" dirty="0" smtClean="0"/>
              <a:t>sintesi della bile</a:t>
            </a:r>
          </a:p>
          <a:p>
            <a:r>
              <a:rPr lang="it-IT" sz="2000" b="1" dirty="0" smtClean="0"/>
              <a:t>sintesi e metabolismo del colesterolo</a:t>
            </a:r>
          </a:p>
          <a:p>
            <a:r>
              <a:rPr lang="it-IT" sz="2000" b="1" dirty="0" smtClean="0"/>
              <a:t>deposito di metalli indispensabili </a:t>
            </a: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bile </a:t>
            </a:r>
            <a:endParaRPr lang="it-IT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286901"/>
            <a:ext cx="4038600" cy="3152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355976" y="1196752"/>
            <a:ext cx="4536504" cy="5328592"/>
          </a:xfrm>
        </p:spPr>
        <p:txBody>
          <a:bodyPr>
            <a:normAutofit/>
          </a:bodyPr>
          <a:lstStyle/>
          <a:p>
            <a:r>
              <a:rPr lang="it-IT" sz="2000" b="1" dirty="0" smtClean="0"/>
              <a:t>secreta dalle cellule del fegato </a:t>
            </a:r>
            <a:r>
              <a:rPr lang="it-IT" sz="2000" dirty="0" smtClean="0"/>
              <a:t>e riversata in canalicoli, sempre più grandi, poi in dotti, poi nel coledoco e quindi nel duodeno; viene immagazzinata nella colecisti (piccola vescicola) </a:t>
            </a:r>
          </a:p>
          <a:p>
            <a:r>
              <a:rPr lang="it-IT" sz="2000" dirty="0" smtClean="0"/>
              <a:t>uno sfintere ne regola l’immissione nel lume del duodeno</a:t>
            </a:r>
          </a:p>
          <a:p>
            <a:endParaRPr lang="it-IT" sz="2000" b="1" dirty="0" smtClean="0"/>
          </a:p>
          <a:p>
            <a:r>
              <a:rPr lang="it-IT" sz="2000" b="1" dirty="0" smtClean="0"/>
              <a:t>contiene</a:t>
            </a:r>
            <a:r>
              <a:rPr lang="it-IT" sz="2000" dirty="0" smtClean="0"/>
              <a:t>: acqua, elettroliti, sali biliari, colesterolo, lecitina, pigmenti biliari</a:t>
            </a:r>
          </a:p>
          <a:p>
            <a:r>
              <a:rPr lang="it-IT" sz="2000" b="1" dirty="0" smtClean="0"/>
              <a:t>volume secreto</a:t>
            </a:r>
            <a:r>
              <a:rPr lang="it-IT" sz="2000" dirty="0" smtClean="0"/>
              <a:t>: 300-1200 ml al giorno</a:t>
            </a: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bile</a:t>
            </a:r>
            <a:endParaRPr lang="it-IT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2402" y="1491455"/>
            <a:ext cx="3937590" cy="4268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499992" y="1052736"/>
            <a:ext cx="4186808" cy="5400600"/>
          </a:xfrm>
        </p:spPr>
        <p:txBody>
          <a:bodyPr>
            <a:normAutofit fontScale="92500" lnSpcReduction="20000"/>
          </a:bodyPr>
          <a:lstStyle/>
          <a:p>
            <a:r>
              <a:rPr lang="it-IT" sz="1800" dirty="0" smtClean="0"/>
              <a:t>Nella colecisti la bile viene concentrata (viene ridotto il volume di acqua e di elettroliti)</a:t>
            </a:r>
          </a:p>
          <a:p>
            <a:r>
              <a:rPr lang="it-IT" sz="2400" b="1" dirty="0" smtClean="0"/>
              <a:t>I sali biliari </a:t>
            </a:r>
            <a:r>
              <a:rPr lang="it-IT" sz="1800" dirty="0" smtClean="0"/>
              <a:t>vengono prodotti nelle cellule del fegato, a partire da colesterolo; vengono poi secreti nel lume intestinale dove servono alla digestione e assorbimento dei grassi; terminata la loro funzione, giunti nella parte più distale del TD, vengono riassorbiti e riportati al fegato</a:t>
            </a:r>
          </a:p>
          <a:p>
            <a:r>
              <a:rPr lang="it-IT" sz="1800" dirty="0" smtClean="0"/>
              <a:t>I sali biliari agiscono come </a:t>
            </a:r>
            <a:r>
              <a:rPr lang="it-IT" sz="1800" b="1" dirty="0" smtClean="0"/>
              <a:t>“tensioattivi” rendendo solubili in acqua le molecole di grassi </a:t>
            </a:r>
            <a:r>
              <a:rPr lang="it-IT" sz="1800" dirty="0" smtClean="0"/>
              <a:t>e rendendole disponibili per l’attività degli enzimi digestivi </a:t>
            </a:r>
          </a:p>
          <a:p>
            <a:r>
              <a:rPr lang="it-IT" sz="2400" b="1" dirty="0" smtClean="0"/>
              <a:t>colesterolo</a:t>
            </a:r>
            <a:r>
              <a:rPr lang="it-IT" sz="2400" dirty="0" smtClean="0"/>
              <a:t>:</a:t>
            </a:r>
            <a:r>
              <a:rPr lang="it-IT" sz="1800" dirty="0" smtClean="0"/>
              <a:t> eliminato nella bile </a:t>
            </a:r>
          </a:p>
          <a:p>
            <a:r>
              <a:rPr lang="it-IT" sz="2400" b="1" dirty="0" smtClean="0"/>
              <a:t>pigmenti biliari</a:t>
            </a:r>
            <a:r>
              <a:rPr lang="it-IT" sz="1800" b="1" dirty="0" smtClean="0"/>
              <a:t>: </a:t>
            </a:r>
            <a:r>
              <a:rPr lang="it-IT" sz="1800" dirty="0" smtClean="0"/>
              <a:t>prodotti di degradazione della emoglobina</a:t>
            </a:r>
            <a:endParaRPr lang="it-IT" sz="1800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it-IT" sz="3600" dirty="0" smtClean="0"/>
              <a:t>ormoni gastrointestinali</a:t>
            </a:r>
            <a:endParaRPr lang="it-IT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it-IT" dirty="0" smtClean="0"/>
              <a:t>Nel TD ci sono </a:t>
            </a:r>
            <a:r>
              <a:rPr lang="it-IT" b="1" dirty="0" smtClean="0"/>
              <a:t>numerosissime cellule o gruppi di </a:t>
            </a:r>
          </a:p>
          <a:p>
            <a:pPr>
              <a:buNone/>
            </a:pPr>
            <a:r>
              <a:rPr lang="it-IT" b="1" dirty="0" smtClean="0"/>
              <a:t>cellule</a:t>
            </a:r>
            <a:r>
              <a:rPr lang="it-IT" dirty="0" smtClean="0"/>
              <a:t>, sparse nella mucosa, dallo stomaco al piccolo </a:t>
            </a:r>
          </a:p>
          <a:p>
            <a:pPr>
              <a:buNone/>
            </a:pPr>
            <a:r>
              <a:rPr lang="it-IT" dirty="0" smtClean="0"/>
              <a:t>intestino, che, in risposta alla qualità e quantità del cibo </a:t>
            </a:r>
          </a:p>
          <a:p>
            <a:pPr>
              <a:buNone/>
            </a:pPr>
            <a:r>
              <a:rPr lang="it-IT" dirty="0" smtClean="0"/>
              <a:t>ingerito, sintetizzano e secernono nel lume molecole con</a:t>
            </a:r>
          </a:p>
          <a:p>
            <a:pPr>
              <a:buNone/>
            </a:pPr>
            <a:r>
              <a:rPr lang="it-IT" dirty="0" smtClean="0"/>
              <a:t>diverse funzioni (protettive della mucosa, regolatrici) con</a:t>
            </a:r>
          </a:p>
          <a:p>
            <a:pPr>
              <a:buNone/>
            </a:pPr>
            <a:r>
              <a:rPr lang="it-IT" dirty="0" smtClean="0"/>
              <a:t> </a:t>
            </a:r>
            <a:r>
              <a:rPr lang="it-IT" b="1" dirty="0" smtClean="0"/>
              <a:t>effetti locali o a distanza</a:t>
            </a:r>
          </a:p>
          <a:p>
            <a:pPr>
              <a:buNone/>
            </a:pPr>
            <a:endParaRPr lang="it-IT" b="1" dirty="0" smtClean="0"/>
          </a:p>
          <a:p>
            <a:pPr>
              <a:buNone/>
            </a:pPr>
            <a:r>
              <a:rPr lang="it-IT" dirty="0" smtClean="0"/>
              <a:t>gli </a:t>
            </a:r>
            <a:r>
              <a:rPr lang="it-IT" sz="4200" b="1" dirty="0" smtClean="0"/>
              <a:t>effetti locali </a:t>
            </a:r>
            <a:r>
              <a:rPr lang="it-IT" dirty="0" smtClean="0"/>
              <a:t>regolano attività motorie, enzimatiche </a:t>
            </a:r>
          </a:p>
          <a:p>
            <a:pPr>
              <a:buNone/>
            </a:pPr>
            <a:r>
              <a:rPr lang="it-IT" dirty="0" smtClean="0"/>
              <a:t>utili alla digestione e </a:t>
            </a:r>
            <a:r>
              <a:rPr lang="it-IT" dirty="0" smtClean="0"/>
              <a:t>all’assorbimento; ad esempio:</a:t>
            </a:r>
          </a:p>
          <a:p>
            <a:pPr>
              <a:buNone/>
            </a:pPr>
            <a:r>
              <a:rPr lang="it-IT" dirty="0" smtClean="0"/>
              <a:t>-secrezione di </a:t>
            </a:r>
            <a:r>
              <a:rPr lang="it-IT" b="1" dirty="0" smtClean="0"/>
              <a:t>CCK</a:t>
            </a:r>
            <a:r>
              <a:rPr lang="it-IT" dirty="0" smtClean="0"/>
              <a:t> in risposta alla presenza di peptidi e acidi grassi nel </a:t>
            </a:r>
          </a:p>
          <a:p>
            <a:pPr>
              <a:buNone/>
            </a:pPr>
            <a:r>
              <a:rPr lang="it-IT" dirty="0" smtClean="0"/>
              <a:t>duodeno, </a:t>
            </a:r>
            <a:r>
              <a:rPr lang="it-IT" b="1" dirty="0" smtClean="0"/>
              <a:t>stimola la secrezione di enzimi dal pancreas e dalle </a:t>
            </a:r>
          </a:p>
          <a:p>
            <a:pPr>
              <a:buNone/>
            </a:pPr>
            <a:r>
              <a:rPr lang="it-IT" b="1" dirty="0" smtClean="0"/>
              <a:t>ghiandole intestinali e la contrazione della colecisti</a:t>
            </a:r>
          </a:p>
          <a:p>
            <a:pPr>
              <a:buNone/>
            </a:pPr>
            <a:r>
              <a:rPr lang="it-IT" b="1" dirty="0" smtClean="0"/>
              <a:t>-gastrina: stimola secrezione di acido nello stomaco, aumenta il flusso di sangue</a:t>
            </a:r>
          </a:p>
          <a:p>
            <a:pPr>
              <a:buNone/>
            </a:pPr>
            <a:r>
              <a:rPr lang="it-IT" b="1" dirty="0" smtClean="0"/>
              <a:t> e la contrazione muscolare della parte distale dello stomaco, stimola crescita </a:t>
            </a:r>
          </a:p>
          <a:p>
            <a:pPr>
              <a:buNone/>
            </a:pPr>
            <a:r>
              <a:rPr lang="it-IT" b="1" dirty="0" smtClean="0"/>
              <a:t>delle cellule della mucosa</a:t>
            </a:r>
          </a:p>
          <a:p>
            <a:pPr>
              <a:buNone/>
            </a:pPr>
            <a:endParaRPr lang="it-IT" b="1" dirty="0" smtClean="0"/>
          </a:p>
          <a:p>
            <a:pPr>
              <a:buNone/>
            </a:pPr>
            <a:endParaRPr lang="it-IT" dirty="0" smtClean="0"/>
          </a:p>
          <a:p>
            <a:pPr>
              <a:buNone/>
            </a:pPr>
            <a:r>
              <a:rPr lang="it-IT" dirty="0" smtClean="0"/>
              <a:t>gli </a:t>
            </a:r>
            <a:r>
              <a:rPr lang="it-IT" sz="4200" b="1" dirty="0" smtClean="0"/>
              <a:t>effetti a distanza </a:t>
            </a:r>
            <a:r>
              <a:rPr lang="it-IT" dirty="0" smtClean="0"/>
              <a:t>si esplicano in organi anche distanti </a:t>
            </a:r>
            <a:r>
              <a:rPr lang="it-IT" dirty="0" smtClean="0"/>
              <a:t>e</a:t>
            </a:r>
          </a:p>
          <a:p>
            <a:pPr>
              <a:buNone/>
            </a:pPr>
            <a:r>
              <a:rPr lang="it-IT" dirty="0" smtClean="0"/>
              <a:t>e</a:t>
            </a:r>
            <a:r>
              <a:rPr lang="it-IT" dirty="0" smtClean="0"/>
              <a:t>xtraintestinali </a:t>
            </a:r>
            <a:r>
              <a:rPr lang="it-IT" dirty="0" smtClean="0"/>
              <a:t>(quali il fegato, il tessuto adiposo, </a:t>
            </a:r>
            <a:r>
              <a:rPr lang="it-IT" dirty="0" smtClean="0"/>
              <a:t>il muscolo,  </a:t>
            </a:r>
            <a:r>
              <a:rPr lang="it-IT" dirty="0" smtClean="0"/>
              <a:t>il SNC) </a:t>
            </a:r>
            <a:endParaRPr lang="it-IT" dirty="0" smtClean="0"/>
          </a:p>
          <a:p>
            <a:pPr>
              <a:buNone/>
            </a:pPr>
            <a:r>
              <a:rPr lang="it-IT" dirty="0" smtClean="0"/>
              <a:t>Esempio</a:t>
            </a:r>
          </a:p>
          <a:p>
            <a:pPr>
              <a:buNone/>
            </a:pPr>
            <a:r>
              <a:rPr lang="it-IT" dirty="0" smtClean="0"/>
              <a:t>CCK stim</a:t>
            </a:r>
            <a:r>
              <a:rPr lang="it-IT" b="1" dirty="0" smtClean="0"/>
              <a:t>ola i </a:t>
            </a:r>
            <a:r>
              <a:rPr lang="it-IT" b="1" dirty="0" smtClean="0"/>
              <a:t>centri della sazietà</a:t>
            </a:r>
          </a:p>
          <a:p>
            <a:pPr>
              <a:buNone/>
            </a:pPr>
            <a:endParaRPr lang="it-IT" dirty="0" smtClean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it-IT" sz="3600" dirty="0" smtClean="0"/>
              <a:t>alcuni esempi</a:t>
            </a:r>
            <a:endParaRPr lang="it-IT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896544"/>
          </a:xfrm>
        </p:spPr>
        <p:txBody>
          <a:bodyPr/>
          <a:lstStyle/>
          <a:p>
            <a:r>
              <a:rPr lang="it-IT" b="1" dirty="0" smtClean="0"/>
              <a:t>stimolatori dell’appetito</a:t>
            </a:r>
            <a:r>
              <a:rPr lang="it-IT" dirty="0" smtClean="0"/>
              <a:t>: </a:t>
            </a:r>
            <a:r>
              <a:rPr lang="it-IT" dirty="0" err="1" smtClean="0"/>
              <a:t>grelina</a:t>
            </a:r>
            <a:endParaRPr lang="it-IT" dirty="0" smtClean="0"/>
          </a:p>
          <a:p>
            <a:endParaRPr lang="it-IT" dirty="0" smtClean="0"/>
          </a:p>
          <a:p>
            <a:r>
              <a:rPr lang="it-IT" b="1" dirty="0" smtClean="0"/>
              <a:t>inibitori </a:t>
            </a:r>
            <a:r>
              <a:rPr lang="it-IT" b="1" dirty="0" smtClean="0"/>
              <a:t>dell’appetito (segnali di sazietà)</a:t>
            </a:r>
            <a:r>
              <a:rPr lang="it-IT" dirty="0" smtClean="0"/>
              <a:t>: </a:t>
            </a:r>
            <a:r>
              <a:rPr lang="it-IT" dirty="0" smtClean="0"/>
              <a:t>CCK, peptide YY, GLP-1, </a:t>
            </a:r>
            <a:r>
              <a:rPr lang="it-IT" dirty="0" err="1" smtClean="0"/>
              <a:t>oxyntomodulina</a:t>
            </a:r>
            <a:endParaRPr lang="it-IT" dirty="0" smtClean="0"/>
          </a:p>
          <a:p>
            <a:endParaRPr lang="it-IT" dirty="0" smtClean="0"/>
          </a:p>
          <a:p>
            <a:r>
              <a:rPr lang="it-IT" b="1" dirty="0" smtClean="0"/>
              <a:t>modulazione del flusso sanguigno </a:t>
            </a:r>
            <a:r>
              <a:rPr lang="it-IT" dirty="0" smtClean="0"/>
              <a:t>(vasodilatazione): CCK, VIP, gastrina, secretina</a:t>
            </a: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</a:t>
            </a:r>
            <a:r>
              <a:rPr lang="it-IT" dirty="0" smtClean="0"/>
              <a:t>nsulina e </a:t>
            </a:r>
            <a:r>
              <a:rPr lang="it-IT" dirty="0" err="1" smtClean="0"/>
              <a:t>glucagone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ormoni prodotti dal pancreas, organo accessorio del TD, e rilasciati direttamente nel sangue</a:t>
            </a:r>
          </a:p>
          <a:p>
            <a:endParaRPr lang="it-IT" dirty="0" smtClean="0"/>
          </a:p>
          <a:p>
            <a:r>
              <a:rPr lang="it-IT" dirty="0" smtClean="0"/>
              <a:t>sono fondamentali per il metabolismo dei nutrienti (ne parleremo in altra lezione) e per la sopravvivenza</a:t>
            </a:r>
            <a:endParaRPr lang="it-IT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cose che </a:t>
            </a:r>
            <a:r>
              <a:rPr lang="it-IT" dirty="0" err="1" smtClean="0"/>
              <a:t>succedono…</a:t>
            </a:r>
            <a:r>
              <a:rPr lang="it-IT" dirty="0" smtClean="0"/>
              <a:t>.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l</a:t>
            </a:r>
            <a:r>
              <a:rPr lang="it-IT" dirty="0" smtClean="0"/>
              <a:t>’acquolina </a:t>
            </a:r>
            <a:r>
              <a:rPr lang="it-IT" dirty="0" smtClean="0"/>
              <a:t>in bocca</a:t>
            </a:r>
          </a:p>
          <a:p>
            <a:r>
              <a:rPr lang="it-IT" dirty="0" smtClean="0"/>
              <a:t>l</a:t>
            </a:r>
            <a:r>
              <a:rPr lang="it-IT" dirty="0" smtClean="0"/>
              <a:t>’alitosi</a:t>
            </a:r>
            <a:endParaRPr lang="it-IT" dirty="0" smtClean="0"/>
          </a:p>
          <a:p>
            <a:r>
              <a:rPr lang="it-IT" dirty="0" smtClean="0"/>
              <a:t>i crampi </a:t>
            </a:r>
            <a:r>
              <a:rPr lang="it-IT" dirty="0" smtClean="0"/>
              <a:t>allo stomaco</a:t>
            </a:r>
          </a:p>
          <a:p>
            <a:r>
              <a:rPr lang="it-IT" dirty="0" smtClean="0"/>
              <a:t>l</a:t>
            </a:r>
            <a:r>
              <a:rPr lang="it-IT" dirty="0" smtClean="0"/>
              <a:t>a </a:t>
            </a:r>
            <a:r>
              <a:rPr lang="it-IT" dirty="0" smtClean="0"/>
              <a:t>stipsi</a:t>
            </a:r>
          </a:p>
          <a:p>
            <a:r>
              <a:rPr lang="it-IT" dirty="0" smtClean="0"/>
              <a:t>l</a:t>
            </a:r>
            <a:r>
              <a:rPr lang="it-IT" dirty="0" smtClean="0"/>
              <a:t>a </a:t>
            </a:r>
            <a:r>
              <a:rPr lang="it-IT" dirty="0" smtClean="0"/>
              <a:t>diarrea</a:t>
            </a:r>
          </a:p>
          <a:p>
            <a:r>
              <a:rPr lang="it-IT" dirty="0" smtClean="0"/>
              <a:t>l</a:t>
            </a:r>
            <a:r>
              <a:rPr lang="it-IT" dirty="0" smtClean="0"/>
              <a:t>’indigestione</a:t>
            </a:r>
            <a:endParaRPr lang="it-IT" dirty="0" smtClean="0"/>
          </a:p>
          <a:p>
            <a:r>
              <a:rPr lang="it-IT" dirty="0" smtClean="0"/>
              <a:t>i</a:t>
            </a:r>
            <a:r>
              <a:rPr lang="it-IT" dirty="0" smtClean="0"/>
              <a:t>l </a:t>
            </a:r>
            <a:r>
              <a:rPr lang="it-IT" dirty="0" smtClean="0"/>
              <a:t>colore delle feci</a:t>
            </a:r>
          </a:p>
          <a:p>
            <a:endParaRPr lang="it-IT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un po’ di numeri</a:t>
            </a:r>
            <a:br>
              <a:rPr lang="it-IT" dirty="0" smtClean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it-IT" dirty="0" smtClean="0"/>
              <a:t>Lunghezza totale del tubo: 7-9 metri</a:t>
            </a:r>
          </a:p>
          <a:p>
            <a:r>
              <a:rPr lang="it-IT" dirty="0" smtClean="0"/>
              <a:t>Esofago lunghezza 25 cm (circonferenza 2-3 cm)</a:t>
            </a:r>
          </a:p>
          <a:p>
            <a:r>
              <a:rPr lang="it-IT" dirty="0" smtClean="0"/>
              <a:t>Stomaco lunghezza 25 cm circa (volume massimo 1500 ml)</a:t>
            </a:r>
          </a:p>
          <a:p>
            <a:r>
              <a:rPr lang="it-IT" dirty="0" smtClean="0"/>
              <a:t>Intestino tenue lunghezza 5-8 metri</a:t>
            </a:r>
          </a:p>
          <a:p>
            <a:r>
              <a:rPr lang="it-IT" dirty="0" smtClean="0"/>
              <a:t>Colon lunghezza 1.5 metri circa</a:t>
            </a:r>
          </a:p>
          <a:p>
            <a:endParaRPr lang="it-IT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39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it-IT" sz="7200" dirty="0" smtClean="0"/>
              <a:t>grazie </a:t>
            </a:r>
          </a:p>
          <a:p>
            <a:pPr>
              <a:buNone/>
            </a:pPr>
            <a:r>
              <a:rPr lang="it-IT" sz="7200" dirty="0" smtClean="0"/>
              <a:t>per l’ attenzione</a:t>
            </a:r>
          </a:p>
          <a:p>
            <a:pPr>
              <a:buNone/>
            </a:pPr>
            <a:endParaRPr lang="it-IT" sz="7200" dirty="0" smtClean="0"/>
          </a:p>
          <a:p>
            <a:pPr>
              <a:buNone/>
            </a:pPr>
            <a:r>
              <a:rPr lang="it-IT" sz="4400" dirty="0" smtClean="0"/>
              <a:t>					</a:t>
            </a:r>
            <a:r>
              <a:rPr lang="it-IT" sz="4400" dirty="0" err="1" smtClean="0"/>
              <a:t>Serafina</a:t>
            </a:r>
            <a:r>
              <a:rPr lang="it-IT" sz="4400" dirty="0" smtClean="0"/>
              <a:t> </a:t>
            </a:r>
            <a:r>
              <a:rPr lang="it-IT" sz="4400" dirty="0" err="1"/>
              <a:t>F</a:t>
            </a:r>
            <a:r>
              <a:rPr lang="it-IT" sz="4400" dirty="0" err="1" smtClean="0"/>
              <a:t>assina</a:t>
            </a:r>
            <a:endParaRPr lang="it-IT" sz="4400" dirty="0" smtClean="0"/>
          </a:p>
          <a:p>
            <a:pPr>
              <a:buNone/>
            </a:pPr>
            <a:endParaRPr lang="it-IT" sz="7200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dalle </a:t>
            </a:r>
            <a:r>
              <a:rPr lang="it-IT" dirty="0" err="1" smtClean="0"/>
              <a:t>proteine…</a:t>
            </a:r>
            <a:r>
              <a:rPr lang="it-IT" dirty="0" smtClean="0"/>
              <a:t> agli aminoacidi</a:t>
            </a:r>
            <a:endParaRPr lang="it-IT" dirty="0"/>
          </a:p>
        </p:txBody>
      </p:sp>
      <p:pic>
        <p:nvPicPr>
          <p:cNvPr id="3074" name="Picture 2" descr="C:\Users\serafina fassina\Desktop\lezioni ANDI\proteine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7544" y="1988840"/>
            <a:ext cx="4248472" cy="3888432"/>
          </a:xfrm>
          <a:prstGeom prst="rect">
            <a:avLst/>
          </a:prstGeom>
          <a:noFill/>
        </p:spPr>
      </p:pic>
      <p:pic>
        <p:nvPicPr>
          <p:cNvPr id="5" name="Picture 4" descr="C:\Users\serafina fassina\Desktop\lezioni ANDI\arginin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364089" y="2060848"/>
            <a:ext cx="3456384" cy="367240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dai lipidi (grassi)… agli acidi grassi</a:t>
            </a:r>
            <a:endParaRPr lang="it-IT" dirty="0"/>
          </a:p>
        </p:txBody>
      </p:sp>
      <p:pic>
        <p:nvPicPr>
          <p:cNvPr id="3" name="Picture 2" descr="C:\Users\serafina fassina\Desktop\lezioni ANDI\lipidi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492896"/>
            <a:ext cx="4618856" cy="3384376"/>
          </a:xfrm>
          <a:prstGeom prst="rect">
            <a:avLst/>
          </a:prstGeom>
          <a:noFill/>
        </p:spPr>
      </p:pic>
      <p:pic>
        <p:nvPicPr>
          <p:cNvPr id="1030" name="Picture 6" descr="C:\Users\serafina fassina\Desktop\lezioni ANDI\acidi grass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3560" y="2564904"/>
            <a:ext cx="3780928" cy="324036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… senza dimenticare tutto il resto</a:t>
            </a:r>
            <a:endParaRPr lang="it-IT" dirty="0"/>
          </a:p>
        </p:txBody>
      </p:sp>
      <p:pic>
        <p:nvPicPr>
          <p:cNvPr id="1026" name="Picture 2" descr="C:\Users\serafina fassina\Desktop\lezioni ANDI\acqua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700808"/>
            <a:ext cx="3672408" cy="1872208"/>
          </a:xfrm>
          <a:prstGeom prst="rect">
            <a:avLst/>
          </a:prstGeom>
          <a:noFill/>
        </p:spPr>
      </p:pic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12160" y="1600200"/>
            <a:ext cx="2808312" cy="4525963"/>
          </a:xfrm>
        </p:spPr>
        <p:txBody>
          <a:bodyPr>
            <a:normAutofit/>
          </a:bodyPr>
          <a:lstStyle/>
          <a:p>
            <a:r>
              <a:rPr lang="it-IT" dirty="0" smtClean="0"/>
              <a:t>sali minerali</a:t>
            </a:r>
          </a:p>
          <a:p>
            <a:r>
              <a:rPr lang="it-IT" dirty="0" smtClean="0"/>
              <a:t>vitamine</a:t>
            </a:r>
          </a:p>
          <a:p>
            <a:r>
              <a:rPr lang="it-IT" dirty="0" smtClean="0"/>
              <a:t>oligoelementi</a:t>
            </a:r>
          </a:p>
          <a:p>
            <a:r>
              <a:rPr lang="it-IT" dirty="0" smtClean="0"/>
              <a:t>acqua</a:t>
            </a:r>
          </a:p>
          <a:p>
            <a:r>
              <a:rPr lang="it-IT" dirty="0" smtClean="0"/>
              <a:t>fibre</a:t>
            </a:r>
          </a:p>
          <a:p>
            <a:endParaRPr lang="it-IT" dirty="0" smtClean="0"/>
          </a:p>
          <a:p>
            <a:r>
              <a:rPr lang="it-IT" dirty="0" smtClean="0"/>
              <a:t>farmaci</a:t>
            </a:r>
          </a:p>
          <a:p>
            <a:r>
              <a:rPr lang="it-IT" dirty="0" smtClean="0"/>
              <a:t>alcool</a:t>
            </a:r>
          </a:p>
          <a:p>
            <a:endParaRPr lang="it-IT" dirty="0"/>
          </a:p>
        </p:txBody>
      </p:sp>
      <p:pic>
        <p:nvPicPr>
          <p:cNvPr id="1027" name="Picture 3" descr="C:\Users\serafina fassina\Desktop\lezioni ANDI\farmac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5" y="3789040"/>
            <a:ext cx="2808311" cy="1224136"/>
          </a:xfrm>
          <a:prstGeom prst="rect">
            <a:avLst/>
          </a:prstGeom>
          <a:noFill/>
        </p:spPr>
      </p:pic>
      <p:pic>
        <p:nvPicPr>
          <p:cNvPr id="1028" name="Picture 4" descr="C:\Users\serafina fassina\Desktop\lezioni ANDI\alcoo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9" y="5301208"/>
            <a:ext cx="2952328" cy="129614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ookman tutto">
      <a:majorFont>
        <a:latin typeface="Bookman Old Style"/>
        <a:ea typeface=""/>
        <a:cs typeface=""/>
      </a:majorFont>
      <a:minorFont>
        <a:latin typeface="Bookman Old Style"/>
        <a:ea typeface=""/>
        <a:cs typeface=""/>
      </a:minorFont>
    </a:fontScheme>
    <a:fmtScheme name="Loggia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2997</TotalTime>
  <Words>4506</Words>
  <Application>Microsoft Office PowerPoint</Application>
  <PresentationFormat>Presentazione su schermo (4:3)</PresentationFormat>
  <Paragraphs>698</Paragraphs>
  <Slides>69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69</vt:i4>
      </vt:variant>
    </vt:vector>
  </HeadingPairs>
  <TitlesOfParts>
    <vt:vector size="70" baseType="lpstr">
      <vt:lpstr>Tema di Office</vt:lpstr>
      <vt:lpstr>  ELEMENTI DI FISIOLOGIA DELL’ APPARATO DIGERENTE   Dottoressa Serafina Fassina Specialista in medicina interna Specialista in scienza dell’alimentazione Specialista in nefrologia medica  </vt:lpstr>
      <vt:lpstr>Diapositiva 2</vt:lpstr>
      <vt:lpstr> dentro o fuori dal corpo?</vt:lpstr>
      <vt:lpstr>a cosa serve ?</vt:lpstr>
      <vt:lpstr>dal cibo…. alla biochimica</vt:lpstr>
      <vt:lpstr>dai carboidrati…al glucosio</vt:lpstr>
      <vt:lpstr>dalle proteine… agli aminoacidi</vt:lpstr>
      <vt:lpstr>dai lipidi (grassi)… agli acidi grassi</vt:lpstr>
      <vt:lpstr>… senza dimenticare tutto il resto</vt:lpstr>
      <vt:lpstr>per digerire ed assorbire è necessario </vt:lpstr>
      <vt:lpstr>per fare cio’ il tubo deve avere </vt:lpstr>
      <vt:lpstr>Diapositiva 12</vt:lpstr>
      <vt:lpstr>enzima</vt:lpstr>
      <vt:lpstr>anatomia funzionale</vt:lpstr>
      <vt:lpstr> anatomia funzionale </vt:lpstr>
      <vt:lpstr>struttura schematica della parete intestinale </vt:lpstr>
      <vt:lpstr> sfinteri: anelli muscolari con funzione di contenimento o di controllo  della progressione del  contenuto intestinale  </vt:lpstr>
      <vt:lpstr>controllo </vt:lpstr>
      <vt:lpstr>sistema nervoso</vt:lpstr>
      <vt:lpstr>completano la struttura e le funzioni</vt:lpstr>
      <vt:lpstr>muscoli:  volontari e involontari </vt:lpstr>
      <vt:lpstr>organi di senso</vt:lpstr>
      <vt:lpstr>indispensabili, ma… ANNESSI </vt:lpstr>
      <vt:lpstr>vedere aiuta a comprendere</vt:lpstr>
      <vt:lpstr>Diapositiva 25</vt:lpstr>
      <vt:lpstr>Diapositiva 26</vt:lpstr>
      <vt:lpstr>il viaggio del cibo </vt:lpstr>
      <vt:lpstr>Diapositiva 28</vt:lpstr>
      <vt:lpstr>bocca : i principali muscoli masticatori</vt:lpstr>
      <vt:lpstr>cavo orale: lingua</vt:lpstr>
      <vt:lpstr>denti, palato, faringe</vt:lpstr>
      <vt:lpstr>ghiandole salivari (annessi al TD)  </vt:lpstr>
      <vt:lpstr>stimolazione della salivazione</vt:lpstr>
      <vt:lpstr>saliva,  composizione e funzioni</vt:lpstr>
      <vt:lpstr>digestione meccanica </vt:lpstr>
      <vt:lpstr>  deglutizione https://www.youtube.com/watch?v=wcMVA4z4QkI  </vt:lpstr>
      <vt:lpstr>esofago</vt:lpstr>
      <vt:lpstr>stomaco</vt:lpstr>
      <vt:lpstr>stomaco</vt:lpstr>
      <vt:lpstr>succo gastrico, composizione</vt:lpstr>
      <vt:lpstr>stomaco</vt:lpstr>
      <vt:lpstr>regolazione della attività gastrica</vt:lpstr>
      <vt:lpstr>svuotamento gastrico</vt:lpstr>
      <vt:lpstr>stomaco: digestione e assorbimento </vt:lpstr>
      <vt:lpstr>tenue: digestione e assorbimento </vt:lpstr>
      <vt:lpstr>Diapositiva 46</vt:lpstr>
      <vt:lpstr>Diapositiva 47</vt:lpstr>
      <vt:lpstr>villi e muscolaris mucosae</vt:lpstr>
      <vt:lpstr>muscolatura: propulsione, segmentazione, rimescolamento</vt:lpstr>
      <vt:lpstr>Intestino tenue: duodeno</vt:lpstr>
      <vt:lpstr>nel duodeno </vt:lpstr>
      <vt:lpstr>assorbimento dei nutrienti</vt:lpstr>
      <vt:lpstr>Intestino crasso (o grosso intestino)</vt:lpstr>
      <vt:lpstr>intestino crasso</vt:lpstr>
      <vt:lpstr>Diapositiva 55</vt:lpstr>
      <vt:lpstr> retto e sigma: defecazione   </vt:lpstr>
      <vt:lpstr>defecazione</vt:lpstr>
      <vt:lpstr>feci e gas </vt:lpstr>
      <vt:lpstr>Diapositiva 59</vt:lpstr>
      <vt:lpstr>pancreas</vt:lpstr>
      <vt:lpstr>    fegato  posto tra la circolazione sistemica (diretta a tutti gli organi) e quella intestinale prima stazione di transito e trasformazione (metabolismo) delle sostanze  assorbite dal tubo digerente e immesse nei vasi sanguigni intestinali (vena porta)  le vie biliari e la colecisti sono in stretta connessione con il l fegato  </vt:lpstr>
      <vt:lpstr>bile </vt:lpstr>
      <vt:lpstr>bile</vt:lpstr>
      <vt:lpstr>ormoni gastrointestinali</vt:lpstr>
      <vt:lpstr>alcuni esempi</vt:lpstr>
      <vt:lpstr>insulina e glucagone</vt:lpstr>
      <vt:lpstr>cose che succedono….</vt:lpstr>
      <vt:lpstr>un po’ di numeri </vt:lpstr>
      <vt:lpstr>Diapositiva 69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ELEMENTI DI FISIOLOGIA DELL’APPARATO DIGERENTE ANDI   Milano 14 dicembre 2019</dc:title>
  <dc:creator>Serafina Fassina</dc:creator>
  <cp:lastModifiedBy>serafina fassina</cp:lastModifiedBy>
  <cp:revision>1056</cp:revision>
  <dcterms:created xsi:type="dcterms:W3CDTF">2019-10-30T11:11:58Z</dcterms:created>
  <dcterms:modified xsi:type="dcterms:W3CDTF">2019-12-14T11:11:25Z</dcterms:modified>
</cp:coreProperties>
</file>