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66"/>
  </p:notesMasterIdLst>
  <p:sldIdLst>
    <p:sldId id="348" r:id="rId2"/>
    <p:sldId id="321" r:id="rId3"/>
    <p:sldId id="338" r:id="rId4"/>
    <p:sldId id="335" r:id="rId5"/>
    <p:sldId id="337" r:id="rId6"/>
    <p:sldId id="339" r:id="rId7"/>
    <p:sldId id="341" r:id="rId8"/>
    <p:sldId id="342" r:id="rId9"/>
    <p:sldId id="344" r:id="rId10"/>
    <p:sldId id="345" r:id="rId11"/>
    <p:sldId id="343" r:id="rId12"/>
    <p:sldId id="340" r:id="rId13"/>
    <p:sldId id="257" r:id="rId14"/>
    <p:sldId id="259" r:id="rId15"/>
    <p:sldId id="258" r:id="rId16"/>
    <p:sldId id="262" r:id="rId17"/>
    <p:sldId id="346" r:id="rId18"/>
    <p:sldId id="347" r:id="rId19"/>
    <p:sldId id="284" r:id="rId20"/>
    <p:sldId id="265" r:id="rId21"/>
    <p:sldId id="275" r:id="rId22"/>
    <p:sldId id="271" r:id="rId23"/>
    <p:sldId id="264" r:id="rId24"/>
    <p:sldId id="283" r:id="rId25"/>
    <p:sldId id="267" r:id="rId26"/>
    <p:sldId id="305" r:id="rId27"/>
    <p:sldId id="273" r:id="rId28"/>
    <p:sldId id="272" r:id="rId29"/>
    <p:sldId id="323" r:id="rId30"/>
    <p:sldId id="324" r:id="rId31"/>
    <p:sldId id="269" r:id="rId32"/>
    <p:sldId id="270" r:id="rId33"/>
    <p:sldId id="333" r:id="rId34"/>
    <p:sldId id="326" r:id="rId35"/>
    <p:sldId id="325" r:id="rId36"/>
    <p:sldId id="328" r:id="rId37"/>
    <p:sldId id="327" r:id="rId38"/>
    <p:sldId id="297" r:id="rId39"/>
    <p:sldId id="276" r:id="rId40"/>
    <p:sldId id="280" r:id="rId41"/>
    <p:sldId id="330" r:id="rId42"/>
    <p:sldId id="311" r:id="rId43"/>
    <p:sldId id="274" r:id="rId44"/>
    <p:sldId id="331" r:id="rId45"/>
    <p:sldId id="285" r:id="rId46"/>
    <p:sldId id="278" r:id="rId47"/>
    <p:sldId id="279" r:id="rId48"/>
    <p:sldId id="286" r:id="rId49"/>
    <p:sldId id="288" r:id="rId50"/>
    <p:sldId id="281" r:id="rId51"/>
    <p:sldId id="289" r:id="rId52"/>
    <p:sldId id="290" r:id="rId53"/>
    <p:sldId id="332" r:id="rId54"/>
    <p:sldId id="291" r:id="rId55"/>
    <p:sldId id="292" r:id="rId56"/>
    <p:sldId id="298" r:id="rId57"/>
    <p:sldId id="310" r:id="rId58"/>
    <p:sldId id="299" r:id="rId59"/>
    <p:sldId id="295" r:id="rId60"/>
    <p:sldId id="277" r:id="rId61"/>
    <p:sldId id="282" r:id="rId62"/>
    <p:sldId id="301" r:id="rId63"/>
    <p:sldId id="300" r:id="rId64"/>
    <p:sldId id="334" r:id="rId6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a" initials="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2" autoAdjust="0"/>
  </p:normalViewPr>
  <p:slideViewPr>
    <p:cSldViewPr>
      <p:cViewPr>
        <p:scale>
          <a:sx n="70" d="100"/>
          <a:sy n="70" d="100"/>
        </p:scale>
        <p:origin x="-1386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7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3B0F6-4DE8-4483-A91B-1B3330AA63F8}" type="datetimeFigureOut">
              <a:rPr lang="it-IT" smtClean="0"/>
              <a:t>23/11/2019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CA1C0-DD82-4D25-A2C0-9B1E365C8F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680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23/11/2019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23/11/2019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23/11/2019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23/11/2019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7F49D355-16BD-4E45-BD9A-5EA878CF7CBD}" type="datetimeFigureOut">
              <a:rPr lang="it-IT" smtClean="0"/>
              <a:t>23/11/2019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7992888" cy="3672408"/>
          </a:xfrm>
        </p:spPr>
      </p:pic>
      <p:sp>
        <p:nvSpPr>
          <p:cNvPr id="6" name="CasellaDiTesto 5"/>
          <p:cNvSpPr txBox="1"/>
          <p:nvPr/>
        </p:nvSpPr>
        <p:spPr>
          <a:xfrm>
            <a:off x="372921" y="4509120"/>
            <a:ext cx="79928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70C0"/>
                </a:solidFill>
              </a:rPr>
              <a:t>   DISMISSIONE DI NICOTINA SENZA VARIAZIONI PONDERALI</a:t>
            </a:r>
          </a:p>
          <a:p>
            <a:endParaRPr lang="it-IT" dirty="0" smtClean="0">
              <a:solidFill>
                <a:srgbClr val="0070C0"/>
              </a:solidFill>
            </a:endParaRPr>
          </a:p>
          <a:p>
            <a:r>
              <a:rPr lang="it-IT" b="1" dirty="0" smtClean="0">
                <a:solidFill>
                  <a:srgbClr val="0070C0"/>
                </a:solidFill>
              </a:rPr>
              <a:t>   ANDI 23/11/2019</a:t>
            </a:r>
          </a:p>
          <a:p>
            <a:r>
              <a:rPr lang="it-IT" b="1" dirty="0" smtClean="0">
                <a:solidFill>
                  <a:srgbClr val="0070C0"/>
                </a:solidFill>
              </a:rPr>
              <a:t>   DOCENTE: </a:t>
            </a:r>
            <a:r>
              <a:rPr lang="it-IT" dirty="0" err="1" smtClean="0">
                <a:solidFill>
                  <a:srgbClr val="0070C0"/>
                </a:solidFill>
              </a:rPr>
              <a:t>Dr.ss</a:t>
            </a:r>
            <a:r>
              <a:rPr lang="it-IT" dirty="0" smtClean="0">
                <a:solidFill>
                  <a:srgbClr val="0070C0"/>
                </a:solidFill>
              </a:rPr>
              <a:t> G. </a:t>
            </a:r>
            <a:r>
              <a:rPr lang="it-IT" dirty="0" err="1" smtClean="0">
                <a:solidFill>
                  <a:srgbClr val="0070C0"/>
                </a:solidFill>
              </a:rPr>
              <a:t>Sardanu</a:t>
            </a:r>
            <a:endParaRPr lang="it-IT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43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58952" y="620688"/>
            <a:ext cx="7485456" cy="504056"/>
          </a:xfrm>
        </p:spPr>
        <p:txBody>
          <a:bodyPr/>
          <a:lstStyle/>
          <a:p>
            <a:pPr algn="ctr"/>
            <a:endParaRPr lang="it-IT" sz="2000" dirty="0" smtClean="0"/>
          </a:p>
          <a:p>
            <a:pPr algn="ctr"/>
            <a:endParaRPr lang="it-IT" sz="2000" dirty="0" smtClean="0"/>
          </a:p>
          <a:p>
            <a:pPr algn="ctr"/>
            <a:r>
              <a:rPr lang="it-IT" sz="2000" dirty="0" smtClean="0"/>
              <a:t> Alimenti e bevande da evitare (Nobel 1931-  </a:t>
            </a:r>
            <a:r>
              <a:rPr lang="it-IT" sz="2000" dirty="0"/>
              <a:t>Otto </a:t>
            </a:r>
            <a:r>
              <a:rPr lang="it-IT" sz="2000" dirty="0" err="1"/>
              <a:t>Heirich</a:t>
            </a:r>
            <a:r>
              <a:rPr lang="it-IT" sz="2000" dirty="0"/>
              <a:t> </a:t>
            </a:r>
            <a:r>
              <a:rPr lang="it-IT" sz="2000" dirty="0" err="1" smtClean="0"/>
              <a:t>Warburg</a:t>
            </a:r>
            <a:r>
              <a:rPr lang="it-IT" sz="2000" dirty="0" smtClean="0"/>
              <a:t>)</a:t>
            </a:r>
          </a:p>
          <a:p>
            <a:pPr algn="ctr"/>
            <a:r>
              <a:rPr lang="it-IT" sz="2000" dirty="0" smtClean="0"/>
              <a:t>SOSTANZE CHE INNESCANO I MECCANISMI D’ASTINENZA E D’INFIAMMAZIONE SISTEMICA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20195"/>
            <a:ext cx="3780420" cy="225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1008"/>
            <a:ext cx="756084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1340768"/>
            <a:ext cx="378042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38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661248"/>
            <a:ext cx="6781800" cy="510952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SOCIETA’ E FAMILIARI: SONO DI SUPPORTO? </a:t>
            </a:r>
            <a:endParaRPr lang="it-IT" sz="2000" dirty="0"/>
          </a:p>
        </p:txBody>
      </p:sp>
      <p:pic>
        <p:nvPicPr>
          <p:cNvPr id="21506" name="Picture 2" descr="C:\Users\Dea\Desktop\stop smok\alg_doctor_smoking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67240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Dea\Desktop\stop smok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388843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Dea\Desktop\stop smok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24944"/>
            <a:ext cx="367240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Dea\Desktop\stop smok\fumo-nei-film-disney-chi-ha-incastrato-roger-rabb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24944"/>
            <a:ext cx="388843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12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770440" cy="1600200"/>
          </a:xfrm>
        </p:spPr>
        <p:txBody>
          <a:bodyPr>
            <a:normAutofit/>
          </a:bodyPr>
          <a:lstStyle/>
          <a:p>
            <a:r>
              <a:rPr lang="it-IT" dirty="0"/>
              <a:t>c</a:t>
            </a:r>
            <a:r>
              <a:rPr lang="it-IT" dirty="0" smtClean="0"/>
              <a:t>iascun individuo è unico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776864" cy="4752528"/>
          </a:xfrm>
        </p:spPr>
      </p:pic>
    </p:spTree>
    <p:extLst>
      <p:ext uri="{BB962C8B-B14F-4D97-AF65-F5344CB8AC3E}">
        <p14:creationId xmlns:p14="http://schemas.microsoft.com/office/powerpoint/2010/main" val="1371412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8952" y="5589240"/>
            <a:ext cx="6784848" cy="582960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PROGRAMMA E STRATEGIE TERAPEUTICHE</a:t>
            </a:r>
            <a:endParaRPr lang="it-IT" sz="2000" dirty="0"/>
          </a:p>
        </p:txBody>
      </p:sp>
      <p:sp>
        <p:nvSpPr>
          <p:cNvPr id="5" name="Segnaposto immagine 2"/>
          <p:cNvSpPr txBox="1">
            <a:spLocks/>
          </p:cNvSpPr>
          <p:nvPr/>
        </p:nvSpPr>
        <p:spPr>
          <a:xfrm>
            <a:off x="827584" y="476672"/>
            <a:ext cx="7543800" cy="2895600"/>
          </a:xfrm>
          <a:prstGeom prst="rect">
            <a:avLst/>
          </a:prstGeom>
          <a:ln w="6350">
            <a:solidFill>
              <a:schemeClr val="tx2"/>
            </a:solidFill>
          </a:ln>
        </p:spPr>
      </p:sp>
      <p:graphicFrame>
        <p:nvGraphicFramePr>
          <p:cNvPr id="7" name="Segnaposto immagine 6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812162244"/>
              </p:ext>
            </p:extLst>
          </p:nvPr>
        </p:nvGraphicFramePr>
        <p:xfrm>
          <a:off x="827585" y="692696"/>
          <a:ext cx="7543800" cy="4752527"/>
        </p:xfrm>
        <a:graphic>
          <a:graphicData uri="http://schemas.openxmlformats.org/drawingml/2006/table">
            <a:tbl>
              <a:tblPr firstRow="1" firstCol="1" bandRow="1"/>
              <a:tblGrid>
                <a:gridCol w="1224135"/>
                <a:gridCol w="1076985"/>
                <a:gridCol w="1287229"/>
                <a:gridCol w="1200620"/>
                <a:gridCol w="1175194"/>
                <a:gridCol w="924104"/>
                <a:gridCol w="655533"/>
              </a:tblGrid>
              <a:tr h="573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DIAGNOSI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RISCHI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PROBABILITA’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STRATEGIA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AZIONE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DURATA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CTR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DIPENDENTE</a:t>
                      </a:r>
                      <a:endParaRPr lang="it-IT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Il </a:t>
                      </a:r>
                      <a:r>
                        <a:rPr lang="it-IT" sz="15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tempo</a:t>
                      </a: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5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</a:t>
                      </a:r>
                      <a:r>
                        <a:rPr lang="it-IT" sz="15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5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la scarsa</a:t>
                      </a:r>
                      <a:r>
                        <a:rPr lang="it-IT" sz="15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5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capacità </a:t>
                      </a: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 controllo e di volontà.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Scarsi </a:t>
                      </a: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dati in letteratura. </a:t>
                      </a:r>
                      <a:endParaRPr lang="it-IT" sz="15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 </a:t>
                      </a: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generale 1:3.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Varenciclina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Agonista </a:t>
                      </a: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della Nicotina.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Dipende </a:t>
                      </a: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dalla diagnosi del paziente.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&gt; 5</a:t>
                      </a: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° </a:t>
                      </a:r>
                      <a:r>
                        <a:rPr lang="it-IT" sz="1500" b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sett</a:t>
                      </a:r>
                      <a:r>
                        <a:rPr lang="it-IT" sz="15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it-IT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1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NON </a:t>
                      </a: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DIPENDENTE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Rischio</a:t>
                      </a:r>
                      <a:r>
                        <a:rPr lang="it-IT" sz="15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5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5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ripresa</a:t>
                      </a:r>
                      <a:r>
                        <a:rPr lang="it-IT" sz="15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nella prima </a:t>
                      </a:r>
                      <a:r>
                        <a:rPr lang="it-IT" sz="15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fase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 3 mesi.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5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Buprobione</a:t>
                      </a:r>
                      <a:endParaRPr lang="it-IT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Interferisce</a:t>
                      </a: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con la Nicotina. Azione su Dopamina e Adrenalina.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 oltre 12 mesi, alla dose che ha avuto successo.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Ogni settimana </a:t>
                      </a:r>
                      <a:r>
                        <a:rPr lang="it-IT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 6 mesi.</a:t>
                      </a:r>
                    </a:p>
                  </a:txBody>
                  <a:tcPr marL="60591" marR="60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35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8952" y="5589240"/>
            <a:ext cx="6784848" cy="582960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ORGANI COMPROMESSI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4" b="15664"/>
          <a:stretch>
            <a:fillRect/>
          </a:stretch>
        </p:blipFill>
        <p:spPr bwMode="auto">
          <a:xfrm>
            <a:off x="777240" y="404664"/>
            <a:ext cx="753917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08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5661248"/>
            <a:ext cx="7560840" cy="504056"/>
          </a:xfrm>
        </p:spPr>
        <p:txBody>
          <a:bodyPr>
            <a:noAutofit/>
          </a:bodyPr>
          <a:lstStyle/>
          <a:p>
            <a:pPr algn="ctr"/>
            <a:r>
              <a:rPr lang="it-IT" sz="2000" dirty="0" smtClean="0"/>
              <a:t>INQUADRARE IL PAZIENTE</a:t>
            </a:r>
            <a:endParaRPr lang="it-IT" sz="2000" dirty="0"/>
          </a:p>
        </p:txBody>
      </p:sp>
      <p:sp>
        <p:nvSpPr>
          <p:cNvPr id="3" name="Rettangolo 2"/>
          <p:cNvSpPr/>
          <p:nvPr/>
        </p:nvSpPr>
        <p:spPr>
          <a:xfrm>
            <a:off x="755576" y="366623"/>
            <a:ext cx="38164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500" dirty="0" smtClean="0"/>
          </a:p>
          <a:p>
            <a:endParaRPr lang="it-IT" sz="2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76672"/>
            <a:ext cx="743160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25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4653136"/>
            <a:ext cx="7410400" cy="1519064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VALUTAZIONE DELLO STRESS  IN ASTINENZA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0775"/>
            <a:ext cx="7626424" cy="468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57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739146"/>
            <a:ext cx="4320480" cy="3769974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 base a tutte le informazioni raccolte si valutano strategie e potenzialità</a:t>
            </a:r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9233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157192"/>
            <a:ext cx="6784848" cy="101500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     VARIAZIONI STANDARD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57200"/>
            <a:ext cx="7200800" cy="4114800"/>
          </a:xfrm>
        </p:spPr>
      </p:pic>
    </p:spTree>
    <p:extLst>
      <p:ext uri="{BB962C8B-B14F-4D97-AF65-F5344CB8AC3E}">
        <p14:creationId xmlns:p14="http://schemas.microsoft.com/office/powerpoint/2010/main" val="2170882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56084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53809" y="5757654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+mj-lt"/>
              </a:rPr>
              <a:t>AZIONE VIE SEROTONINICA &amp; NORADRENALINICA </a:t>
            </a:r>
            <a:endParaRPr lang="it-IT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67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4077072"/>
            <a:ext cx="7920880" cy="2095128"/>
          </a:xfrm>
        </p:spPr>
        <p:txBody>
          <a:bodyPr>
            <a:noAutofit/>
          </a:bodyPr>
          <a:lstStyle/>
          <a:p>
            <a:pPr algn="ctr"/>
            <a:r>
              <a:rPr lang="it-IT" sz="7200" dirty="0" smtClean="0"/>
              <a:t>RINUNCIARE AL FUMO SENZA INGRASSARE</a:t>
            </a:r>
            <a:endParaRPr lang="it-IT" sz="7200" dirty="0"/>
          </a:p>
        </p:txBody>
      </p:sp>
      <p:pic>
        <p:nvPicPr>
          <p:cNvPr id="20482" name="Picture 2" descr="C:\Users\Dea\Desktop\stop smok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56084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78" y="1628800"/>
            <a:ext cx="1657259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9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517232"/>
            <a:ext cx="6781800" cy="654968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FATTORI ESTERNI + FATTORI INTERNI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6672"/>
            <a:ext cx="76264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55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704856" cy="52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99297" y="5801522"/>
            <a:ext cx="7661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+mj-lt"/>
              </a:rPr>
              <a:t>AZIONE SEROTONINICA</a:t>
            </a:r>
            <a:endParaRPr lang="it-IT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984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77686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84914" y="5798485"/>
            <a:ext cx="8316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+mj-lt"/>
              </a:rPr>
              <a:t>AZIONE DOPAMINERGICA</a:t>
            </a:r>
            <a:endParaRPr lang="it-IT" sz="20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490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661248"/>
            <a:ext cx="6781800" cy="510952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EFFETTI ENDOCRINOLOGICI</a:t>
            </a:r>
            <a:endParaRPr lang="it-IT" sz="20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58952" y="476672"/>
            <a:ext cx="3657600" cy="772690"/>
          </a:xfrm>
        </p:spPr>
        <p:txBody>
          <a:bodyPr/>
          <a:lstStyle/>
          <a:p>
            <a:r>
              <a:rPr lang="it-IT" sz="2000" dirty="0" smtClean="0"/>
              <a:t>NC, SNV – IMMEDIATO</a:t>
            </a:r>
          </a:p>
          <a:p>
            <a:r>
              <a:rPr lang="it-IT" sz="2000" dirty="0" smtClean="0"/>
              <a:t>ENDOCRINO- 2-8 h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152" y="332656"/>
            <a:ext cx="3657600" cy="916706"/>
          </a:xfrm>
        </p:spPr>
        <p:txBody>
          <a:bodyPr/>
          <a:lstStyle/>
          <a:p>
            <a:r>
              <a:rPr lang="it-IT" sz="2000" dirty="0" smtClean="0"/>
              <a:t>METABOLISMO LIPIDICO- DOPO 8 GIORNI FINO A 16 MESI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556792"/>
            <a:ext cx="7629599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60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17781"/>
            <a:ext cx="7560840" cy="257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74441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7"/>
            <a:ext cx="3816424" cy="26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27584" y="5661248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         </a:t>
            </a:r>
            <a:r>
              <a:rPr lang="it-IT" sz="2000" dirty="0" smtClean="0">
                <a:latin typeface="+mj-lt"/>
              </a:rPr>
              <a:t>AZIONE, MECCANISMI ED EFFETTI DELLA NICOTINA</a:t>
            </a:r>
            <a:endParaRPr lang="it-IT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782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99592" y="5157192"/>
            <a:ext cx="3384376" cy="1008112"/>
          </a:xfrm>
        </p:spPr>
        <p:txBody>
          <a:bodyPr>
            <a:noAutofit/>
          </a:bodyPr>
          <a:lstStyle/>
          <a:p>
            <a:r>
              <a:rPr lang="it-IT" sz="2000" dirty="0" smtClean="0">
                <a:solidFill>
                  <a:schemeClr val="tx1"/>
                </a:solidFill>
                <a:latin typeface="+mj-lt"/>
              </a:rPr>
              <a:t>I NEUROTRASMETTITORI SONO COME DELLE</a:t>
            </a:r>
          </a:p>
          <a:p>
            <a:r>
              <a:rPr lang="it-IT" sz="2000" dirty="0" smtClean="0">
                <a:solidFill>
                  <a:schemeClr val="tx1"/>
                </a:solidFill>
                <a:latin typeface="+mj-lt"/>
              </a:rPr>
              <a:t>BARCHE </a:t>
            </a:r>
            <a:endParaRPr lang="it-IT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403244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788024" y="5085184"/>
            <a:ext cx="3528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+mj-lt"/>
              </a:rPr>
              <a:t>I RECETTORI SONO </a:t>
            </a:r>
          </a:p>
          <a:p>
            <a:r>
              <a:rPr lang="it-IT" sz="2000" dirty="0" smtClean="0">
                <a:latin typeface="+mj-lt"/>
              </a:rPr>
              <a:t>COME DEI PORTI </a:t>
            </a:r>
          </a:p>
          <a:p>
            <a:r>
              <a:rPr lang="it-IT" sz="2000" dirty="0" smtClean="0">
                <a:latin typeface="+mj-lt"/>
              </a:rPr>
              <a:t>DOVE SI APPRODA.. E SI PROSEGUE</a:t>
            </a:r>
            <a:endParaRPr lang="it-IT" sz="2000" dirty="0">
              <a:latin typeface="+mj-lt"/>
            </a:endParaRPr>
          </a:p>
        </p:txBody>
      </p:sp>
      <p:pic>
        <p:nvPicPr>
          <p:cNvPr id="1026" name="Picture 2" descr="C:\Users\Dea\Desktop\stop smok\cala_gon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163" y="332656"/>
            <a:ext cx="378925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94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a\Desktop\stop smok\farmaci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92088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83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4" y="332656"/>
            <a:ext cx="762960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795972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+mj-lt"/>
              </a:rPr>
              <a:t>COMUNICAZIONE NEURO-ORMONALE</a:t>
            </a:r>
          </a:p>
        </p:txBody>
      </p:sp>
    </p:spTree>
    <p:extLst>
      <p:ext uri="{BB962C8B-B14F-4D97-AF65-F5344CB8AC3E}">
        <p14:creationId xmlns:p14="http://schemas.microsoft.com/office/powerpoint/2010/main" val="369608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4" y="260648"/>
            <a:ext cx="7629599" cy="517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03834" y="5733256"/>
            <a:ext cx="75845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+mj-lt"/>
              </a:rPr>
              <a:t>COINVOLGIMENTO ORGANICO</a:t>
            </a:r>
          </a:p>
          <a:p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615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5636096"/>
          </a:xfrm>
        </p:spPr>
        <p:txBody>
          <a:bodyPr>
            <a:normAutofit fontScale="92500"/>
          </a:bodyPr>
          <a:lstStyle/>
          <a:p>
            <a:endParaRPr lang="it-IT" b="1" dirty="0" smtClean="0"/>
          </a:p>
          <a:p>
            <a:r>
              <a:rPr lang="it-IT" b="1" dirty="0" smtClean="0"/>
              <a:t>Ridurre il desiderio: </a:t>
            </a:r>
          </a:p>
          <a:p>
            <a:r>
              <a:rPr lang="it-IT" dirty="0" smtClean="0"/>
              <a:t>Latte, yogurt e frappè (Duke </a:t>
            </a:r>
            <a:r>
              <a:rPr lang="it-IT" dirty="0" err="1" smtClean="0"/>
              <a:t>University</a:t>
            </a:r>
            <a:r>
              <a:rPr lang="it-IT" dirty="0" smtClean="0"/>
              <a:t>).</a:t>
            </a:r>
          </a:p>
          <a:p>
            <a:endParaRPr lang="it-IT" dirty="0"/>
          </a:p>
          <a:p>
            <a:endParaRPr lang="it-IT" dirty="0" smtClean="0"/>
          </a:p>
          <a:p>
            <a:endParaRPr lang="it-IT" b="1" dirty="0" smtClean="0"/>
          </a:p>
          <a:p>
            <a:r>
              <a:rPr lang="it-IT" b="1" dirty="0" smtClean="0"/>
              <a:t>Stimolo endocrino</a:t>
            </a:r>
          </a:p>
          <a:p>
            <a:r>
              <a:rPr lang="it-IT" dirty="0" smtClean="0"/>
              <a:t>Spezie (chiodi di garofano, peperoncino di cayenne, pepe).</a:t>
            </a:r>
          </a:p>
          <a:p>
            <a:r>
              <a:rPr lang="it-IT" dirty="0" smtClean="0"/>
              <a:t>Legumi.</a:t>
            </a:r>
          </a:p>
          <a:p>
            <a:endParaRPr lang="it-IT" dirty="0" smtClean="0"/>
          </a:p>
          <a:p>
            <a:endParaRPr lang="it-IT" b="1" dirty="0" smtClean="0"/>
          </a:p>
          <a:p>
            <a:r>
              <a:rPr lang="it-IT" b="1" dirty="0" smtClean="0"/>
              <a:t>Stimolo lipolisi e relax</a:t>
            </a:r>
          </a:p>
          <a:p>
            <a:r>
              <a:rPr lang="it-IT" dirty="0" err="1" smtClean="0"/>
              <a:t>Stevia</a:t>
            </a:r>
            <a:r>
              <a:rPr lang="it-IT" dirty="0" smtClean="0"/>
              <a:t>  </a:t>
            </a:r>
            <a:endParaRPr lang="it-I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6672"/>
            <a:ext cx="4392488" cy="199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78" y="2636912"/>
            <a:ext cx="4421606" cy="209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869160"/>
            <a:ext cx="4392488" cy="114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30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013176"/>
            <a:ext cx="7122368" cy="115902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Perché si ingrassa se si dismette una dipendenza?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AUMENTANO LE CALORIE UTILI CHE DURANTE LA DIPENDENZA SONO UTILIZZATE DAL FEGATO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AUMENTANO I COMPORTAMENTI OSSESSIVI- COMPULSIVI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4230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Inverno 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059832" y="609600"/>
            <a:ext cx="5112568" cy="639762"/>
          </a:xfrm>
        </p:spPr>
        <p:txBody>
          <a:bodyPr/>
          <a:lstStyle/>
          <a:p>
            <a:r>
              <a:rPr lang="it-IT" dirty="0" smtClean="0"/>
              <a:t>   </a:t>
            </a:r>
            <a:r>
              <a:rPr lang="it-IT" dirty="0"/>
              <a:t> </a:t>
            </a:r>
            <a:r>
              <a:rPr lang="it-IT" dirty="0" smtClean="0"/>
              <a:t>       Estate                               Sempre</a:t>
            </a:r>
            <a:endParaRPr lang="it-I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3" y="1268760"/>
            <a:ext cx="2723911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7" y="2564904"/>
            <a:ext cx="2661139" cy="196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6" y="4529014"/>
            <a:ext cx="2661140" cy="162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26586"/>
            <a:ext cx="2664296" cy="144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64904"/>
            <a:ext cx="2664296" cy="196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65104"/>
            <a:ext cx="2664296" cy="178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2" y="1323833"/>
            <a:ext cx="2520280" cy="138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2708563"/>
            <a:ext cx="2592288" cy="165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643" y="4378751"/>
            <a:ext cx="2490789" cy="177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51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5661248"/>
            <a:ext cx="6784848" cy="520080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DIPENDENZA E TOSSICITA’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5060032"/>
          </a:xfrm>
        </p:spPr>
        <p:txBody>
          <a:bodyPr/>
          <a:lstStyle/>
          <a:p>
            <a:r>
              <a:rPr lang="it-IT" dirty="0" smtClean="0"/>
              <a:t>12 mg nicotina per sigaretta 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-&gt; 3 mg nicotina nel sangue </a:t>
            </a:r>
          </a:p>
          <a:p>
            <a:r>
              <a:rPr lang="it-IT" dirty="0" smtClean="0">
                <a:sym typeface="Wingdings" panose="05000000000000000000" pitchFamily="2" charset="2"/>
              </a:rPr>
              <a:t>Se fumo 20 sigarette ho circa 60 mg/nicotina nel plasma.</a:t>
            </a:r>
          </a:p>
          <a:p>
            <a:r>
              <a:rPr lang="it-IT" dirty="0" smtClean="0">
                <a:sym typeface="Wingdings" panose="05000000000000000000" pitchFamily="2" charset="2"/>
              </a:rPr>
              <a:t>Dose letale 8,6-13 mg/Kg p.c.</a:t>
            </a:r>
          </a:p>
          <a:p>
            <a:pPr marL="0" indent="0">
              <a:buNone/>
            </a:pPr>
            <a:endParaRPr lang="it-IT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2500" dirty="0" smtClean="0"/>
              <a:t>Dalle 100 sigarette fumate </a:t>
            </a:r>
          </a:p>
          <a:p>
            <a:r>
              <a:rPr lang="it-IT" sz="2500" dirty="0" smtClean="0"/>
              <a:t>si è fumatore, </a:t>
            </a:r>
          </a:p>
          <a:p>
            <a:r>
              <a:rPr lang="it-IT" sz="2500" b="1" dirty="0" smtClean="0"/>
              <a:t>con relativi sintomi d’astinenza!</a:t>
            </a:r>
            <a:endParaRPr lang="it-IT" sz="2500" b="1" dirty="0"/>
          </a:p>
        </p:txBody>
      </p:sp>
    </p:spTree>
    <p:extLst>
      <p:ext uri="{BB962C8B-B14F-4D97-AF65-F5344CB8AC3E}">
        <p14:creationId xmlns:p14="http://schemas.microsoft.com/office/powerpoint/2010/main" val="198129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733256"/>
            <a:ext cx="6781800" cy="438944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LIVELLO DI INTOSSICAZIONE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404664"/>
            <a:ext cx="7632848" cy="50474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1900" dirty="0" smtClean="0"/>
              <a:t>"</a:t>
            </a:r>
            <a:r>
              <a:rPr lang="it-IT" sz="1900" dirty="0"/>
              <a:t>INFORMAZIONI PER IL MEDICO", PER I PESTICIDI (O FITOFARMACI) </a:t>
            </a:r>
            <a:r>
              <a:rPr lang="it-IT" sz="1900" dirty="0" smtClean="0"/>
              <a:t>DI PRIMA  </a:t>
            </a:r>
            <a:r>
              <a:rPr lang="it-IT" sz="1900" dirty="0"/>
              <a:t>E  SECONDA  CLASSE  CEE,  DA  INSERIRE  NELLE ETICHETTE </a:t>
            </a:r>
            <a:r>
              <a:rPr lang="it-IT" sz="1900" dirty="0" smtClean="0"/>
              <a:t>DEI FORMULATI </a:t>
            </a:r>
            <a:r>
              <a:rPr lang="it-IT" sz="1900" dirty="0"/>
              <a:t>COMMERCIALI) PRESIDI SANITARI REGISTRATI  AI  SENSI  </a:t>
            </a:r>
            <a:r>
              <a:rPr lang="it-IT" sz="1900" dirty="0" smtClean="0"/>
              <a:t>DEI DECRETI </a:t>
            </a:r>
            <a:r>
              <a:rPr lang="it-IT" sz="1900" dirty="0"/>
              <a:t>DEL PRESIDENTE  DELLA  REPUBBLICA  N.  1255/1968  E  N. 223/1988).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Principi </a:t>
            </a:r>
            <a:r>
              <a:rPr lang="it-IT" dirty="0"/>
              <a:t>attivi                        </a:t>
            </a:r>
            <a:r>
              <a:rPr lang="it-IT" dirty="0" smtClean="0"/>
              <a:t>NICOTINA SOLFATO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Assorbimento  per tutte le vie, stimola i recettori nicotinici del </a:t>
            </a:r>
            <a:r>
              <a:rPr lang="it-IT" b="1" dirty="0"/>
              <a:t>simpatico</a:t>
            </a:r>
            <a:r>
              <a:rPr lang="it-IT" dirty="0"/>
              <a:t> e del </a:t>
            </a:r>
            <a:r>
              <a:rPr lang="it-IT" b="1" dirty="0"/>
              <a:t>parasimpatico</a:t>
            </a:r>
            <a:r>
              <a:rPr lang="it-IT" dirty="0"/>
              <a:t> con azione </a:t>
            </a:r>
            <a:r>
              <a:rPr lang="it-IT" dirty="0" err="1" smtClean="0"/>
              <a:t>acetilcolino</a:t>
            </a:r>
            <a:r>
              <a:rPr lang="it-IT" dirty="0" smtClean="0"/>
              <a:t>-simile. </a:t>
            </a:r>
          </a:p>
          <a:p>
            <a:r>
              <a:rPr lang="it-IT" dirty="0" smtClean="0"/>
              <a:t>sintomi: nausea</a:t>
            </a:r>
            <a:r>
              <a:rPr lang="it-IT" dirty="0"/>
              <a:t>,  vomito  precoce,  diarrea,  cefalea, vertigini, </a:t>
            </a:r>
            <a:r>
              <a:rPr lang="it-IT" dirty="0" smtClean="0"/>
              <a:t>tachicardia. Successivamente</a:t>
            </a:r>
            <a:r>
              <a:rPr lang="it-IT" dirty="0"/>
              <a:t>, se la dose  </a:t>
            </a:r>
            <a:r>
              <a:rPr lang="it-IT" dirty="0" err="1"/>
              <a:t>e'</a:t>
            </a:r>
            <a:r>
              <a:rPr lang="it-IT" dirty="0"/>
              <a:t>  stata  elevata,  compaiono  tremori</a:t>
            </a:r>
            <a:r>
              <a:rPr lang="it-IT" dirty="0" smtClean="0"/>
              <a:t>, convulsioni  </a:t>
            </a:r>
            <a:r>
              <a:rPr lang="it-IT" dirty="0"/>
              <a:t>e iperpnea, e poi blocco gangliare con </a:t>
            </a:r>
            <a:r>
              <a:rPr lang="it-IT" dirty="0" err="1"/>
              <a:t>ipotono</a:t>
            </a:r>
            <a:r>
              <a:rPr lang="it-IT" dirty="0"/>
              <a:t> muscolare fino alla  paralisi  dei  movimenti  volontari,  miosi  e  successiva midriasi anossico-asfittica. </a:t>
            </a:r>
            <a:endParaRPr lang="it-IT" dirty="0" smtClean="0"/>
          </a:p>
          <a:p>
            <a:r>
              <a:rPr lang="it-IT" dirty="0" err="1" smtClean="0"/>
              <a:t>Exitus</a:t>
            </a:r>
            <a:r>
              <a:rPr lang="it-IT" dirty="0" smtClean="0"/>
              <a:t> </a:t>
            </a:r>
            <a:r>
              <a:rPr lang="it-IT" dirty="0"/>
              <a:t>per insufficienza respiratoria </a:t>
            </a:r>
            <a:r>
              <a:rPr lang="it-IT" dirty="0" smtClean="0"/>
              <a:t>da paralisi </a:t>
            </a:r>
            <a:r>
              <a:rPr lang="it-IT" dirty="0"/>
              <a:t>dei muscoli respiratori.</a:t>
            </a:r>
          </a:p>
          <a:p>
            <a:r>
              <a:rPr lang="it-IT" dirty="0"/>
              <a:t>Terapia:  in  caso  di  ingestione dare subito grandi </a:t>
            </a:r>
            <a:r>
              <a:rPr lang="it-IT" dirty="0" err="1"/>
              <a:t>quantita'</a:t>
            </a:r>
            <a:r>
              <a:rPr lang="it-IT" dirty="0"/>
              <a:t> </a:t>
            </a:r>
            <a:r>
              <a:rPr lang="it-IT" dirty="0" smtClean="0"/>
              <a:t>di infuso </a:t>
            </a:r>
            <a:r>
              <a:rPr lang="it-IT" dirty="0"/>
              <a:t>di </a:t>
            </a:r>
            <a:r>
              <a:rPr lang="it-IT" b="1" dirty="0" err="1"/>
              <a:t>te</a:t>
            </a:r>
            <a:r>
              <a:rPr lang="it-IT" dirty="0" err="1"/>
              <a:t>'</a:t>
            </a:r>
            <a:r>
              <a:rPr lang="it-IT" dirty="0"/>
              <a:t>, poi </a:t>
            </a:r>
            <a:r>
              <a:rPr lang="it-IT" dirty="0" err="1"/>
              <a:t>gastrolusi</a:t>
            </a:r>
            <a:r>
              <a:rPr lang="it-IT" dirty="0"/>
              <a:t> con carbone attivo  o  </a:t>
            </a:r>
            <a:r>
              <a:rPr lang="it-IT" b="1" dirty="0" err="1">
                <a:solidFill>
                  <a:srgbClr val="FF0000"/>
                </a:solidFill>
              </a:rPr>
              <a:t>te'</a:t>
            </a:r>
            <a:r>
              <a:rPr lang="it-IT" b="1" dirty="0">
                <a:solidFill>
                  <a:srgbClr val="FF0000"/>
                </a:solidFill>
              </a:rPr>
              <a:t>  </a:t>
            </a:r>
            <a:r>
              <a:rPr lang="it-IT" b="1" dirty="0" smtClean="0">
                <a:solidFill>
                  <a:srgbClr val="FF0000"/>
                </a:solidFill>
              </a:rPr>
              <a:t>concentrato </a:t>
            </a:r>
            <a:r>
              <a:rPr lang="it-IT" dirty="0" smtClean="0"/>
              <a:t>(non   </a:t>
            </a:r>
            <a:r>
              <a:rPr lang="it-IT" dirty="0"/>
              <a:t>il   bicarbonato)   </a:t>
            </a:r>
            <a:r>
              <a:rPr lang="it-IT" b="1" dirty="0" err="1"/>
              <a:t>perche</a:t>
            </a:r>
            <a:r>
              <a:rPr lang="it-IT" b="1" dirty="0"/>
              <a:t>'   il  tannino  del  </a:t>
            </a:r>
            <a:r>
              <a:rPr lang="it-IT" b="1" dirty="0" err="1"/>
              <a:t>te'</a:t>
            </a:r>
            <a:r>
              <a:rPr lang="it-IT" b="1" dirty="0"/>
              <a:t>  </a:t>
            </a:r>
            <a:r>
              <a:rPr lang="it-IT" b="1" dirty="0" smtClean="0"/>
              <a:t>precipita l'alcaloide</a:t>
            </a:r>
            <a:r>
              <a:rPr lang="it-IT" dirty="0"/>
              <a:t>. </a:t>
            </a:r>
            <a:endParaRPr lang="it-IT" dirty="0" smtClean="0"/>
          </a:p>
          <a:p>
            <a:r>
              <a:rPr lang="it-IT" dirty="0"/>
              <a:t>P</a:t>
            </a:r>
            <a:r>
              <a:rPr lang="it-IT" dirty="0" smtClean="0"/>
              <a:t>er </a:t>
            </a:r>
            <a:r>
              <a:rPr lang="it-IT" dirty="0"/>
              <a:t>il resto  terapia  sintomatica  e  di  </a:t>
            </a:r>
            <a:r>
              <a:rPr lang="it-IT" dirty="0" smtClean="0"/>
              <a:t>rianimazione. Ospedalizzare</a:t>
            </a:r>
            <a:r>
              <a:rPr lang="it-IT" dirty="0"/>
              <a:t>.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32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661248"/>
            <a:ext cx="6781800" cy="510952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VELOCITA’ D’AZIONE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764704"/>
            <a:ext cx="7543800" cy="3807296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r>
              <a:rPr lang="it-IT" dirty="0" smtClean="0"/>
              <a:t>Se inalata passa nei </a:t>
            </a:r>
            <a:r>
              <a:rPr lang="it-IT" dirty="0"/>
              <a:t>polmoni e attraversa velocemente la ematoencefalica: nell’arco di  </a:t>
            </a:r>
            <a:r>
              <a:rPr lang="it-IT" b="1" dirty="0" smtClean="0">
                <a:solidFill>
                  <a:srgbClr val="FF0000"/>
                </a:solidFill>
              </a:rPr>
              <a:t>7– </a:t>
            </a:r>
            <a:r>
              <a:rPr lang="it-IT" b="1" dirty="0">
                <a:solidFill>
                  <a:srgbClr val="FF0000"/>
                </a:solidFill>
              </a:rPr>
              <a:t>10 secondi </a:t>
            </a:r>
            <a:r>
              <a:rPr lang="it-IT" dirty="0"/>
              <a:t>arriva nel sangue e nel sistema nervoso centrale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Causa dipendenza perché è una sostanza psicoattiva.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8246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373216"/>
            <a:ext cx="6781800" cy="798984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INALATO PRIMA DI FUMARE: stimola l’avversione alla nicotina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831432"/>
          </a:xfrm>
        </p:spPr>
        <p:txBody>
          <a:bodyPr/>
          <a:lstStyle/>
          <a:p>
            <a:pPr marL="0" indent="0" algn="ctr">
              <a:buNone/>
            </a:pPr>
            <a:r>
              <a:rPr lang="it-IT" sz="2700" b="1" dirty="0" smtClean="0"/>
              <a:t>Preparato N.1 da inalare</a:t>
            </a:r>
          </a:p>
          <a:p>
            <a:pPr marL="0" indent="0">
              <a:buNone/>
            </a:pPr>
            <a:endParaRPr lang="it-IT" sz="2700" b="1" dirty="0" smtClean="0"/>
          </a:p>
          <a:p>
            <a:r>
              <a:rPr lang="it-IT" dirty="0" smtClean="0"/>
              <a:t>30g di cocco</a:t>
            </a:r>
          </a:p>
          <a:p>
            <a:r>
              <a:rPr lang="it-IT" dirty="0" smtClean="0"/>
              <a:t>½ pompelmo</a:t>
            </a:r>
          </a:p>
          <a:p>
            <a:r>
              <a:rPr lang="it-IT" dirty="0" smtClean="0"/>
              <a:t>½ arancia</a:t>
            </a:r>
          </a:p>
          <a:p>
            <a:r>
              <a:rPr lang="it-IT" dirty="0" smtClean="0"/>
              <a:t>30g d’olio extravergine d’oliva</a:t>
            </a:r>
          </a:p>
          <a:p>
            <a:r>
              <a:rPr lang="it-IT" dirty="0" smtClean="0"/>
              <a:t>2dl di fiori di camomilla</a:t>
            </a:r>
          </a:p>
          <a:p>
            <a:r>
              <a:rPr lang="it-IT" dirty="0" smtClean="0"/>
              <a:t>30g di olio di jojoba</a:t>
            </a:r>
          </a:p>
          <a:p>
            <a:r>
              <a:rPr lang="it-IT" dirty="0" smtClean="0"/>
              <a:t>5 g di </a:t>
            </a:r>
            <a:r>
              <a:rPr lang="it-IT" b="1" dirty="0" smtClean="0"/>
              <a:t>origano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07740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733256"/>
            <a:ext cx="6781800" cy="438944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RIDUCE IL BISOGNO DI NICOTINA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6154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700" b="1" dirty="0" smtClean="0"/>
              <a:t>                        </a:t>
            </a:r>
            <a:r>
              <a:rPr lang="it-IT" sz="2900" b="1" dirty="0" smtClean="0"/>
              <a:t>Preparato N.2  da ingerire</a:t>
            </a:r>
          </a:p>
          <a:p>
            <a:pPr marL="0" indent="0">
              <a:buNone/>
            </a:pPr>
            <a:endParaRPr lang="it-IT" sz="2700" b="1" dirty="0" smtClean="0"/>
          </a:p>
          <a:p>
            <a:pPr marL="0" indent="0">
              <a:buNone/>
            </a:pPr>
            <a:r>
              <a:rPr lang="it-IT" dirty="0" smtClean="0"/>
              <a:t>(Thailand </a:t>
            </a:r>
            <a:r>
              <a:rPr lang="it-IT" dirty="0" err="1" smtClean="0"/>
              <a:t>University</a:t>
            </a:r>
            <a:r>
              <a:rPr lang="it-IT" dirty="0" smtClean="0"/>
              <a:t>) testato contro </a:t>
            </a:r>
            <a:r>
              <a:rPr lang="it-IT" dirty="0" err="1" smtClean="0"/>
              <a:t>nicorette</a:t>
            </a:r>
            <a:r>
              <a:rPr lang="it-IT" dirty="0" smtClean="0"/>
              <a:t> </a:t>
            </a:r>
            <a:r>
              <a:rPr lang="it-IT" dirty="0" err="1" smtClean="0"/>
              <a:t>gum</a:t>
            </a:r>
            <a:r>
              <a:rPr lang="it-IT" dirty="0" smtClean="0"/>
              <a:t>. 9-12 </a:t>
            </a:r>
            <a:r>
              <a:rPr lang="it-IT" dirty="0" err="1" smtClean="0"/>
              <a:t>ws</a:t>
            </a:r>
            <a:r>
              <a:rPr lang="it-IT" dirty="0" smtClean="0"/>
              <a:t> </a:t>
            </a:r>
            <a:r>
              <a:rPr lang="it-IT" dirty="0" err="1" smtClean="0"/>
              <a:t>ef</a:t>
            </a:r>
            <a:r>
              <a:rPr lang="it-IT" dirty="0" smtClean="0"/>
              <a:t>. 4 </a:t>
            </a:r>
            <a:r>
              <a:rPr lang="it-IT" dirty="0" err="1" smtClean="0"/>
              <a:t>ws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Attenzione ai soggetti allergici all’acido citrico o con problemi dentari.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1 limone</a:t>
            </a:r>
          </a:p>
          <a:p>
            <a:r>
              <a:rPr lang="it-IT" dirty="0" smtClean="0"/>
              <a:t>1 lime</a:t>
            </a:r>
          </a:p>
          <a:p>
            <a:r>
              <a:rPr lang="it-IT" dirty="0" smtClean="0"/>
              <a:t>1 cucchiaio di zucchero (o due foglie di </a:t>
            </a:r>
            <a:r>
              <a:rPr lang="it-IT" dirty="0" err="1" smtClean="0"/>
              <a:t>stevia</a:t>
            </a:r>
            <a:r>
              <a:rPr lang="it-IT" dirty="0" smtClean="0"/>
              <a:t>)</a:t>
            </a:r>
          </a:p>
          <a:p>
            <a:r>
              <a:rPr lang="it-IT" dirty="0" smtClean="0"/>
              <a:t>1 tazza d’acqua</a:t>
            </a:r>
          </a:p>
          <a:p>
            <a:r>
              <a:rPr lang="it-IT" b="1" dirty="0" smtClean="0"/>
              <a:t>Ghiaccio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209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445224"/>
            <a:ext cx="6781800" cy="726976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RIDUCE IL DESIDERIO DI NICOTINA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766936"/>
            <a:ext cx="7543800" cy="4318248"/>
          </a:xfrm>
        </p:spPr>
        <p:txBody>
          <a:bodyPr/>
          <a:lstStyle/>
          <a:p>
            <a:pPr marL="0" indent="0">
              <a:buNone/>
            </a:pPr>
            <a:r>
              <a:rPr lang="it-IT" sz="3000" b="1" dirty="0" smtClean="0"/>
              <a:t>                 Preparato N. 3 da ingerire</a:t>
            </a:r>
          </a:p>
          <a:p>
            <a:pPr marL="0" indent="0">
              <a:buNone/>
            </a:pPr>
            <a:endParaRPr lang="it-IT" sz="3000" b="1" dirty="0" smtClean="0"/>
          </a:p>
          <a:p>
            <a:pPr marL="0" indent="0">
              <a:buNone/>
            </a:pPr>
            <a:r>
              <a:rPr lang="it-IT" dirty="0" smtClean="0"/>
              <a:t>¾ di succo di limone</a:t>
            </a:r>
          </a:p>
          <a:p>
            <a:pPr marL="0" indent="0">
              <a:buNone/>
            </a:pPr>
            <a:r>
              <a:rPr lang="it-IT" dirty="0" smtClean="0"/>
              <a:t>¼ di miele</a:t>
            </a:r>
          </a:p>
          <a:p>
            <a:pPr marL="0" indent="0">
              <a:buNone/>
            </a:pPr>
            <a:r>
              <a:rPr lang="it-IT" dirty="0" smtClean="0"/>
              <a:t>6 </a:t>
            </a:r>
            <a:r>
              <a:rPr lang="it-IT" dirty="0" err="1" smtClean="0"/>
              <a:t>gtt</a:t>
            </a:r>
            <a:r>
              <a:rPr lang="it-IT" dirty="0" smtClean="0"/>
              <a:t>. olio essenziale di menta piperita  oppure un cucchiaio di foglie di </a:t>
            </a:r>
            <a:r>
              <a:rPr lang="it-IT" b="1" dirty="0" smtClean="0"/>
              <a:t>menta piperita </a:t>
            </a:r>
            <a:r>
              <a:rPr lang="it-IT" dirty="0" smtClean="0"/>
              <a:t>fresca.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Assumere un cucchiaino in caso si desiderio di nicotina.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33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229200"/>
            <a:ext cx="6781800" cy="943000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LIBERA I RECETTORI DOPAMINERGICI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838944"/>
            <a:ext cx="7543800" cy="3886200"/>
          </a:xfrm>
        </p:spPr>
        <p:txBody>
          <a:bodyPr/>
          <a:lstStyle/>
          <a:p>
            <a:pPr marL="0" indent="0">
              <a:buNone/>
            </a:pPr>
            <a:r>
              <a:rPr lang="it-IT" sz="3000" b="1" dirty="0" smtClean="0"/>
              <a:t>                  Preparato N.4 da ingerire</a:t>
            </a:r>
          </a:p>
          <a:p>
            <a:pPr marL="0" indent="0">
              <a:buNone/>
            </a:pPr>
            <a:endParaRPr lang="it-IT" sz="3000" b="1" dirty="0" smtClean="0"/>
          </a:p>
          <a:p>
            <a:pPr marL="0" indent="0">
              <a:buNone/>
            </a:pPr>
            <a:r>
              <a:rPr lang="it-IT" dirty="0" smtClean="0"/>
              <a:t>2 dl d’acqua + una fettina di </a:t>
            </a:r>
            <a:r>
              <a:rPr lang="it-IT" b="1" dirty="0" smtClean="0"/>
              <a:t>zenzer</a:t>
            </a:r>
            <a:r>
              <a:rPr lang="it-IT" dirty="0" smtClean="0"/>
              <a:t>o fresco </a:t>
            </a:r>
            <a:r>
              <a:rPr lang="it-IT" u="sng" dirty="0" smtClean="0"/>
              <a:t>schiacciato</a:t>
            </a:r>
            <a:r>
              <a:rPr lang="it-IT" dirty="0" smtClean="0"/>
              <a:t>. Bollire per 5 minuti. Addizionare un cucchiaino di peperoncino di cayenna. Dolcificare con miele (o </a:t>
            </a:r>
            <a:r>
              <a:rPr lang="it-IT" dirty="0" err="1" smtClean="0"/>
              <a:t>stevia</a:t>
            </a:r>
            <a:r>
              <a:rPr lang="it-IT" dirty="0" smtClean="0"/>
              <a:t>).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437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661248"/>
            <a:ext cx="6781800" cy="51095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 </a:t>
            </a:r>
            <a:endParaRPr lang="it-IT" sz="2000" dirty="0"/>
          </a:p>
        </p:txBody>
      </p:sp>
      <p:pic>
        <p:nvPicPr>
          <p:cNvPr id="36867" name="Picture 3" descr="C:\Users\Dea\Desktop\stop smok\batterintestinal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70485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27584" y="5710779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+mj-lt"/>
              </a:rPr>
              <a:t>EQUILIBRIO ELETTROBIOCHIMICO: SNC, GHIANDOLE, INTESTINO E ANNESSI</a:t>
            </a:r>
            <a:endParaRPr lang="it-IT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569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338392" cy="16002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RIASSUNTO AZIONE ORMONALE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829816"/>
            <a:ext cx="7543800" cy="4615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	</a:t>
            </a:r>
            <a:r>
              <a:rPr lang="it-IT" dirty="0" smtClean="0"/>
              <a:t>                           </a:t>
            </a:r>
            <a:r>
              <a:rPr lang="it-IT" b="1" dirty="0" smtClean="0"/>
              <a:t>La nicotina</a:t>
            </a:r>
          </a:p>
          <a:p>
            <a:pPr marL="0" indent="0">
              <a:buNone/>
            </a:pPr>
            <a:endParaRPr lang="it-IT" b="1" dirty="0" smtClean="0"/>
          </a:p>
          <a:p>
            <a:pPr marL="0" indent="0">
              <a:buNone/>
            </a:pPr>
            <a:r>
              <a:rPr lang="it-IT" dirty="0" smtClean="0"/>
              <a:t>-  Induce </a:t>
            </a:r>
            <a:r>
              <a:rPr lang="it-IT" dirty="0"/>
              <a:t>una mobilizzazione della </a:t>
            </a:r>
            <a:r>
              <a:rPr lang="it-IT" b="1" dirty="0" smtClean="0"/>
              <a:t>glicemi</a:t>
            </a:r>
            <a:r>
              <a:rPr lang="it-IT" dirty="0" smtClean="0"/>
              <a:t>a</a:t>
            </a:r>
            <a:r>
              <a:rPr lang="it-IT" dirty="0"/>
              <a:t>;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- Aumenta </a:t>
            </a:r>
            <a:r>
              <a:rPr lang="it-IT" dirty="0"/>
              <a:t>la produzione dei </a:t>
            </a:r>
            <a:r>
              <a:rPr lang="it-IT" b="1" dirty="0"/>
              <a:t>succhi gastrici </a:t>
            </a:r>
            <a:r>
              <a:rPr lang="it-IT" dirty="0"/>
              <a:t>e </a:t>
            </a:r>
            <a:r>
              <a:rPr lang="it-IT" b="1" dirty="0"/>
              <a:t>la motilità </a:t>
            </a:r>
            <a:r>
              <a:rPr lang="it-IT" dirty="0" smtClean="0"/>
              <a:t>gastrointestinale; 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- Aumenta </a:t>
            </a:r>
            <a:r>
              <a:rPr lang="it-IT" dirty="0"/>
              <a:t>l’attività </a:t>
            </a:r>
            <a:r>
              <a:rPr lang="it-IT" b="1" dirty="0"/>
              <a:t>metabolica </a:t>
            </a:r>
            <a:r>
              <a:rPr lang="it-IT" b="1" dirty="0" smtClean="0"/>
              <a:t>generale</a:t>
            </a:r>
            <a:r>
              <a:rPr lang="it-IT" dirty="0"/>
              <a:t>;</a:t>
            </a:r>
          </a:p>
          <a:p>
            <a:pPr marL="0" indent="0">
              <a:buNone/>
            </a:pPr>
            <a:r>
              <a:rPr lang="it-IT" dirty="0" smtClean="0"/>
              <a:t>- Aumenta </a:t>
            </a:r>
            <a:r>
              <a:rPr lang="it-IT" dirty="0"/>
              <a:t>la concentrazione nel sangue di </a:t>
            </a:r>
            <a:r>
              <a:rPr lang="it-IT" b="1" dirty="0" smtClean="0"/>
              <a:t>cortisolo</a:t>
            </a:r>
            <a:r>
              <a:rPr lang="it-IT" dirty="0" smtClean="0"/>
              <a:t>, prolattina </a:t>
            </a:r>
            <a:r>
              <a:rPr lang="it-IT" dirty="0"/>
              <a:t>e somatotropina.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01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COS’è</a:t>
            </a:r>
            <a:r>
              <a:rPr lang="it-IT" dirty="0" smtClean="0"/>
              <a:t> UNA DIPENDENZA?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/>
              <a:t>Per dipendenza si intende una alterazione del </a:t>
            </a:r>
            <a:r>
              <a:rPr lang="it-IT" b="1" dirty="0"/>
              <a:t>comportamento che da semplice o comune abitudine diventa una ricerca esagerata e patologica</a:t>
            </a:r>
            <a:r>
              <a:rPr lang="it-IT" dirty="0"/>
              <a:t> del piacere attraverso mezzi o sostanze o comportamenti che sfociano nella condizione patologica. L'individuo dipendente tende a </a:t>
            </a:r>
            <a:r>
              <a:rPr lang="it-IT" b="1" dirty="0"/>
              <a:t>perdere la capacità di un controllo </a:t>
            </a:r>
            <a:r>
              <a:rPr lang="it-IT" dirty="0"/>
              <a:t>sull'abitudine</a:t>
            </a:r>
            <a:r>
              <a:rPr lang="it-IT" dirty="0" smtClean="0"/>
              <a:t>. </a:t>
            </a:r>
            <a:endParaRPr lang="it-IT" dirty="0"/>
          </a:p>
          <a:p>
            <a:r>
              <a:rPr lang="it-IT" dirty="0"/>
              <a:t>Il DSM-V e l’ICD-10, i testi di riferimento internazionale per la diagnosi psichiatrica, indicano il segno cardinale della dipendenza </a:t>
            </a:r>
            <a:r>
              <a:rPr lang="it-IT" b="1" dirty="0"/>
              <a:t>nell’uso compulsivo di una sostanza a dispetto della consapevolezza delle conseguenze negative</a:t>
            </a:r>
            <a:r>
              <a:rPr lang="it-IT" dirty="0"/>
              <a:t>, in sostanza la perdita del controllo volontario del comportamento. </a:t>
            </a:r>
          </a:p>
          <a:p>
            <a:r>
              <a:rPr lang="it-IT" dirty="0"/>
              <a:t>Gli eccezionali avanzamenti delle neuroscienze hanno portato a far luce su alcuni dei </a:t>
            </a:r>
            <a:r>
              <a:rPr lang="it-IT" b="1" dirty="0"/>
              <a:t>meccanismi cerebrali </a:t>
            </a:r>
            <a:r>
              <a:rPr lang="it-IT" dirty="0"/>
              <a:t>correlati alle dipendenze. Il modello di spiegazione neurobiologico della dipendenza sembra corroborato da risultati sperimentali sui modelli animali, e anche dai numerosi reperti ottenuti con le nuove tecniche di visualizzazione in vivo delle funzioni del cervello umano, come la PET e la risonanza magnetica funzionale.</a:t>
            </a:r>
          </a:p>
        </p:txBody>
      </p:sp>
    </p:spTree>
    <p:extLst>
      <p:ext uri="{BB962C8B-B14F-4D97-AF65-F5344CB8AC3E}">
        <p14:creationId xmlns:p14="http://schemas.microsoft.com/office/powerpoint/2010/main" val="3293051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445224"/>
            <a:ext cx="6781800" cy="726976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AZIONE NEURORECETTORIALE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903440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La nicotina si </a:t>
            </a:r>
            <a:r>
              <a:rPr lang="it-IT" dirty="0"/>
              <a:t>lega ai </a:t>
            </a:r>
            <a:r>
              <a:rPr lang="it-IT" b="1" dirty="0">
                <a:solidFill>
                  <a:srgbClr val="FF0000"/>
                </a:solidFill>
              </a:rPr>
              <a:t>ricettori</a:t>
            </a:r>
            <a:r>
              <a:rPr lang="it-IT" dirty="0">
                <a:solidFill>
                  <a:srgbClr val="FF0000"/>
                </a:solidFill>
              </a:rPr>
              <a:t> (</a:t>
            </a:r>
            <a:r>
              <a:rPr lang="it-IT" dirty="0" err="1">
                <a:solidFill>
                  <a:srgbClr val="FF0000"/>
                </a:solidFill>
              </a:rPr>
              <a:t>ACh</a:t>
            </a:r>
            <a:r>
              <a:rPr lang="it-IT" dirty="0">
                <a:solidFill>
                  <a:srgbClr val="FF0000"/>
                </a:solidFill>
              </a:rPr>
              <a:t>) </a:t>
            </a:r>
            <a:r>
              <a:rPr lang="it-IT" dirty="0"/>
              <a:t>per l’acetilcolina nel </a:t>
            </a:r>
            <a:r>
              <a:rPr lang="it-IT" dirty="0" smtClean="0"/>
              <a:t>cervello</a:t>
            </a:r>
            <a:r>
              <a:rPr lang="it-IT" dirty="0"/>
              <a:t> </a:t>
            </a:r>
            <a:r>
              <a:rPr lang="it-IT" dirty="0" smtClean="0"/>
              <a:t>(azione SNC e SNP).</a:t>
            </a:r>
          </a:p>
          <a:p>
            <a:r>
              <a:rPr lang="it-IT" dirty="0" smtClean="0"/>
              <a:t>La </a:t>
            </a:r>
            <a:r>
              <a:rPr lang="it-IT" dirty="0"/>
              <a:t>stimolazione presinaptica di questi neuroni </a:t>
            </a:r>
            <a:r>
              <a:rPr lang="it-IT" b="1" dirty="0"/>
              <a:t>aumenta il rilascio di numerosi</a:t>
            </a:r>
            <a:r>
              <a:rPr lang="it-IT" b="1" dirty="0">
                <a:solidFill>
                  <a:srgbClr val="FF0000"/>
                </a:solidFill>
              </a:rPr>
              <a:t> neurotrasmettitori </a:t>
            </a:r>
            <a:r>
              <a:rPr lang="it-IT" b="1" dirty="0"/>
              <a:t>ed influisce sulle attività </a:t>
            </a:r>
            <a:r>
              <a:rPr lang="it-IT" dirty="0"/>
              <a:t>della 5-idrossitriptamina, glutammato, GABA, </a:t>
            </a:r>
            <a:r>
              <a:rPr lang="it-IT" dirty="0" err="1"/>
              <a:t>oppiopeptidi</a:t>
            </a:r>
            <a:r>
              <a:rPr lang="it-IT" dirty="0"/>
              <a:t> endogeni. </a:t>
            </a:r>
            <a:r>
              <a:rPr lang="it-IT" dirty="0" smtClean="0"/>
              <a:t>Inoltre, rilascia </a:t>
            </a:r>
            <a:r>
              <a:rPr lang="it-IT" dirty="0"/>
              <a:t>tra l’altro adrenalina, dopamina, serotonina, beta-endorfina e vasopressina. </a:t>
            </a:r>
            <a:endParaRPr lang="it-IT" dirty="0" smtClean="0"/>
          </a:p>
          <a:p>
            <a:r>
              <a:rPr lang="it-IT" dirty="0" smtClean="0"/>
              <a:t>Il </a:t>
            </a:r>
            <a:r>
              <a:rPr lang="it-IT" dirty="0"/>
              <a:t>rilascio stesso di </a:t>
            </a:r>
            <a:r>
              <a:rPr lang="it-IT" dirty="0" err="1"/>
              <a:t>ACh</a:t>
            </a:r>
            <a:r>
              <a:rPr lang="it-IT" dirty="0"/>
              <a:t> diminuisce. </a:t>
            </a:r>
            <a:endParaRPr lang="it-IT" dirty="0" smtClean="0"/>
          </a:p>
          <a:p>
            <a:r>
              <a:rPr lang="it-IT" dirty="0" smtClean="0"/>
              <a:t>La </a:t>
            </a:r>
            <a:r>
              <a:rPr lang="it-IT" dirty="0"/>
              <a:t>nicotina ha </a:t>
            </a:r>
            <a:r>
              <a:rPr lang="it-IT" dirty="0" smtClean="0"/>
              <a:t>un </a:t>
            </a:r>
            <a:r>
              <a:rPr lang="it-IT" dirty="0"/>
              <a:t>effetto psicoattivo ed induce velocemente un </a:t>
            </a:r>
            <a:r>
              <a:rPr lang="it-IT" b="1" i="1" dirty="0"/>
              <a:t>miglioramento della capacità mnemonica</a:t>
            </a:r>
            <a:r>
              <a:rPr lang="it-IT" dirty="0"/>
              <a:t>, delle </a:t>
            </a:r>
            <a:r>
              <a:rPr lang="it-IT" b="1" i="1" dirty="0"/>
              <a:t>performance psicomotorie</a:t>
            </a:r>
            <a:r>
              <a:rPr lang="it-IT" dirty="0"/>
              <a:t> e dell’</a:t>
            </a:r>
            <a:r>
              <a:rPr lang="it-IT" b="1" i="1" dirty="0"/>
              <a:t>attenzione</a:t>
            </a:r>
            <a:r>
              <a:rPr lang="it-IT" dirty="0"/>
              <a:t>, </a:t>
            </a:r>
            <a:r>
              <a:rPr lang="it-IT" b="1" i="1" dirty="0"/>
              <a:t>inibisce l’appetito</a:t>
            </a:r>
            <a:r>
              <a:rPr lang="it-IT" dirty="0"/>
              <a:t> e </a:t>
            </a:r>
            <a:r>
              <a:rPr lang="it-IT" b="1" i="1" dirty="0"/>
              <a:t>migliora l’umore.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297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764704"/>
            <a:ext cx="7543800" cy="49778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3000" b="1" dirty="0" smtClean="0"/>
              <a:t>Preparato fitoterapico: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3g di Lobelia </a:t>
            </a:r>
            <a:r>
              <a:rPr lang="it-IT" dirty="0" err="1" smtClean="0"/>
              <a:t>Inflata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3g di Papalina o scutellaria</a:t>
            </a:r>
          </a:p>
          <a:p>
            <a:pPr marL="0" indent="0">
              <a:buNone/>
            </a:pPr>
            <a:r>
              <a:rPr lang="it-IT" dirty="0" smtClean="0"/>
              <a:t>3g di </a:t>
            </a:r>
            <a:r>
              <a:rPr lang="it-IT" b="1" dirty="0" err="1" smtClean="0"/>
              <a:t>Hypeicum</a:t>
            </a:r>
            <a:r>
              <a:rPr lang="it-IT" b="1" dirty="0" smtClean="0"/>
              <a:t> </a:t>
            </a:r>
            <a:r>
              <a:rPr lang="it-IT" b="1" dirty="0" err="1" smtClean="0"/>
              <a:t>Perforatum</a:t>
            </a:r>
            <a:endParaRPr lang="it-IT" b="1" dirty="0" smtClean="0"/>
          </a:p>
          <a:p>
            <a:pPr marL="0" indent="0">
              <a:buNone/>
            </a:pPr>
            <a:r>
              <a:rPr lang="it-IT" dirty="0" smtClean="0"/>
              <a:t>Infusione di 10 minuti.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b="1" dirty="0" smtClean="0"/>
              <a:t>Assumere massimo 2 tazze al giorno!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Aiuta i recettori nicotinici a «liberarsi». Aiuta la degradazione dello zucchero nel sangue. Aiuta il bilancio ormonale del SN ed ha un’azione antidepressiva. 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971600" y="5742548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+mj-lt"/>
              </a:rPr>
              <a:t>AZIONE ANTIDEPRESSIVA</a:t>
            </a:r>
            <a:endParaRPr lang="it-IT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952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373216"/>
            <a:ext cx="7626424" cy="798984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STABILIZZANTI UMORALI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404664"/>
            <a:ext cx="3377952" cy="5328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000" dirty="0"/>
              <a:t>La S-</a:t>
            </a:r>
            <a:r>
              <a:rPr lang="it-IT" sz="2000" dirty="0" err="1"/>
              <a:t>adenosil</a:t>
            </a:r>
            <a:r>
              <a:rPr lang="it-IT" sz="2000" dirty="0"/>
              <a:t> metionina (SAM) è un coenzima coinvolto nel trasferimento di gruppi metile (un processo definito metilazione). </a:t>
            </a:r>
            <a:r>
              <a:rPr lang="it-IT" sz="2000" dirty="0" smtClean="0"/>
              <a:t>La </a:t>
            </a:r>
            <a:r>
              <a:rPr lang="it-IT" sz="2000" dirty="0"/>
              <a:t>molecola è anche conosciuta con il nome </a:t>
            </a:r>
            <a:r>
              <a:rPr lang="it-IT" sz="2000" dirty="0" err="1"/>
              <a:t>ademetionina</a:t>
            </a:r>
            <a:r>
              <a:rPr lang="it-IT" sz="2000" dirty="0"/>
              <a:t> o </a:t>
            </a:r>
            <a:r>
              <a:rPr lang="it-IT" sz="2000" dirty="0" err="1"/>
              <a:t>SAMe</a:t>
            </a:r>
            <a:r>
              <a:rPr lang="it-IT" sz="2000" dirty="0"/>
              <a:t> ed è il principio attivo di un noto farmaco commercializzato in Italia sotto il nome di </a:t>
            </a:r>
            <a:r>
              <a:rPr lang="it-IT" sz="2000" dirty="0" err="1"/>
              <a:t>Samyr</a:t>
            </a:r>
            <a:r>
              <a:rPr lang="it-IT" sz="2000" dirty="0"/>
              <a:t> che rientra nella categoria degli antidepressivi in classe C (cioè a totale carico del paziente) mentre negli Stati Uniti è considerato un integratore alimentare</a:t>
            </a:r>
            <a:r>
              <a:rPr lang="it-IT" dirty="0"/>
              <a:t>.</a:t>
            </a:r>
          </a:p>
        </p:txBody>
      </p:sp>
      <p:pic>
        <p:nvPicPr>
          <p:cNvPr id="11266" name="Picture 2" descr="C:\Users\Dea\Desktop\stop smok\800px-Choline_metabolism-i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468052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33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5733256"/>
            <a:ext cx="7554416" cy="510952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METABOLISMO BIOCHIMICO lipidico e glucidico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4" y="404664"/>
            <a:ext cx="755759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3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571409"/>
              </p:ext>
            </p:extLst>
          </p:nvPr>
        </p:nvGraphicFramePr>
        <p:xfrm>
          <a:off x="755576" y="116633"/>
          <a:ext cx="7560840" cy="5544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/>
                <a:gridCol w="3816424"/>
              </a:tblGrid>
              <a:tr h="913529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RIDURRE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PREFERIRE</a:t>
                      </a:r>
                      <a:endParaRPr lang="it-IT" dirty="0"/>
                    </a:p>
                  </a:txBody>
                  <a:tcPr/>
                </a:tc>
              </a:tr>
              <a:tr h="926217">
                <a:tc>
                  <a:txBody>
                    <a:bodyPr/>
                    <a:lstStyle/>
                    <a:p>
                      <a:pPr algn="ctr"/>
                      <a:endParaRPr lang="it-IT" dirty="0" smtClean="0"/>
                    </a:p>
                    <a:p>
                      <a:pPr algn="ctr"/>
                      <a:r>
                        <a:rPr lang="it-IT" dirty="0" smtClean="0"/>
                        <a:t>CARNE ROSSA GRIGLIATA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 smtClean="0"/>
                    </a:p>
                    <a:p>
                      <a:pPr algn="ctr"/>
                      <a:r>
                        <a:rPr lang="it-IT" dirty="0" smtClean="0"/>
                        <a:t>PESCE GRIGLIATO</a:t>
                      </a:r>
                      <a:endParaRPr lang="it-IT" dirty="0"/>
                    </a:p>
                  </a:txBody>
                  <a:tcPr/>
                </a:tc>
              </a:tr>
              <a:tr h="926217">
                <a:tc>
                  <a:txBody>
                    <a:bodyPr/>
                    <a:lstStyle/>
                    <a:p>
                      <a:pPr algn="ctr"/>
                      <a:endParaRPr lang="it-IT" dirty="0" smtClean="0"/>
                    </a:p>
                    <a:p>
                      <a:pPr algn="ctr"/>
                      <a:r>
                        <a:rPr lang="it-IT" dirty="0" smtClean="0"/>
                        <a:t>PIATTI</a:t>
                      </a:r>
                      <a:r>
                        <a:rPr lang="it-IT" baseline="0" dirty="0" smtClean="0"/>
                        <a:t> ELABORATI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 smtClean="0"/>
                    </a:p>
                    <a:p>
                      <a:pPr algn="ctr"/>
                      <a:r>
                        <a:rPr lang="it-IT" dirty="0" smtClean="0"/>
                        <a:t>PIATTI SPEZIATI</a:t>
                      </a:r>
                      <a:endParaRPr lang="it-IT" dirty="0"/>
                    </a:p>
                  </a:txBody>
                  <a:tcPr/>
                </a:tc>
              </a:tr>
              <a:tr h="926217">
                <a:tc>
                  <a:txBody>
                    <a:bodyPr/>
                    <a:lstStyle/>
                    <a:p>
                      <a:pPr algn="ctr"/>
                      <a:endParaRPr lang="it-IT" dirty="0" smtClean="0"/>
                    </a:p>
                    <a:p>
                      <a:pPr algn="ctr"/>
                      <a:r>
                        <a:rPr lang="it-IT" dirty="0" smtClean="0"/>
                        <a:t>PORZIONI ABBONDANTI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VERDURE </a:t>
                      </a:r>
                    </a:p>
                    <a:p>
                      <a:pPr algn="ctr"/>
                      <a:r>
                        <a:rPr lang="it-IT" dirty="0" smtClean="0"/>
                        <a:t>PRIMO</a:t>
                      </a:r>
                      <a:r>
                        <a:rPr lang="it-IT" baseline="0" dirty="0" smtClean="0"/>
                        <a:t> PIATTO</a:t>
                      </a:r>
                    </a:p>
                    <a:p>
                      <a:pPr algn="ctr"/>
                      <a:r>
                        <a:rPr lang="it-IT" baseline="0" dirty="0" smtClean="0"/>
                        <a:t>VERDURA</a:t>
                      </a:r>
                      <a:endParaRPr lang="it-IT" dirty="0"/>
                    </a:p>
                  </a:txBody>
                  <a:tcPr/>
                </a:tc>
              </a:tr>
              <a:tr h="926217">
                <a:tc>
                  <a:txBody>
                    <a:bodyPr/>
                    <a:lstStyle/>
                    <a:p>
                      <a:pPr algn="ctr"/>
                      <a:endParaRPr lang="it-IT" dirty="0" smtClean="0"/>
                    </a:p>
                    <a:p>
                      <a:pPr algn="ctr"/>
                      <a:r>
                        <a:rPr lang="it-IT" dirty="0" smtClean="0"/>
                        <a:t>FORMAGGI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 smtClean="0"/>
                    </a:p>
                    <a:p>
                      <a:pPr algn="ctr"/>
                      <a:r>
                        <a:rPr lang="it-IT" dirty="0" smtClean="0"/>
                        <a:t>AVOCADO E FRAPPE’</a:t>
                      </a:r>
                    </a:p>
                  </a:txBody>
                  <a:tcPr/>
                </a:tc>
              </a:tr>
              <a:tr h="926217">
                <a:tc>
                  <a:txBody>
                    <a:bodyPr/>
                    <a:lstStyle/>
                    <a:p>
                      <a:pPr algn="ctr"/>
                      <a:endParaRPr lang="it-IT" dirty="0" smtClean="0"/>
                    </a:p>
                    <a:p>
                      <a:pPr algn="ctr"/>
                      <a:r>
                        <a:rPr lang="it-IT" dirty="0" smtClean="0"/>
                        <a:t>ALCOLICI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 smtClean="0"/>
                    </a:p>
                    <a:p>
                      <a:pPr algn="ctr"/>
                      <a:r>
                        <a:rPr lang="it-IT" dirty="0" smtClean="0"/>
                        <a:t>SPREMUTE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755576" y="5764614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+mj-lt"/>
              </a:rPr>
              <a:t>VARIAZIONI COME DA WCRF2007</a:t>
            </a:r>
            <a:endParaRPr lang="it-IT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695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646204"/>
            <a:ext cx="7488832" cy="59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56084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31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8092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76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5517232"/>
            <a:ext cx="7704856" cy="65496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Dosaggio nutraceutico in base al monitoraggio della fase 1 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84887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51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373216"/>
            <a:ext cx="7410400" cy="798984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DIFFERENZE NEI DOSAGGI NUTRACEUTICI</a:t>
            </a:r>
            <a:endParaRPr lang="it-IT" sz="20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48883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49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661248"/>
            <a:ext cx="6781800" cy="510952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RAGIONARE IN NUTRIZIONE</a:t>
            </a:r>
            <a:endParaRPr lang="it-IT" sz="2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9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661248"/>
            <a:ext cx="6781800" cy="510952"/>
          </a:xfrm>
        </p:spPr>
        <p:txBody>
          <a:bodyPr>
            <a:noAutofit/>
          </a:bodyPr>
          <a:lstStyle/>
          <a:p>
            <a:pPr algn="ctr"/>
            <a:r>
              <a:rPr lang="it-IT" sz="2000" dirty="0" smtClean="0"/>
              <a:t>EFFETTI NEUROBIOLOGICI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476672"/>
            <a:ext cx="4026024" cy="5040559"/>
          </a:xfrm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5" y="476673"/>
            <a:ext cx="3528391" cy="5040560"/>
          </a:xfrm>
        </p:spPr>
      </p:pic>
    </p:spTree>
    <p:extLst>
      <p:ext uri="{BB962C8B-B14F-4D97-AF65-F5344CB8AC3E}">
        <p14:creationId xmlns:p14="http://schemas.microsoft.com/office/powerpoint/2010/main" val="55399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589240"/>
            <a:ext cx="6781800" cy="582960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ALIMENTI AMICI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54380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22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661248"/>
            <a:ext cx="6781800" cy="510952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RITMO CIRCADIANO </a:t>
            </a:r>
            <a:endParaRPr lang="it-IT" sz="2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56084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91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85800"/>
            <a:ext cx="6264696" cy="53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676" y="647732"/>
            <a:ext cx="2178790" cy="537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54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733256"/>
            <a:ext cx="7770440" cy="438944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MORINGA OLEIFERA: NUTRACEUTICA ED INTEGRAZIONE 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25629" y="476672"/>
            <a:ext cx="2945904" cy="89064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sz="2400" b="1" dirty="0" smtClean="0"/>
              <a:t>INFUSO NUTRACEUTICO</a:t>
            </a:r>
            <a:r>
              <a:rPr lang="it-IT" sz="2400" dirty="0" smtClean="0"/>
              <a:t>: </a:t>
            </a:r>
          </a:p>
          <a:p>
            <a:pPr marL="0" indent="0">
              <a:buNone/>
            </a:pPr>
            <a:r>
              <a:rPr lang="it-IT" sz="2400" dirty="0" smtClean="0"/>
              <a:t>UN CUCCHIAIO DI MORINGA OLEIFERA IN POLVERE </a:t>
            </a:r>
            <a:endParaRPr lang="it-IT" sz="240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508104" y="404664"/>
            <a:ext cx="2808312" cy="122413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it-IT" sz="2400" b="1" dirty="0" smtClean="0"/>
              <a:t>INTEGRAZIONE E SUPPLEMENTAZIONE</a:t>
            </a:r>
            <a:r>
              <a:rPr lang="it-IT" sz="2400" dirty="0" smtClean="0"/>
              <a:t>:</a:t>
            </a:r>
          </a:p>
          <a:p>
            <a:pPr marL="0" indent="0" algn="ctr">
              <a:buNone/>
            </a:pPr>
            <a:r>
              <a:rPr lang="it-IT" sz="2400" dirty="0" smtClean="0"/>
              <a:t>UN CUCCHIAINO IN YOGURT O ZUPPE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3960440" cy="4254227"/>
          </a:xfrm>
          <a:prstGeom prst="rect">
            <a:avLst/>
          </a:prstGeom>
        </p:spPr>
      </p:pic>
      <p:pic>
        <p:nvPicPr>
          <p:cNvPr id="2050" name="Picture 2" descr="C:\Users\Dea\Desktop\stop smok\pancia-piatta-asparagi-490x2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3744416" cy="425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9932" y="732"/>
            <a:ext cx="1224136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8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661248"/>
            <a:ext cx="7266384" cy="510952"/>
          </a:xfrm>
        </p:spPr>
        <p:txBody>
          <a:bodyPr>
            <a:normAutofit/>
          </a:bodyPr>
          <a:lstStyle/>
          <a:p>
            <a:r>
              <a:rPr lang="it-IT" sz="2000" smtClean="0"/>
              <a:t>flora batterica intestinale, obesità e infiammazione.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404664"/>
            <a:ext cx="7543800" cy="302433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 ricercatori del </a:t>
            </a:r>
            <a:r>
              <a:rPr lang="it-IT" sz="2000" dirty="0" err="1" smtClean="0"/>
              <a:t>Zurich</a:t>
            </a:r>
            <a:r>
              <a:rPr lang="it-IT" sz="2000" dirty="0" smtClean="0"/>
              <a:t> </a:t>
            </a:r>
            <a:r>
              <a:rPr lang="it-IT" sz="2000" dirty="0" err="1" smtClean="0"/>
              <a:t>University</a:t>
            </a:r>
            <a:r>
              <a:rPr lang="it-IT" sz="2000" dirty="0" smtClean="0"/>
              <a:t> Hospital hanno dimostrato sembrerebbe che la maggior parte degli </a:t>
            </a:r>
            <a:r>
              <a:rPr lang="it-IT" sz="2000" b="1" dirty="0" smtClean="0"/>
              <a:t>ex-fumatori mette su un paio di chili dopo aver smesso di fumare non per maggiore assunzione di calorie ma per un cambiamento nella composizione della flora intestinale. </a:t>
            </a:r>
            <a:r>
              <a:rPr lang="it-IT" sz="2000" dirty="0" smtClean="0"/>
              <a:t>Dopo lo stop alle sigarette per una serie di ragioni proliferano nell’intestino gli stessi ceppi batterici delle persone obese. </a:t>
            </a:r>
          </a:p>
          <a:p>
            <a:r>
              <a:rPr lang="it-IT" sz="2000" dirty="0" err="1" smtClean="0"/>
              <a:t>Proteobacteria</a:t>
            </a:r>
            <a:r>
              <a:rPr lang="it-IT" sz="2000" dirty="0" smtClean="0"/>
              <a:t> e </a:t>
            </a:r>
            <a:r>
              <a:rPr lang="it-IT" sz="2000" dirty="0" err="1" smtClean="0"/>
              <a:t>Bacteroidetes</a:t>
            </a:r>
            <a:r>
              <a:rPr lang="it-IT" sz="2000" dirty="0" smtClean="0"/>
              <a:t> in aumento a scapito dei rappresentanti dei </a:t>
            </a:r>
            <a:r>
              <a:rPr lang="it-IT" sz="2000" dirty="0" err="1" smtClean="0"/>
              <a:t>Firmicutes</a:t>
            </a:r>
            <a:r>
              <a:rPr lang="it-IT" sz="2000" dirty="0" smtClean="0"/>
              <a:t> e degli </a:t>
            </a:r>
            <a:r>
              <a:rPr lang="it-IT" sz="2000" dirty="0" err="1" smtClean="0"/>
              <a:t>Actinobacteria</a:t>
            </a:r>
            <a:endParaRPr lang="it-IT" sz="2000" dirty="0"/>
          </a:p>
        </p:txBody>
      </p:sp>
      <p:pic>
        <p:nvPicPr>
          <p:cNvPr id="10242" name="Picture 2" descr="C:\Users\Dea\Desktop\stop smok\batterio-490x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3016"/>
            <a:ext cx="720080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3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842448" cy="1368152"/>
          </a:xfrm>
        </p:spPr>
        <p:txBody>
          <a:bodyPr>
            <a:noAutofit/>
          </a:bodyPr>
          <a:lstStyle/>
          <a:p>
            <a:pPr algn="just"/>
            <a:r>
              <a:rPr lang="it-IT" sz="2000" dirty="0"/>
              <a:t>Gli obesi possiedono  </a:t>
            </a:r>
            <a:r>
              <a:rPr lang="it-IT" sz="2000" dirty="0" smtClean="0"/>
              <a:t>il </a:t>
            </a:r>
            <a:r>
              <a:rPr lang="it-IT" sz="2000" dirty="0"/>
              <a:t>20% in più di batteri </a:t>
            </a:r>
            <a:r>
              <a:rPr lang="it-IT" sz="2000" dirty="0" err="1"/>
              <a:t>Firmicuti</a:t>
            </a:r>
            <a:r>
              <a:rPr lang="it-IT" sz="2000" dirty="0"/>
              <a:t> e quasi il 90% in meno di </a:t>
            </a:r>
            <a:r>
              <a:rPr lang="it-IT" sz="2000" dirty="0" err="1"/>
              <a:t>Batteroidi</a:t>
            </a:r>
            <a:r>
              <a:rPr lang="it-IT" sz="2000" dirty="0"/>
              <a:t>. </a:t>
            </a:r>
            <a:r>
              <a:rPr lang="it-IT" sz="2000" dirty="0" smtClean="0"/>
              <a:t>Sottoposti </a:t>
            </a:r>
            <a:r>
              <a:rPr lang="it-IT" sz="2000" dirty="0"/>
              <a:t>a una dieta a basso tenore di grassi e carboidrati per un anno, </a:t>
            </a:r>
            <a:r>
              <a:rPr lang="it-IT" sz="2000" dirty="0" smtClean="0"/>
              <a:t>hanno </a:t>
            </a:r>
            <a:r>
              <a:rPr lang="it-IT" sz="2000" dirty="0"/>
              <a:t>ridotto del 25% il loro peso, ma mostravano valori quasi normali di </a:t>
            </a:r>
            <a:r>
              <a:rPr lang="it-IT" sz="2000" dirty="0" err="1"/>
              <a:t>Batteroidi</a:t>
            </a:r>
            <a:r>
              <a:rPr lang="it-IT" sz="2000" dirty="0"/>
              <a:t> e </a:t>
            </a:r>
            <a:r>
              <a:rPr lang="it-IT" sz="2000" dirty="0" err="1"/>
              <a:t>Firmicuti</a:t>
            </a:r>
            <a:r>
              <a:rPr lang="it-IT" sz="2000" dirty="0"/>
              <a:t>. </a:t>
            </a:r>
          </a:p>
        </p:txBody>
      </p:sp>
      <p:pic>
        <p:nvPicPr>
          <p:cNvPr id="31747" name="Picture 3" descr="C:\Users\Dea\Desktop\stop smok\Darmflora-500x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55" y="1844824"/>
            <a:ext cx="4114285" cy="431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87305" y="2204864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+mj-lt"/>
              </a:rPr>
              <a:t>UNA CORRETTA ALIMENTAZIONE FAVORISCE UN’IDONEA </a:t>
            </a:r>
          </a:p>
          <a:p>
            <a:r>
              <a:rPr lang="it-IT" sz="2000" dirty="0" smtClean="0">
                <a:latin typeface="+mj-lt"/>
              </a:rPr>
              <a:t>FLORA ORALE ED INTESTINALE </a:t>
            </a:r>
            <a:endParaRPr lang="it-IT" sz="2000" dirty="0">
              <a:latin typeface="+mj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87305" y="3990709"/>
            <a:ext cx="384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+mj-lt"/>
              </a:rPr>
              <a:t>CORRETTA ASSIMILAZIONE DEGLI ALIMENTI</a:t>
            </a:r>
            <a:endParaRPr lang="it-IT" sz="2000" dirty="0">
              <a:latin typeface="+mj-lt"/>
            </a:endParaRPr>
          </a:p>
        </p:txBody>
      </p:sp>
      <p:pic>
        <p:nvPicPr>
          <p:cNvPr id="3074" name="Picture 2" descr="C:\Users\Dea\Desktop\stop smok\freccia-dx-r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03482" y="3174666"/>
            <a:ext cx="643716" cy="9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ea\Desktop\stop smok\freccia-dx-r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47230" y="4526268"/>
            <a:ext cx="643716" cy="9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746735" y="5342311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+mj-lt"/>
              </a:rPr>
              <a:t>DIMAGRIMENTO</a:t>
            </a:r>
            <a:endParaRPr lang="it-IT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309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661248"/>
            <a:ext cx="6781800" cy="510952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LA FLORA MICROBICA DEL CORPO VARIA DI CONTINUO</a:t>
            </a:r>
            <a:endParaRPr lang="it-IT" sz="2000" dirty="0"/>
          </a:p>
        </p:txBody>
      </p:sp>
      <p:pic>
        <p:nvPicPr>
          <p:cNvPr id="37891" name="Picture 3" descr="C:\Users\Dea\Desktop\stop smok\img0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8883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14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517232"/>
            <a:ext cx="6781800" cy="654968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Omega-3</a:t>
            </a:r>
            <a:endParaRPr lang="it-IT" sz="2000" dirty="0"/>
          </a:p>
        </p:txBody>
      </p:sp>
      <p:pic>
        <p:nvPicPr>
          <p:cNvPr id="9218" name="Picture 2" descr="C:\Users\Dea\Desktop\stop smok\2_Neuron_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48883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49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661248"/>
            <a:ext cx="6781800" cy="510952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VARIAZIONI ESTETICHE </a:t>
            </a:r>
            <a:endParaRPr lang="it-IT" sz="2000" dirty="0"/>
          </a:p>
        </p:txBody>
      </p:sp>
      <p:pic>
        <p:nvPicPr>
          <p:cNvPr id="38914" name="Picture 2" descr="C:\Users\Dea\Desktop\stop smok\0334c3c850444254e71836abcced14f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374441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Dea\Desktop\stop smok\cellul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7471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2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7171" y="764704"/>
            <a:ext cx="4104456" cy="208823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Ricominciare a fumare per un incremento ponderale è una delle scuse più utilizzate, in particolare dalle donne. </a:t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>
                <a:solidFill>
                  <a:srgbClr val="FF0000"/>
                </a:solidFill>
              </a:rPr>
              <a:t>up regolazione</a:t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>Se riprendi ora ingrasserai  di più la prossima volta!</a:t>
            </a:r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34818" name="Picture 2" descr="C:\Users\Dea\Desktop\stop smok\imagesDYL26ZK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38437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Dea\Desktop\stop smok\clessidra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4984"/>
            <a:ext cx="403244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220072" y="3861048"/>
            <a:ext cx="3168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000" dirty="0" smtClean="0">
              <a:latin typeface="+mj-lt"/>
            </a:endParaRPr>
          </a:p>
          <a:p>
            <a:r>
              <a:rPr lang="it-IT" sz="2000" dirty="0" smtClean="0">
                <a:latin typeface="+mj-lt"/>
              </a:rPr>
              <a:t>Il </a:t>
            </a:r>
            <a:r>
              <a:rPr lang="it-IT" sz="2000" dirty="0">
                <a:latin typeface="+mj-lt"/>
              </a:rPr>
              <a:t>fumo </a:t>
            </a:r>
            <a:r>
              <a:rPr lang="it-IT" sz="2000" dirty="0" smtClean="0">
                <a:latin typeface="+mj-lt"/>
              </a:rPr>
              <a:t>NON </a:t>
            </a:r>
            <a:r>
              <a:rPr lang="it-IT" sz="2000" dirty="0">
                <a:latin typeface="+mj-lt"/>
              </a:rPr>
              <a:t>è anoressizzante, </a:t>
            </a:r>
            <a:endParaRPr lang="it-IT" sz="2000" dirty="0" smtClean="0">
              <a:latin typeface="+mj-lt"/>
            </a:endParaRPr>
          </a:p>
          <a:p>
            <a:r>
              <a:rPr lang="it-IT" sz="2000" dirty="0" smtClean="0">
                <a:latin typeface="+mj-lt"/>
              </a:rPr>
              <a:t>altrimenti </a:t>
            </a:r>
            <a:r>
              <a:rPr lang="it-IT" sz="2000" dirty="0">
                <a:latin typeface="+mj-lt"/>
              </a:rPr>
              <a:t>gli obesi fumatori non </a:t>
            </a:r>
            <a:r>
              <a:rPr lang="it-IT" sz="2000" dirty="0" smtClean="0">
                <a:latin typeface="+mj-lt"/>
              </a:rPr>
              <a:t>esisterebbero! </a:t>
            </a:r>
          </a:p>
          <a:p>
            <a:endParaRPr lang="it-IT" sz="2000" dirty="0">
              <a:latin typeface="+mj-lt"/>
            </a:endParaRPr>
          </a:p>
        </p:txBody>
      </p:sp>
      <p:pic>
        <p:nvPicPr>
          <p:cNvPr id="6" name="Picture 2" descr="C:\Users\Dea\Desktop\stop smok\freccia-dx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92199" y="1454754"/>
            <a:ext cx="643716" cy="9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2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Prima di dismettere una dipendenza è importante impostare uno stile di vita sano!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20688"/>
            <a:ext cx="669674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906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554416" cy="208823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Aumentando l’assuefazione di nicotina, </a:t>
            </a:r>
            <a:r>
              <a:rPr lang="it-IT" sz="2000" dirty="0"/>
              <a:t>i recettori diventano meno sensibili e crescono di </a:t>
            </a:r>
            <a:r>
              <a:rPr lang="it-IT" sz="2000" dirty="0" smtClean="0"/>
              <a:t>numero</a:t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Aumenta il dosaggio di </a:t>
            </a:r>
            <a:r>
              <a:rPr lang="it-IT" sz="2000" dirty="0"/>
              <a:t>sigarette per poter raggiungere lo stesso </a:t>
            </a:r>
            <a:r>
              <a:rPr lang="it-IT" sz="2000" dirty="0" smtClean="0"/>
              <a:t>effetto</a:t>
            </a:r>
            <a:br>
              <a:rPr lang="it-IT" sz="2000" dirty="0" smtClean="0"/>
            </a:br>
            <a:r>
              <a:rPr lang="it-IT" sz="2000" dirty="0" smtClean="0"/>
              <a:t>                                                        ( Up-regolazione) </a:t>
            </a:r>
            <a:endParaRPr lang="it-IT" sz="20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48825"/>
            <a:ext cx="400083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36912"/>
            <a:ext cx="3161928" cy="33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Dea\Desktop\stop smok\freccia-dx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50878" y="845112"/>
            <a:ext cx="579009" cy="9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ea\Desktop\stop smok\freccia-dx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095" y="3688720"/>
            <a:ext cx="643716" cy="9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a\Desktop\stop smok\freccia-dx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28304" y="3344678"/>
            <a:ext cx="643716" cy="9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81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589240"/>
            <a:ext cx="6781800" cy="582960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DIPENDENZA E NEUROBIOLOGIA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2000" y="476672"/>
            <a:ext cx="7543800" cy="11883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b="1" dirty="0" smtClean="0"/>
              <a:t>Smettere di fumare non garantisce di non fumare mai più, perché </a:t>
            </a:r>
            <a:r>
              <a:rPr lang="it-IT" b="1" dirty="0" smtClean="0">
                <a:solidFill>
                  <a:srgbClr val="FF0000"/>
                </a:solidFill>
              </a:rPr>
              <a:t>dipendenti si rimane </a:t>
            </a:r>
            <a:r>
              <a:rPr lang="it-IT" b="1" dirty="0" smtClean="0"/>
              <a:t>a livello neurobiologico.</a:t>
            </a:r>
            <a:endParaRPr lang="it-IT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9"/>
            <a:ext cx="734481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13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C:\Users\Dea\Desktop\stop smok\bambino-cade-dalla-bicicletta.6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56084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5836622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+mj-lt"/>
              </a:rPr>
              <a:t>PREVENIRE LE RICADUTE E LA FRAGILITA’DELLA DIPENDENZA</a:t>
            </a:r>
            <a:endParaRPr lang="it-IT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229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4869160"/>
            <a:ext cx="6624736" cy="130304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GRAZIE PER L’ATTENZIONE</a:t>
            </a:r>
            <a:endParaRPr lang="it-IT" dirty="0"/>
          </a:p>
        </p:txBody>
      </p:sp>
      <p:pic>
        <p:nvPicPr>
          <p:cNvPr id="39938" name="Picture 2" descr="C:\Users\Dea\Desktop\stop smok\faccia_annoiat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56084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85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             www.CRN5.it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" b="372"/>
          <a:stretch>
            <a:fillRect/>
          </a:stretch>
        </p:blipFill>
        <p:spPr>
          <a:xfrm>
            <a:off x="777240" y="457200"/>
            <a:ext cx="7543800" cy="4411960"/>
          </a:xfrm>
        </p:spPr>
      </p:pic>
    </p:spTree>
    <p:extLst>
      <p:ext uri="{BB962C8B-B14F-4D97-AF65-F5344CB8AC3E}">
        <p14:creationId xmlns:p14="http://schemas.microsoft.com/office/powerpoint/2010/main" val="2647576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733256"/>
            <a:ext cx="6781800" cy="438944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IDRATAZIONE COSTANTE</a:t>
            </a:r>
            <a:endParaRPr lang="it-IT" sz="2000" dirty="0"/>
          </a:p>
        </p:txBody>
      </p:sp>
      <p:pic>
        <p:nvPicPr>
          <p:cNvPr id="12290" name="Picture 2" descr="C:\Users\Dea\Desktop\stop smok\Idratazione-730x3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404665"/>
            <a:ext cx="3240359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a\Desktop\stop smok\fig1a-articolo-acq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6672"/>
            <a:ext cx="439248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9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5589240"/>
            <a:ext cx="6781800" cy="582960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INCREMENTARE L’ATTIVITA’ FISICA E LE ABITUDINI SOCIALI</a:t>
            </a:r>
            <a:endParaRPr lang="it-IT" sz="2000" dirty="0"/>
          </a:p>
        </p:txBody>
      </p:sp>
      <p:pic>
        <p:nvPicPr>
          <p:cNvPr id="17410" name="Picture 2" descr="C:\Users\Dea\Desktop\stop smok\viaaltameran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56084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94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5373216"/>
            <a:ext cx="6781800" cy="798984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NUOVI STIMOLI RECETTORIALI  PERMETTONO DI LIMITARE LA FASE OSSESSIVA-COMPULSIVA</a:t>
            </a:r>
            <a:endParaRPr lang="it-IT" sz="2000" dirty="0"/>
          </a:p>
        </p:txBody>
      </p:sp>
      <p:pic>
        <p:nvPicPr>
          <p:cNvPr id="13314" name="Picture 2" descr="C:\Users\Dea\Desktop\stop smok\travel-guide-food-and-drink.jpe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56" y="404664"/>
            <a:ext cx="747896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4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1701</TotalTime>
  <Words>1461</Words>
  <Application>Microsoft Office PowerPoint</Application>
  <PresentationFormat>Presentazione su schermo (4:3)</PresentationFormat>
  <Paragraphs>249</Paragraphs>
  <Slides>64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65" baseType="lpstr">
      <vt:lpstr>NewsPrint</vt:lpstr>
      <vt:lpstr>Presentazione standard di PowerPoint</vt:lpstr>
      <vt:lpstr>RINUNCIARE AL FUMO SENZA INGRASSARE</vt:lpstr>
      <vt:lpstr>Perché si ingrassa se si dismette una dipendenza?</vt:lpstr>
      <vt:lpstr>COS’è UNA DIPENDENZA?</vt:lpstr>
      <vt:lpstr>EFFETTI NEUROBIOLOGICI</vt:lpstr>
      <vt:lpstr>  Prima di dismettere una dipendenza è importante impostare uno stile di vita sano!</vt:lpstr>
      <vt:lpstr>IDRATAZIONE COSTANTE</vt:lpstr>
      <vt:lpstr>INCREMENTARE L’ATTIVITA’ FISICA E LE ABITUDINI SOCIALI</vt:lpstr>
      <vt:lpstr>NUOVI STIMOLI RECETTORIALI  PERMETTONO DI LIMITARE LA FASE OSSESSIVA-COMPULSIVA</vt:lpstr>
      <vt:lpstr>Presentazione standard di PowerPoint</vt:lpstr>
      <vt:lpstr>SOCIETA’ E FAMILIARI: SONO DI SUPPORTO? </vt:lpstr>
      <vt:lpstr>ciascun individuo è unico</vt:lpstr>
      <vt:lpstr>PROGRAMMA E STRATEGIE TERAPEUTICHE</vt:lpstr>
      <vt:lpstr>ORGANI COMPROMESSI</vt:lpstr>
      <vt:lpstr>INQUADRARE IL PAZIENTE</vt:lpstr>
      <vt:lpstr>VALUTAZIONE DELLO STRESS  IN ASTINENZA</vt:lpstr>
      <vt:lpstr>Presentazione standard di PowerPoint</vt:lpstr>
      <vt:lpstr>      VARIAZIONI STANDARD</vt:lpstr>
      <vt:lpstr>Presentazione standard di PowerPoint</vt:lpstr>
      <vt:lpstr>FATTORI ESTERNI + FATTORI INTERNI</vt:lpstr>
      <vt:lpstr>Presentazione standard di PowerPoint</vt:lpstr>
      <vt:lpstr>Presentazione standard di PowerPoint</vt:lpstr>
      <vt:lpstr>EFFETTI ENDOCRINOLOGICI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DIPENDENZA E TOSSICITA’</vt:lpstr>
      <vt:lpstr>LIVELLO DI INTOSSICAZIONE</vt:lpstr>
      <vt:lpstr>VELOCITA’ D’AZIONE</vt:lpstr>
      <vt:lpstr>INALATO PRIMA DI FUMARE: stimola l’avversione alla nicotina</vt:lpstr>
      <vt:lpstr>RIDUCE IL BISOGNO DI NICOTINA</vt:lpstr>
      <vt:lpstr>RIDUCE IL DESIDERIO DI NICOTINA</vt:lpstr>
      <vt:lpstr>LIBERA I RECETTORI DOPAMINERGICI</vt:lpstr>
      <vt:lpstr> </vt:lpstr>
      <vt:lpstr>RIASSUNTO AZIONE ORMONALE</vt:lpstr>
      <vt:lpstr>AZIONE NEURORECETTORIALE</vt:lpstr>
      <vt:lpstr>Presentazione standard di PowerPoint</vt:lpstr>
      <vt:lpstr>STABILIZZANTI UMORALI</vt:lpstr>
      <vt:lpstr>METABOLISMO BIOCHIMICO lipidico e glucidico</vt:lpstr>
      <vt:lpstr>Presentazione standard di PowerPoint</vt:lpstr>
      <vt:lpstr>Presentazione standard di PowerPoint</vt:lpstr>
      <vt:lpstr>Presentazione standard di PowerPoint</vt:lpstr>
      <vt:lpstr>Dosaggio nutraceutico in base al monitoraggio della fase 1 </vt:lpstr>
      <vt:lpstr>DIFFERENZE NEI DOSAGGI NUTRACEUTICI</vt:lpstr>
      <vt:lpstr>RAGIONARE IN NUTRIZIONE</vt:lpstr>
      <vt:lpstr>ALIMENTI AMICI</vt:lpstr>
      <vt:lpstr>RITMO CIRCADIANO </vt:lpstr>
      <vt:lpstr>Presentazione standard di PowerPoint</vt:lpstr>
      <vt:lpstr>MORINGA OLEIFERA: NUTRACEUTICA ED INTEGRAZIONE </vt:lpstr>
      <vt:lpstr>flora batterica intestinale, obesità e infiammazione.</vt:lpstr>
      <vt:lpstr>Gli obesi possiedono  il 20% in più di batteri Firmicuti e quasi il 90% in meno di Batteroidi. Sottoposti a una dieta a basso tenore di grassi e carboidrati per un anno, hanno ridotto del 25% il loro peso, ma mostravano valori quasi normali di Batteroidi e Firmicuti. </vt:lpstr>
      <vt:lpstr>LA FLORA MICROBICA DEL CORPO VARIA DI CONTINUO</vt:lpstr>
      <vt:lpstr>Omega-3</vt:lpstr>
      <vt:lpstr>VARIAZIONI ESTETICHE </vt:lpstr>
      <vt:lpstr> Ricominciare a fumare per un incremento ponderale è una delle scuse più utilizzate, in particolare dalle donne.   up regolazione Se riprendi ora ingrasserai  di più la prossima volta!</vt:lpstr>
      <vt:lpstr>Aumentando l’assuefazione di nicotina, i recettori diventano meno sensibili e crescono di numero  Aumenta il dosaggio di sigarette per poter raggiungere lo stesso effetto                                                         ( Up-regolazione) </vt:lpstr>
      <vt:lpstr>DIPENDENZA E NEUROBIOLOGIA</vt:lpstr>
      <vt:lpstr>Presentazione standard di PowerPoint</vt:lpstr>
      <vt:lpstr>GRAZIE PER L’ATTENZIONE</vt:lpstr>
      <vt:lpstr>             www.CRN5.it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Dea</dc:creator>
  <cp:lastModifiedBy>Dea</cp:lastModifiedBy>
  <cp:revision>257</cp:revision>
  <dcterms:created xsi:type="dcterms:W3CDTF">2017-04-27T00:27:25Z</dcterms:created>
  <dcterms:modified xsi:type="dcterms:W3CDTF">2019-11-23T08:27:03Z</dcterms:modified>
</cp:coreProperties>
</file>