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handoutMasterIdLst>
    <p:handoutMasterId r:id="rId43"/>
  </p:handoutMasterIdLst>
  <p:sldIdLst>
    <p:sldId id="256" r:id="rId2"/>
    <p:sldId id="266" r:id="rId3"/>
    <p:sldId id="282" r:id="rId4"/>
    <p:sldId id="288" r:id="rId5"/>
    <p:sldId id="286" r:id="rId6"/>
    <p:sldId id="287" r:id="rId7"/>
    <p:sldId id="280" r:id="rId8"/>
    <p:sldId id="262" r:id="rId9"/>
    <p:sldId id="268" r:id="rId10"/>
    <p:sldId id="260" r:id="rId11"/>
    <p:sldId id="263" r:id="rId12"/>
    <p:sldId id="257" r:id="rId13"/>
    <p:sldId id="258" r:id="rId14"/>
    <p:sldId id="259" r:id="rId15"/>
    <p:sldId id="267" r:id="rId16"/>
    <p:sldId id="289" r:id="rId17"/>
    <p:sldId id="291" r:id="rId18"/>
    <p:sldId id="292" r:id="rId19"/>
    <p:sldId id="271" r:id="rId20"/>
    <p:sldId id="272" r:id="rId21"/>
    <p:sldId id="279" r:id="rId22"/>
    <p:sldId id="273" r:id="rId23"/>
    <p:sldId id="305" r:id="rId24"/>
    <p:sldId id="306" r:id="rId25"/>
    <p:sldId id="270" r:id="rId26"/>
    <p:sldId id="294" r:id="rId27"/>
    <p:sldId id="296" r:id="rId28"/>
    <p:sldId id="295" r:id="rId29"/>
    <p:sldId id="298" r:id="rId30"/>
    <p:sldId id="303" r:id="rId31"/>
    <p:sldId id="302" r:id="rId32"/>
    <p:sldId id="299" r:id="rId33"/>
    <p:sldId id="300" r:id="rId34"/>
    <p:sldId id="276" r:id="rId35"/>
    <p:sldId id="274" r:id="rId36"/>
    <p:sldId id="281" r:id="rId37"/>
    <p:sldId id="297" r:id="rId38"/>
    <p:sldId id="304" r:id="rId39"/>
    <p:sldId id="301" r:id="rId40"/>
    <p:sldId id="275" r:id="rId41"/>
  </p:sldIdLst>
  <p:sldSz cx="10080625" cy="7559675"/>
  <p:notesSz cx="7559675" cy="1069181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essuno stile, griglia tabel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753"/>
    <p:restoredTop sz="89301" autoAdjust="0"/>
  </p:normalViewPr>
  <p:slideViewPr>
    <p:cSldViewPr snapToGrid="0">
      <p:cViewPr varScale="1">
        <p:scale>
          <a:sx n="93" d="100"/>
          <a:sy n="93" d="100"/>
        </p:scale>
        <p:origin x="1614" y="84"/>
      </p:cViewPr>
      <p:guideLst/>
    </p:cSldViewPr>
  </p:slideViewPr>
  <p:notesTextViewPr>
    <p:cViewPr>
      <p:scale>
        <a:sx n="1" d="1"/>
        <a:sy n="1" d="1"/>
      </p:scale>
      <p:origin x="0" y="0"/>
    </p:cViewPr>
  </p:notesTextViewPr>
  <p:sorterViewPr>
    <p:cViewPr>
      <p:scale>
        <a:sx n="100" d="100"/>
        <a:sy n="100" d="100"/>
      </p:scale>
      <p:origin x="0" y="-699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FB335D8-4A10-4E72-80FA-23C9FAEEC9CF}" type="doc">
      <dgm:prSet loTypeId="urn:microsoft.com/office/officeart/2005/8/layout/hProcess6" loCatId="process" qsTypeId="urn:microsoft.com/office/officeart/2005/8/quickstyle/3d1" qsCatId="3D" csTypeId="urn:microsoft.com/office/officeart/2005/8/colors/accent1_2" csCatId="accent1" phldr="1"/>
      <dgm:spPr/>
      <dgm:t>
        <a:bodyPr/>
        <a:lstStyle/>
        <a:p>
          <a:endParaRPr lang="it-IT"/>
        </a:p>
      </dgm:t>
    </dgm:pt>
    <dgm:pt modelId="{B289C913-F6D2-4214-99D2-347132082297}">
      <dgm:prSet phldrT="[Testo]"/>
      <dgm:spPr/>
      <dgm:t>
        <a:bodyPr/>
        <a:lstStyle/>
        <a:p>
          <a:r>
            <a:rPr lang="it-IT" dirty="0"/>
            <a:t>1995</a:t>
          </a:r>
        </a:p>
      </dgm:t>
    </dgm:pt>
    <dgm:pt modelId="{6A392A23-46C0-425E-8B58-68B97E27B6F0}" type="parTrans" cxnId="{42B95A91-37E4-4CA2-A058-0FD1FA4FD848}">
      <dgm:prSet/>
      <dgm:spPr/>
      <dgm:t>
        <a:bodyPr/>
        <a:lstStyle/>
        <a:p>
          <a:endParaRPr lang="it-IT"/>
        </a:p>
      </dgm:t>
    </dgm:pt>
    <dgm:pt modelId="{332F3BBF-6C22-4FB7-A46D-AA1EE9367DD0}" type="sibTrans" cxnId="{42B95A91-37E4-4CA2-A058-0FD1FA4FD848}">
      <dgm:prSet/>
      <dgm:spPr/>
      <dgm:t>
        <a:bodyPr/>
        <a:lstStyle/>
        <a:p>
          <a:endParaRPr lang="it-IT"/>
        </a:p>
      </dgm:t>
    </dgm:pt>
    <dgm:pt modelId="{C7259220-3AEA-4441-BCE8-EE45A4BF4EA4}">
      <dgm:prSet phldrT="[Testo]"/>
      <dgm:spPr/>
      <dgm:t>
        <a:bodyPr/>
        <a:lstStyle/>
        <a:p>
          <a:r>
            <a:rPr lang="it-IT" dirty="0"/>
            <a:t>Direttiva 95/46/CE</a:t>
          </a:r>
        </a:p>
      </dgm:t>
    </dgm:pt>
    <dgm:pt modelId="{9386B05A-BB8D-49FC-AE6A-0B5DB8B3C41A}" type="parTrans" cxnId="{F739C500-BA06-4DB8-841A-1CA6EB89DB3C}">
      <dgm:prSet/>
      <dgm:spPr/>
      <dgm:t>
        <a:bodyPr/>
        <a:lstStyle/>
        <a:p>
          <a:endParaRPr lang="it-IT"/>
        </a:p>
      </dgm:t>
    </dgm:pt>
    <dgm:pt modelId="{B940856F-E11E-48CC-90FE-88DB0D275397}" type="sibTrans" cxnId="{F739C500-BA06-4DB8-841A-1CA6EB89DB3C}">
      <dgm:prSet/>
      <dgm:spPr/>
      <dgm:t>
        <a:bodyPr/>
        <a:lstStyle/>
        <a:p>
          <a:endParaRPr lang="it-IT"/>
        </a:p>
      </dgm:t>
    </dgm:pt>
    <dgm:pt modelId="{29050D6A-9175-4582-AFC7-449534392EC6}">
      <dgm:prSet phldrT="[Testo]"/>
      <dgm:spPr/>
      <dgm:t>
        <a:bodyPr/>
        <a:lstStyle/>
        <a:p>
          <a:r>
            <a:rPr lang="it-IT" dirty="0"/>
            <a:t>Decreto Privacy</a:t>
          </a:r>
        </a:p>
      </dgm:t>
    </dgm:pt>
    <dgm:pt modelId="{0309C43B-DC26-4A79-8FBB-06315C216934}" type="parTrans" cxnId="{5AB83A84-6E6B-466A-8689-5905F888B754}">
      <dgm:prSet/>
      <dgm:spPr/>
      <dgm:t>
        <a:bodyPr/>
        <a:lstStyle/>
        <a:p>
          <a:endParaRPr lang="it-IT"/>
        </a:p>
      </dgm:t>
    </dgm:pt>
    <dgm:pt modelId="{7D2A066A-24FE-4A7B-8638-EA83E1011D54}" type="sibTrans" cxnId="{5AB83A84-6E6B-466A-8689-5905F888B754}">
      <dgm:prSet/>
      <dgm:spPr/>
      <dgm:t>
        <a:bodyPr/>
        <a:lstStyle/>
        <a:p>
          <a:endParaRPr lang="it-IT"/>
        </a:p>
      </dgm:t>
    </dgm:pt>
    <dgm:pt modelId="{68549DEC-404A-4D94-B9A8-F14E3ADB5FED}">
      <dgm:prSet phldrT="[Testo]"/>
      <dgm:spPr/>
      <dgm:t>
        <a:bodyPr/>
        <a:lstStyle/>
        <a:p>
          <a:r>
            <a:rPr lang="it-IT" dirty="0"/>
            <a:t>2016</a:t>
          </a:r>
        </a:p>
      </dgm:t>
    </dgm:pt>
    <dgm:pt modelId="{444FE24D-A9FA-483A-9886-20AF8B642861}" type="parTrans" cxnId="{5B51EDCC-D8DE-45AD-A728-F7156C3D7F44}">
      <dgm:prSet/>
      <dgm:spPr/>
      <dgm:t>
        <a:bodyPr/>
        <a:lstStyle/>
        <a:p>
          <a:endParaRPr lang="it-IT"/>
        </a:p>
      </dgm:t>
    </dgm:pt>
    <dgm:pt modelId="{9E443154-DA99-496A-A9F1-ECBD93F70E8E}" type="sibTrans" cxnId="{5B51EDCC-D8DE-45AD-A728-F7156C3D7F44}">
      <dgm:prSet/>
      <dgm:spPr/>
      <dgm:t>
        <a:bodyPr/>
        <a:lstStyle/>
        <a:p>
          <a:endParaRPr lang="it-IT"/>
        </a:p>
      </dgm:t>
    </dgm:pt>
    <dgm:pt modelId="{E9F23A92-66F6-4382-BA11-1ED4C5A21134}">
      <dgm:prSet phldrT="[Testo]"/>
      <dgm:spPr/>
      <dgm:t>
        <a:bodyPr/>
        <a:lstStyle/>
        <a:p>
          <a:r>
            <a:rPr lang="it-IT" dirty="0"/>
            <a:t>24 maggio</a:t>
          </a:r>
        </a:p>
      </dgm:t>
    </dgm:pt>
    <dgm:pt modelId="{E925C27F-5DEF-4C0E-98B1-A001F5826CF1}" type="parTrans" cxnId="{210E88B7-994B-43FB-80C3-BD799E6BF1BF}">
      <dgm:prSet/>
      <dgm:spPr/>
      <dgm:t>
        <a:bodyPr/>
        <a:lstStyle/>
        <a:p>
          <a:endParaRPr lang="it-IT"/>
        </a:p>
      </dgm:t>
    </dgm:pt>
    <dgm:pt modelId="{4B388A33-B1FC-477A-B284-7F9AFB3E8A88}" type="sibTrans" cxnId="{210E88B7-994B-43FB-80C3-BD799E6BF1BF}">
      <dgm:prSet/>
      <dgm:spPr/>
      <dgm:t>
        <a:bodyPr/>
        <a:lstStyle/>
        <a:p>
          <a:endParaRPr lang="it-IT"/>
        </a:p>
      </dgm:t>
    </dgm:pt>
    <dgm:pt modelId="{410CDC52-FC9E-4878-B0BE-57E80BCEC1F7}">
      <dgm:prSet phldrT="[Testo]"/>
      <dgm:spPr/>
      <dgm:t>
        <a:bodyPr/>
        <a:lstStyle/>
        <a:p>
          <a:r>
            <a:rPr lang="it-IT" dirty="0"/>
            <a:t>Entra in vigore</a:t>
          </a:r>
        </a:p>
      </dgm:t>
    </dgm:pt>
    <dgm:pt modelId="{C212B0ED-DB82-45AA-8392-6C02407BF9E3}" type="parTrans" cxnId="{3BB02AF5-FBA8-4F1A-A334-2609E922B64B}">
      <dgm:prSet/>
      <dgm:spPr/>
      <dgm:t>
        <a:bodyPr/>
        <a:lstStyle/>
        <a:p>
          <a:endParaRPr lang="it-IT"/>
        </a:p>
      </dgm:t>
    </dgm:pt>
    <dgm:pt modelId="{AD008747-745C-4A65-968F-8A960FD0A8E1}" type="sibTrans" cxnId="{3BB02AF5-FBA8-4F1A-A334-2609E922B64B}">
      <dgm:prSet/>
      <dgm:spPr/>
      <dgm:t>
        <a:bodyPr/>
        <a:lstStyle/>
        <a:p>
          <a:endParaRPr lang="it-IT"/>
        </a:p>
      </dgm:t>
    </dgm:pt>
    <dgm:pt modelId="{6FB172BA-E92C-4633-AF93-240BFB1F45BF}">
      <dgm:prSet phldrT="[Testo]"/>
      <dgm:spPr/>
      <dgm:t>
        <a:bodyPr/>
        <a:lstStyle/>
        <a:p>
          <a:r>
            <a:rPr lang="it-IT" dirty="0"/>
            <a:t>2018</a:t>
          </a:r>
        </a:p>
      </dgm:t>
    </dgm:pt>
    <dgm:pt modelId="{88F8402E-A051-401F-B945-31AE5D246AB3}" type="parTrans" cxnId="{A13F2453-0199-4CAE-A6DC-5EA3BCE66664}">
      <dgm:prSet/>
      <dgm:spPr/>
      <dgm:t>
        <a:bodyPr/>
        <a:lstStyle/>
        <a:p>
          <a:endParaRPr lang="it-IT"/>
        </a:p>
      </dgm:t>
    </dgm:pt>
    <dgm:pt modelId="{1242CBD3-A15F-4ACF-A62C-5D3DC8DDA181}" type="sibTrans" cxnId="{A13F2453-0199-4CAE-A6DC-5EA3BCE66664}">
      <dgm:prSet/>
      <dgm:spPr/>
      <dgm:t>
        <a:bodyPr/>
        <a:lstStyle/>
        <a:p>
          <a:endParaRPr lang="it-IT"/>
        </a:p>
      </dgm:t>
    </dgm:pt>
    <dgm:pt modelId="{B96AF542-D38B-406D-BAE5-8439D86C4B76}">
      <dgm:prSet phldrT="[Testo]"/>
      <dgm:spPr/>
      <dgm:t>
        <a:bodyPr/>
        <a:lstStyle/>
        <a:p>
          <a:r>
            <a:rPr lang="it-IT" dirty="0"/>
            <a:t>25 maggio</a:t>
          </a:r>
        </a:p>
      </dgm:t>
    </dgm:pt>
    <dgm:pt modelId="{7D8A8634-4E8C-4D8C-A6E6-D56D8385FD5B}" type="parTrans" cxnId="{ACC74EAC-D279-4146-B204-CF266137E9C1}">
      <dgm:prSet/>
      <dgm:spPr/>
      <dgm:t>
        <a:bodyPr/>
        <a:lstStyle/>
        <a:p>
          <a:endParaRPr lang="it-IT"/>
        </a:p>
      </dgm:t>
    </dgm:pt>
    <dgm:pt modelId="{4BDF22FB-F79C-4801-B260-51D02C292661}" type="sibTrans" cxnId="{ACC74EAC-D279-4146-B204-CF266137E9C1}">
      <dgm:prSet/>
      <dgm:spPr/>
      <dgm:t>
        <a:bodyPr/>
        <a:lstStyle/>
        <a:p>
          <a:endParaRPr lang="it-IT"/>
        </a:p>
      </dgm:t>
    </dgm:pt>
    <dgm:pt modelId="{5F9AA4ED-9A59-4C75-B091-3EEE751A83A9}">
      <dgm:prSet phldrT="[Testo]"/>
      <dgm:spPr/>
      <dgm:t>
        <a:bodyPr/>
        <a:lstStyle/>
        <a:p>
          <a:r>
            <a:rPr lang="it-IT" b="1" dirty="0"/>
            <a:t>Diventa pienamente efficace…</a:t>
          </a:r>
        </a:p>
      </dgm:t>
    </dgm:pt>
    <dgm:pt modelId="{EFB3246D-565A-4936-98F7-0EC2B7360E0D}" type="parTrans" cxnId="{93994C42-1517-4C77-906C-92BC820C3D31}">
      <dgm:prSet/>
      <dgm:spPr/>
      <dgm:t>
        <a:bodyPr/>
        <a:lstStyle/>
        <a:p>
          <a:endParaRPr lang="it-IT"/>
        </a:p>
      </dgm:t>
    </dgm:pt>
    <dgm:pt modelId="{13B432B0-2072-43F7-9796-E36B45ABA0EC}" type="sibTrans" cxnId="{93994C42-1517-4C77-906C-92BC820C3D31}">
      <dgm:prSet/>
      <dgm:spPr/>
      <dgm:t>
        <a:bodyPr/>
        <a:lstStyle/>
        <a:p>
          <a:endParaRPr lang="it-IT"/>
        </a:p>
      </dgm:t>
    </dgm:pt>
    <dgm:pt modelId="{643D770F-B8CD-4E99-8B5A-706868DAE5BF}" type="pres">
      <dgm:prSet presAssocID="{8FB335D8-4A10-4E72-80FA-23C9FAEEC9CF}" presName="theList" presStyleCnt="0">
        <dgm:presLayoutVars>
          <dgm:dir/>
          <dgm:animLvl val="lvl"/>
          <dgm:resizeHandles val="exact"/>
        </dgm:presLayoutVars>
      </dgm:prSet>
      <dgm:spPr/>
    </dgm:pt>
    <dgm:pt modelId="{88AE5ADC-2551-4278-84B5-5883C0ABF855}" type="pres">
      <dgm:prSet presAssocID="{B289C913-F6D2-4214-99D2-347132082297}" presName="compNode" presStyleCnt="0"/>
      <dgm:spPr/>
    </dgm:pt>
    <dgm:pt modelId="{35085E68-E7AB-471F-9DA8-13444CFB1575}" type="pres">
      <dgm:prSet presAssocID="{B289C913-F6D2-4214-99D2-347132082297}" presName="noGeometry" presStyleCnt="0"/>
      <dgm:spPr/>
    </dgm:pt>
    <dgm:pt modelId="{7F0C7CAD-5D7B-4FBA-B059-2C52BC08C7C0}" type="pres">
      <dgm:prSet presAssocID="{B289C913-F6D2-4214-99D2-347132082297}" presName="childTextVisible" presStyleLbl="bgAccFollowNode1" presStyleIdx="0" presStyleCnt="3">
        <dgm:presLayoutVars>
          <dgm:bulletEnabled val="1"/>
        </dgm:presLayoutVars>
      </dgm:prSet>
      <dgm:spPr/>
    </dgm:pt>
    <dgm:pt modelId="{DA76914D-A72D-4C6D-B4C7-CA6B3272C95C}" type="pres">
      <dgm:prSet presAssocID="{B289C913-F6D2-4214-99D2-347132082297}" presName="childTextHidden" presStyleLbl="bgAccFollowNode1" presStyleIdx="0" presStyleCnt="3"/>
      <dgm:spPr/>
    </dgm:pt>
    <dgm:pt modelId="{05235C3D-F5A5-408C-9974-8AD619FAA12E}" type="pres">
      <dgm:prSet presAssocID="{B289C913-F6D2-4214-99D2-347132082297}" presName="parentText" presStyleLbl="node1" presStyleIdx="0" presStyleCnt="3">
        <dgm:presLayoutVars>
          <dgm:chMax val="1"/>
          <dgm:bulletEnabled val="1"/>
        </dgm:presLayoutVars>
      </dgm:prSet>
      <dgm:spPr/>
    </dgm:pt>
    <dgm:pt modelId="{61CEC8B9-874C-4AFF-BA30-B5361F563FB9}" type="pres">
      <dgm:prSet presAssocID="{B289C913-F6D2-4214-99D2-347132082297}" presName="aSpace" presStyleCnt="0"/>
      <dgm:spPr/>
    </dgm:pt>
    <dgm:pt modelId="{EC07B7D3-B1E9-4BC6-9790-DCF29A3668FB}" type="pres">
      <dgm:prSet presAssocID="{68549DEC-404A-4D94-B9A8-F14E3ADB5FED}" presName="compNode" presStyleCnt="0"/>
      <dgm:spPr/>
    </dgm:pt>
    <dgm:pt modelId="{94B55562-C764-499D-B8D8-681E2374CE31}" type="pres">
      <dgm:prSet presAssocID="{68549DEC-404A-4D94-B9A8-F14E3ADB5FED}" presName="noGeometry" presStyleCnt="0"/>
      <dgm:spPr/>
    </dgm:pt>
    <dgm:pt modelId="{D2BE90E0-686D-428C-A625-854AB33E5FD9}" type="pres">
      <dgm:prSet presAssocID="{68549DEC-404A-4D94-B9A8-F14E3ADB5FED}" presName="childTextVisible" presStyleLbl="bgAccFollowNode1" presStyleIdx="1" presStyleCnt="3" custLinFactNeighborX="-4935" custLinFactNeighborY="471">
        <dgm:presLayoutVars>
          <dgm:bulletEnabled val="1"/>
        </dgm:presLayoutVars>
      </dgm:prSet>
      <dgm:spPr/>
    </dgm:pt>
    <dgm:pt modelId="{2B7C26CE-AC67-469E-9285-406CBB76A265}" type="pres">
      <dgm:prSet presAssocID="{68549DEC-404A-4D94-B9A8-F14E3ADB5FED}" presName="childTextHidden" presStyleLbl="bgAccFollowNode1" presStyleIdx="1" presStyleCnt="3"/>
      <dgm:spPr/>
    </dgm:pt>
    <dgm:pt modelId="{F9C66C94-4D3A-421F-AC6E-123C547D6035}" type="pres">
      <dgm:prSet presAssocID="{68549DEC-404A-4D94-B9A8-F14E3ADB5FED}" presName="parentText" presStyleLbl="node1" presStyleIdx="1" presStyleCnt="3" custLinFactNeighborX="-5758" custLinFactNeighborY="1645">
        <dgm:presLayoutVars>
          <dgm:chMax val="1"/>
          <dgm:bulletEnabled val="1"/>
        </dgm:presLayoutVars>
      </dgm:prSet>
      <dgm:spPr/>
    </dgm:pt>
    <dgm:pt modelId="{EFB5D3E8-8A4A-40F1-B9A8-1588C466AC0A}" type="pres">
      <dgm:prSet presAssocID="{68549DEC-404A-4D94-B9A8-F14E3ADB5FED}" presName="aSpace" presStyleCnt="0"/>
      <dgm:spPr/>
    </dgm:pt>
    <dgm:pt modelId="{6382C78C-722F-4FDC-A048-FCF07AEA439F}" type="pres">
      <dgm:prSet presAssocID="{6FB172BA-E92C-4633-AF93-240BFB1F45BF}" presName="compNode" presStyleCnt="0"/>
      <dgm:spPr/>
    </dgm:pt>
    <dgm:pt modelId="{A3798F79-7C37-4FC8-897B-9BDDAB49A39D}" type="pres">
      <dgm:prSet presAssocID="{6FB172BA-E92C-4633-AF93-240BFB1F45BF}" presName="noGeometry" presStyleCnt="0"/>
      <dgm:spPr/>
    </dgm:pt>
    <dgm:pt modelId="{94CFF791-B78B-44DF-A490-663E6C92B55C}" type="pres">
      <dgm:prSet presAssocID="{6FB172BA-E92C-4633-AF93-240BFB1F45BF}" presName="childTextVisible" presStyleLbl="bgAccFollowNode1" presStyleIdx="2" presStyleCnt="3" custScaleX="109937" custLinFactNeighborX="-5758">
        <dgm:presLayoutVars>
          <dgm:bulletEnabled val="1"/>
        </dgm:presLayoutVars>
      </dgm:prSet>
      <dgm:spPr/>
    </dgm:pt>
    <dgm:pt modelId="{351CA1DD-851F-4F56-9D97-E4ECDF4E8C83}" type="pres">
      <dgm:prSet presAssocID="{6FB172BA-E92C-4633-AF93-240BFB1F45BF}" presName="childTextHidden" presStyleLbl="bgAccFollowNode1" presStyleIdx="2" presStyleCnt="3"/>
      <dgm:spPr/>
    </dgm:pt>
    <dgm:pt modelId="{1B133571-A47C-494A-AC41-4C9CA1627497}" type="pres">
      <dgm:prSet presAssocID="{6FB172BA-E92C-4633-AF93-240BFB1F45BF}" presName="parentText" presStyleLbl="node1" presStyleIdx="2" presStyleCnt="3" custLinFactNeighborX="-17274" custLinFactNeighborY="-1645">
        <dgm:presLayoutVars>
          <dgm:chMax val="1"/>
          <dgm:bulletEnabled val="1"/>
        </dgm:presLayoutVars>
      </dgm:prSet>
      <dgm:spPr/>
    </dgm:pt>
  </dgm:ptLst>
  <dgm:cxnLst>
    <dgm:cxn modelId="{F739C500-BA06-4DB8-841A-1CA6EB89DB3C}" srcId="{B289C913-F6D2-4214-99D2-347132082297}" destId="{C7259220-3AEA-4441-BCE8-EE45A4BF4EA4}" srcOrd="0" destOrd="0" parTransId="{9386B05A-BB8D-49FC-AE6A-0B5DB8B3C41A}" sibTransId="{B940856F-E11E-48CC-90FE-88DB0D275397}"/>
    <dgm:cxn modelId="{F1978F1B-C951-46C0-AAAB-E9C41511B8A3}" type="presOf" srcId="{68549DEC-404A-4D94-B9A8-F14E3ADB5FED}" destId="{F9C66C94-4D3A-421F-AC6E-123C547D6035}" srcOrd="0" destOrd="0" presId="urn:microsoft.com/office/officeart/2005/8/layout/hProcess6"/>
    <dgm:cxn modelId="{60A08520-6ACD-4C2E-A66F-D16600C38006}" type="presOf" srcId="{5F9AA4ED-9A59-4C75-B091-3EEE751A83A9}" destId="{351CA1DD-851F-4F56-9D97-E4ECDF4E8C83}" srcOrd="1" destOrd="1" presId="urn:microsoft.com/office/officeart/2005/8/layout/hProcess6"/>
    <dgm:cxn modelId="{9F8B063C-7B90-43A2-9F66-4CECA0FEDE4D}" type="presOf" srcId="{C7259220-3AEA-4441-BCE8-EE45A4BF4EA4}" destId="{7F0C7CAD-5D7B-4FBA-B059-2C52BC08C7C0}" srcOrd="0" destOrd="0" presId="urn:microsoft.com/office/officeart/2005/8/layout/hProcess6"/>
    <dgm:cxn modelId="{93994C42-1517-4C77-906C-92BC820C3D31}" srcId="{6FB172BA-E92C-4633-AF93-240BFB1F45BF}" destId="{5F9AA4ED-9A59-4C75-B091-3EEE751A83A9}" srcOrd="1" destOrd="0" parTransId="{EFB3246D-565A-4936-98F7-0EC2B7360E0D}" sibTransId="{13B432B0-2072-43F7-9796-E36B45ABA0EC}"/>
    <dgm:cxn modelId="{ED490864-A5D9-4F98-BA28-73A51A41E2EF}" type="presOf" srcId="{E9F23A92-66F6-4382-BA11-1ED4C5A21134}" destId="{D2BE90E0-686D-428C-A625-854AB33E5FD9}" srcOrd="0" destOrd="0" presId="urn:microsoft.com/office/officeart/2005/8/layout/hProcess6"/>
    <dgm:cxn modelId="{ADBC806A-F8BA-44D1-A95C-8E93DF16D637}" type="presOf" srcId="{29050D6A-9175-4582-AFC7-449534392EC6}" destId="{DA76914D-A72D-4C6D-B4C7-CA6B3272C95C}" srcOrd="1" destOrd="1" presId="urn:microsoft.com/office/officeart/2005/8/layout/hProcess6"/>
    <dgm:cxn modelId="{0CD53B6F-0EA1-4239-838F-59401A2CAB95}" type="presOf" srcId="{410CDC52-FC9E-4878-B0BE-57E80BCEC1F7}" destId="{D2BE90E0-686D-428C-A625-854AB33E5FD9}" srcOrd="0" destOrd="1" presId="urn:microsoft.com/office/officeart/2005/8/layout/hProcess6"/>
    <dgm:cxn modelId="{A13F2453-0199-4CAE-A6DC-5EA3BCE66664}" srcId="{8FB335D8-4A10-4E72-80FA-23C9FAEEC9CF}" destId="{6FB172BA-E92C-4633-AF93-240BFB1F45BF}" srcOrd="2" destOrd="0" parTransId="{88F8402E-A051-401F-B945-31AE5D246AB3}" sibTransId="{1242CBD3-A15F-4ACF-A62C-5D3DC8DDA181}"/>
    <dgm:cxn modelId="{B487AD7B-2124-4A11-9C5C-19176408A84B}" type="presOf" srcId="{E9F23A92-66F6-4382-BA11-1ED4C5A21134}" destId="{2B7C26CE-AC67-469E-9285-406CBB76A265}" srcOrd="1" destOrd="0" presId="urn:microsoft.com/office/officeart/2005/8/layout/hProcess6"/>
    <dgm:cxn modelId="{47775381-268D-43BF-AED3-53D95C8BBE64}" type="presOf" srcId="{29050D6A-9175-4582-AFC7-449534392EC6}" destId="{7F0C7CAD-5D7B-4FBA-B059-2C52BC08C7C0}" srcOrd="0" destOrd="1" presId="urn:microsoft.com/office/officeart/2005/8/layout/hProcess6"/>
    <dgm:cxn modelId="{5AB83A84-6E6B-466A-8689-5905F888B754}" srcId="{B289C913-F6D2-4214-99D2-347132082297}" destId="{29050D6A-9175-4582-AFC7-449534392EC6}" srcOrd="1" destOrd="0" parTransId="{0309C43B-DC26-4A79-8FBB-06315C216934}" sibTransId="{7D2A066A-24FE-4A7B-8638-EA83E1011D54}"/>
    <dgm:cxn modelId="{42B95A91-37E4-4CA2-A058-0FD1FA4FD848}" srcId="{8FB335D8-4A10-4E72-80FA-23C9FAEEC9CF}" destId="{B289C913-F6D2-4214-99D2-347132082297}" srcOrd="0" destOrd="0" parTransId="{6A392A23-46C0-425E-8B58-68B97E27B6F0}" sibTransId="{332F3BBF-6C22-4FB7-A46D-AA1EE9367DD0}"/>
    <dgm:cxn modelId="{A7CB0C97-0C32-4633-A35E-81ADA25B8F92}" type="presOf" srcId="{B96AF542-D38B-406D-BAE5-8439D86C4B76}" destId="{351CA1DD-851F-4F56-9D97-E4ECDF4E8C83}" srcOrd="1" destOrd="0" presId="urn:microsoft.com/office/officeart/2005/8/layout/hProcess6"/>
    <dgm:cxn modelId="{0EB56BA2-7E31-4658-99FF-632DFF3FB06A}" type="presOf" srcId="{B96AF542-D38B-406D-BAE5-8439D86C4B76}" destId="{94CFF791-B78B-44DF-A490-663E6C92B55C}" srcOrd="0" destOrd="0" presId="urn:microsoft.com/office/officeart/2005/8/layout/hProcess6"/>
    <dgm:cxn modelId="{ACC74EAC-D279-4146-B204-CF266137E9C1}" srcId="{6FB172BA-E92C-4633-AF93-240BFB1F45BF}" destId="{B96AF542-D38B-406D-BAE5-8439D86C4B76}" srcOrd="0" destOrd="0" parTransId="{7D8A8634-4E8C-4D8C-A6E6-D56D8385FD5B}" sibTransId="{4BDF22FB-F79C-4801-B260-51D02C292661}"/>
    <dgm:cxn modelId="{210E88B7-994B-43FB-80C3-BD799E6BF1BF}" srcId="{68549DEC-404A-4D94-B9A8-F14E3ADB5FED}" destId="{E9F23A92-66F6-4382-BA11-1ED4C5A21134}" srcOrd="0" destOrd="0" parTransId="{E925C27F-5DEF-4C0E-98B1-A001F5826CF1}" sibTransId="{4B388A33-B1FC-477A-B284-7F9AFB3E8A88}"/>
    <dgm:cxn modelId="{839E90C6-A66F-455D-BD0C-9570AD439DBB}" type="presOf" srcId="{6FB172BA-E92C-4633-AF93-240BFB1F45BF}" destId="{1B133571-A47C-494A-AC41-4C9CA1627497}" srcOrd="0" destOrd="0" presId="urn:microsoft.com/office/officeart/2005/8/layout/hProcess6"/>
    <dgm:cxn modelId="{3F233ACC-5176-40C7-9998-DA18C01D9B76}" type="presOf" srcId="{B289C913-F6D2-4214-99D2-347132082297}" destId="{05235C3D-F5A5-408C-9974-8AD619FAA12E}" srcOrd="0" destOrd="0" presId="urn:microsoft.com/office/officeart/2005/8/layout/hProcess6"/>
    <dgm:cxn modelId="{5B51EDCC-D8DE-45AD-A728-F7156C3D7F44}" srcId="{8FB335D8-4A10-4E72-80FA-23C9FAEEC9CF}" destId="{68549DEC-404A-4D94-B9A8-F14E3ADB5FED}" srcOrd="1" destOrd="0" parTransId="{444FE24D-A9FA-483A-9886-20AF8B642861}" sibTransId="{9E443154-DA99-496A-A9F1-ECBD93F70E8E}"/>
    <dgm:cxn modelId="{3D4CC5D5-1913-48AC-9A75-3B151C525103}" type="presOf" srcId="{C7259220-3AEA-4441-BCE8-EE45A4BF4EA4}" destId="{DA76914D-A72D-4C6D-B4C7-CA6B3272C95C}" srcOrd="1" destOrd="0" presId="urn:microsoft.com/office/officeart/2005/8/layout/hProcess6"/>
    <dgm:cxn modelId="{B07B3CDF-10B8-41DD-B61F-54DB36CA52D2}" type="presOf" srcId="{410CDC52-FC9E-4878-B0BE-57E80BCEC1F7}" destId="{2B7C26CE-AC67-469E-9285-406CBB76A265}" srcOrd="1" destOrd="1" presId="urn:microsoft.com/office/officeart/2005/8/layout/hProcess6"/>
    <dgm:cxn modelId="{9E701AF0-C3BB-430E-83AF-5528BCD0BFB1}" type="presOf" srcId="{8FB335D8-4A10-4E72-80FA-23C9FAEEC9CF}" destId="{643D770F-B8CD-4E99-8B5A-706868DAE5BF}" srcOrd="0" destOrd="0" presId="urn:microsoft.com/office/officeart/2005/8/layout/hProcess6"/>
    <dgm:cxn modelId="{3BB02AF5-FBA8-4F1A-A334-2609E922B64B}" srcId="{68549DEC-404A-4D94-B9A8-F14E3ADB5FED}" destId="{410CDC52-FC9E-4878-B0BE-57E80BCEC1F7}" srcOrd="1" destOrd="0" parTransId="{C212B0ED-DB82-45AA-8392-6C02407BF9E3}" sibTransId="{AD008747-745C-4A65-968F-8A960FD0A8E1}"/>
    <dgm:cxn modelId="{0B63C0F8-441F-443B-8546-064E81BC7433}" type="presOf" srcId="{5F9AA4ED-9A59-4C75-B091-3EEE751A83A9}" destId="{94CFF791-B78B-44DF-A490-663E6C92B55C}" srcOrd="0" destOrd="1" presId="urn:microsoft.com/office/officeart/2005/8/layout/hProcess6"/>
    <dgm:cxn modelId="{36E37E9A-4AD3-4C0A-B404-C96079CFB3CA}" type="presParOf" srcId="{643D770F-B8CD-4E99-8B5A-706868DAE5BF}" destId="{88AE5ADC-2551-4278-84B5-5883C0ABF855}" srcOrd="0" destOrd="0" presId="urn:microsoft.com/office/officeart/2005/8/layout/hProcess6"/>
    <dgm:cxn modelId="{59F4C8A0-4BCD-4F67-AAC8-916A5B404CEE}" type="presParOf" srcId="{88AE5ADC-2551-4278-84B5-5883C0ABF855}" destId="{35085E68-E7AB-471F-9DA8-13444CFB1575}" srcOrd="0" destOrd="0" presId="urn:microsoft.com/office/officeart/2005/8/layout/hProcess6"/>
    <dgm:cxn modelId="{42FEC196-6978-496F-8097-524BC9DED8E3}" type="presParOf" srcId="{88AE5ADC-2551-4278-84B5-5883C0ABF855}" destId="{7F0C7CAD-5D7B-4FBA-B059-2C52BC08C7C0}" srcOrd="1" destOrd="0" presId="urn:microsoft.com/office/officeart/2005/8/layout/hProcess6"/>
    <dgm:cxn modelId="{560846C8-1323-4B80-B9CC-C49CFD8111E4}" type="presParOf" srcId="{88AE5ADC-2551-4278-84B5-5883C0ABF855}" destId="{DA76914D-A72D-4C6D-B4C7-CA6B3272C95C}" srcOrd="2" destOrd="0" presId="urn:microsoft.com/office/officeart/2005/8/layout/hProcess6"/>
    <dgm:cxn modelId="{C4893B97-FF91-44F2-8ACB-9224F2C7AD7D}" type="presParOf" srcId="{88AE5ADC-2551-4278-84B5-5883C0ABF855}" destId="{05235C3D-F5A5-408C-9974-8AD619FAA12E}" srcOrd="3" destOrd="0" presId="urn:microsoft.com/office/officeart/2005/8/layout/hProcess6"/>
    <dgm:cxn modelId="{E272253E-C239-43E9-BAAD-6B7231555E93}" type="presParOf" srcId="{643D770F-B8CD-4E99-8B5A-706868DAE5BF}" destId="{61CEC8B9-874C-4AFF-BA30-B5361F563FB9}" srcOrd="1" destOrd="0" presId="urn:microsoft.com/office/officeart/2005/8/layout/hProcess6"/>
    <dgm:cxn modelId="{E5384923-F35A-4DE0-94D4-91A78CDC24DC}" type="presParOf" srcId="{643D770F-B8CD-4E99-8B5A-706868DAE5BF}" destId="{EC07B7D3-B1E9-4BC6-9790-DCF29A3668FB}" srcOrd="2" destOrd="0" presId="urn:microsoft.com/office/officeart/2005/8/layout/hProcess6"/>
    <dgm:cxn modelId="{F37F8890-B08E-4043-8D01-B3790B952DA5}" type="presParOf" srcId="{EC07B7D3-B1E9-4BC6-9790-DCF29A3668FB}" destId="{94B55562-C764-499D-B8D8-681E2374CE31}" srcOrd="0" destOrd="0" presId="urn:microsoft.com/office/officeart/2005/8/layout/hProcess6"/>
    <dgm:cxn modelId="{136BC4A9-B413-4242-B4F4-3B6716C594AD}" type="presParOf" srcId="{EC07B7D3-B1E9-4BC6-9790-DCF29A3668FB}" destId="{D2BE90E0-686D-428C-A625-854AB33E5FD9}" srcOrd="1" destOrd="0" presId="urn:microsoft.com/office/officeart/2005/8/layout/hProcess6"/>
    <dgm:cxn modelId="{F9181E71-1712-4EF9-B073-7830CE3AA195}" type="presParOf" srcId="{EC07B7D3-B1E9-4BC6-9790-DCF29A3668FB}" destId="{2B7C26CE-AC67-469E-9285-406CBB76A265}" srcOrd="2" destOrd="0" presId="urn:microsoft.com/office/officeart/2005/8/layout/hProcess6"/>
    <dgm:cxn modelId="{702F8F26-B820-43E0-B03A-1CA75EEE1213}" type="presParOf" srcId="{EC07B7D3-B1E9-4BC6-9790-DCF29A3668FB}" destId="{F9C66C94-4D3A-421F-AC6E-123C547D6035}" srcOrd="3" destOrd="0" presId="urn:microsoft.com/office/officeart/2005/8/layout/hProcess6"/>
    <dgm:cxn modelId="{6BA9CB42-3C94-483B-B70A-FE27C9C83980}" type="presParOf" srcId="{643D770F-B8CD-4E99-8B5A-706868DAE5BF}" destId="{EFB5D3E8-8A4A-40F1-B9A8-1588C466AC0A}" srcOrd="3" destOrd="0" presId="urn:microsoft.com/office/officeart/2005/8/layout/hProcess6"/>
    <dgm:cxn modelId="{2450FDC3-DC27-4245-9679-3B1F6FD99B4E}" type="presParOf" srcId="{643D770F-B8CD-4E99-8B5A-706868DAE5BF}" destId="{6382C78C-722F-4FDC-A048-FCF07AEA439F}" srcOrd="4" destOrd="0" presId="urn:microsoft.com/office/officeart/2005/8/layout/hProcess6"/>
    <dgm:cxn modelId="{737DC727-AD8C-4A21-BE4A-4BB77689E2EE}" type="presParOf" srcId="{6382C78C-722F-4FDC-A048-FCF07AEA439F}" destId="{A3798F79-7C37-4FC8-897B-9BDDAB49A39D}" srcOrd="0" destOrd="0" presId="urn:microsoft.com/office/officeart/2005/8/layout/hProcess6"/>
    <dgm:cxn modelId="{8990A7A5-2EEA-45A4-90CB-B0B244610284}" type="presParOf" srcId="{6382C78C-722F-4FDC-A048-FCF07AEA439F}" destId="{94CFF791-B78B-44DF-A490-663E6C92B55C}" srcOrd="1" destOrd="0" presId="urn:microsoft.com/office/officeart/2005/8/layout/hProcess6"/>
    <dgm:cxn modelId="{0D327188-4714-4A12-987C-332EB11851B1}" type="presParOf" srcId="{6382C78C-722F-4FDC-A048-FCF07AEA439F}" destId="{351CA1DD-851F-4F56-9D97-E4ECDF4E8C83}" srcOrd="2" destOrd="0" presId="urn:microsoft.com/office/officeart/2005/8/layout/hProcess6"/>
    <dgm:cxn modelId="{A89CD995-791F-4A1C-B009-1C4AA97E5D67}" type="presParOf" srcId="{6382C78C-722F-4FDC-A048-FCF07AEA439F}" destId="{1B133571-A47C-494A-AC41-4C9CA1627497}" srcOrd="3" destOrd="0" presId="urn:microsoft.com/office/officeart/2005/8/layout/hProcess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B699A29-D9A2-49EC-A099-C1D21CBA40AD}"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it-IT"/>
        </a:p>
      </dgm:t>
    </dgm:pt>
    <dgm:pt modelId="{A6A891ED-1D4A-4677-96D2-C2D8C6362D2E}">
      <dgm:prSet phldrT="[Testo]"/>
      <dgm:spPr/>
      <dgm:t>
        <a:bodyPr/>
        <a:lstStyle/>
        <a:p>
          <a:r>
            <a:rPr lang="it-IT" dirty="0"/>
            <a:t>Dati Personali</a:t>
          </a:r>
        </a:p>
        <a:p>
          <a:r>
            <a:rPr lang="it-IT" dirty="0"/>
            <a:t>DI CHI?</a:t>
          </a:r>
        </a:p>
      </dgm:t>
    </dgm:pt>
    <dgm:pt modelId="{6781387A-40E1-4185-BF0E-F0B068A16C51}" type="parTrans" cxnId="{54062B7B-31BE-42ED-A405-E888250B3221}">
      <dgm:prSet/>
      <dgm:spPr/>
      <dgm:t>
        <a:bodyPr/>
        <a:lstStyle/>
        <a:p>
          <a:endParaRPr lang="it-IT"/>
        </a:p>
      </dgm:t>
    </dgm:pt>
    <dgm:pt modelId="{3A71C5F1-2D4E-4350-8561-2790C2407561}" type="sibTrans" cxnId="{54062B7B-31BE-42ED-A405-E888250B3221}">
      <dgm:prSet/>
      <dgm:spPr/>
      <dgm:t>
        <a:bodyPr/>
        <a:lstStyle/>
        <a:p>
          <a:endParaRPr lang="it-IT"/>
        </a:p>
      </dgm:t>
    </dgm:pt>
    <dgm:pt modelId="{8032CFDF-A248-449E-8CA1-8D049E584594}">
      <dgm:prSet phldrT="[Testo]"/>
      <dgm:spPr/>
      <dgm:t>
        <a:bodyPr/>
        <a:lstStyle/>
        <a:p>
          <a:r>
            <a:rPr lang="it-IT" dirty="0"/>
            <a:t>DIRITTI degli interessati</a:t>
          </a:r>
        </a:p>
      </dgm:t>
    </dgm:pt>
    <dgm:pt modelId="{AA10EDEA-91BC-4B8C-B382-3029EE0F83FC}" type="parTrans" cxnId="{E45B6669-59A2-41F7-9B89-224A9EB87988}">
      <dgm:prSet/>
      <dgm:spPr/>
      <dgm:t>
        <a:bodyPr/>
        <a:lstStyle/>
        <a:p>
          <a:endParaRPr lang="it-IT"/>
        </a:p>
      </dgm:t>
    </dgm:pt>
    <dgm:pt modelId="{7C68813A-F4F5-44B3-AAA8-096919A83317}" type="sibTrans" cxnId="{E45B6669-59A2-41F7-9B89-224A9EB87988}">
      <dgm:prSet/>
      <dgm:spPr/>
      <dgm:t>
        <a:bodyPr/>
        <a:lstStyle/>
        <a:p>
          <a:endParaRPr lang="it-IT"/>
        </a:p>
      </dgm:t>
    </dgm:pt>
    <dgm:pt modelId="{7734AA09-644A-4C89-AC62-88A617D34468}">
      <dgm:prSet phldrT="[Testo]"/>
      <dgm:spPr/>
      <dgm:t>
        <a:bodyPr/>
        <a:lstStyle/>
        <a:p>
          <a:r>
            <a:rPr lang="it-IT" dirty="0"/>
            <a:t>DOVERI del titolare/responsabile/incaricato</a:t>
          </a:r>
        </a:p>
      </dgm:t>
    </dgm:pt>
    <dgm:pt modelId="{C8D99786-E4F2-42AC-8F0F-4457F7336140}" type="parTrans" cxnId="{008AC46A-5461-4943-82EC-444E0B509144}">
      <dgm:prSet/>
      <dgm:spPr/>
      <dgm:t>
        <a:bodyPr/>
        <a:lstStyle/>
        <a:p>
          <a:endParaRPr lang="it-IT"/>
        </a:p>
      </dgm:t>
    </dgm:pt>
    <dgm:pt modelId="{4F806DD6-DBAB-44A0-AE43-33186D237B34}" type="sibTrans" cxnId="{008AC46A-5461-4943-82EC-444E0B509144}">
      <dgm:prSet/>
      <dgm:spPr/>
      <dgm:t>
        <a:bodyPr/>
        <a:lstStyle/>
        <a:p>
          <a:endParaRPr lang="it-IT"/>
        </a:p>
      </dgm:t>
    </dgm:pt>
    <dgm:pt modelId="{FFC9CCCC-332A-4213-BBB6-EDC1BA5F6A45}">
      <dgm:prSet phldrT="[Testo]"/>
      <dgm:spPr/>
      <dgm:t>
        <a:bodyPr/>
        <a:lstStyle/>
        <a:p>
          <a:r>
            <a:rPr lang="it-IT" dirty="0"/>
            <a:t>OBBLIGHI generali sulla sicurezza</a:t>
          </a:r>
        </a:p>
      </dgm:t>
    </dgm:pt>
    <dgm:pt modelId="{400CC480-4BE0-40F6-976C-EB1CEE3A9F96}" type="parTrans" cxnId="{1125CCC7-4B5E-4CEF-B89D-96E7C068140F}">
      <dgm:prSet/>
      <dgm:spPr/>
      <dgm:t>
        <a:bodyPr/>
        <a:lstStyle/>
        <a:p>
          <a:endParaRPr lang="it-IT"/>
        </a:p>
      </dgm:t>
    </dgm:pt>
    <dgm:pt modelId="{78B6D313-46DD-42D6-B380-764E1E60F3D1}" type="sibTrans" cxnId="{1125CCC7-4B5E-4CEF-B89D-96E7C068140F}">
      <dgm:prSet/>
      <dgm:spPr/>
      <dgm:t>
        <a:bodyPr/>
        <a:lstStyle/>
        <a:p>
          <a:endParaRPr lang="it-IT"/>
        </a:p>
      </dgm:t>
    </dgm:pt>
    <dgm:pt modelId="{7C237A09-0F5B-4828-9B8A-A018670DA8D6}">
      <dgm:prSet phldrT="[Testo]"/>
      <dgm:spPr/>
      <dgm:t>
        <a:bodyPr/>
        <a:lstStyle/>
        <a:p>
          <a:r>
            <a:rPr lang="it-IT" dirty="0"/>
            <a:t>SANZIONI</a:t>
          </a:r>
        </a:p>
      </dgm:t>
    </dgm:pt>
    <dgm:pt modelId="{3C459EC4-5F34-4CDD-A15D-E95D0670060A}" type="parTrans" cxnId="{7B47A4DC-672A-45B1-B60C-E8C37AE186B4}">
      <dgm:prSet/>
      <dgm:spPr/>
      <dgm:t>
        <a:bodyPr/>
        <a:lstStyle/>
        <a:p>
          <a:endParaRPr lang="it-IT"/>
        </a:p>
      </dgm:t>
    </dgm:pt>
    <dgm:pt modelId="{4BB27BC8-06A2-4288-8BB5-ADEC84DA081B}" type="sibTrans" cxnId="{7B47A4DC-672A-45B1-B60C-E8C37AE186B4}">
      <dgm:prSet/>
      <dgm:spPr/>
      <dgm:t>
        <a:bodyPr/>
        <a:lstStyle/>
        <a:p>
          <a:endParaRPr lang="it-IT"/>
        </a:p>
      </dgm:t>
    </dgm:pt>
    <dgm:pt modelId="{1D2542FB-07C6-4DEC-A0DC-80AA3711F8F6}" type="pres">
      <dgm:prSet presAssocID="{CB699A29-D9A2-49EC-A099-C1D21CBA40AD}" presName="diagram" presStyleCnt="0">
        <dgm:presLayoutVars>
          <dgm:chMax val="1"/>
          <dgm:dir/>
          <dgm:animLvl val="ctr"/>
          <dgm:resizeHandles val="exact"/>
        </dgm:presLayoutVars>
      </dgm:prSet>
      <dgm:spPr/>
    </dgm:pt>
    <dgm:pt modelId="{768D3060-DFB7-43F7-ABA4-060D15E6A426}" type="pres">
      <dgm:prSet presAssocID="{CB699A29-D9A2-49EC-A099-C1D21CBA40AD}" presName="matrix" presStyleCnt="0"/>
      <dgm:spPr/>
    </dgm:pt>
    <dgm:pt modelId="{0E9E8685-9FAE-4850-A3F9-6A67C8086EA3}" type="pres">
      <dgm:prSet presAssocID="{CB699A29-D9A2-49EC-A099-C1D21CBA40AD}" presName="tile1" presStyleLbl="node1" presStyleIdx="0" presStyleCnt="4"/>
      <dgm:spPr/>
    </dgm:pt>
    <dgm:pt modelId="{C0A48496-EBD3-4C65-BC88-2874F6DA132A}" type="pres">
      <dgm:prSet presAssocID="{CB699A29-D9A2-49EC-A099-C1D21CBA40AD}" presName="tile1text" presStyleLbl="node1" presStyleIdx="0" presStyleCnt="4">
        <dgm:presLayoutVars>
          <dgm:chMax val="0"/>
          <dgm:chPref val="0"/>
          <dgm:bulletEnabled val="1"/>
        </dgm:presLayoutVars>
      </dgm:prSet>
      <dgm:spPr/>
    </dgm:pt>
    <dgm:pt modelId="{B8249631-AB2C-4F2F-A510-FD64F176772D}" type="pres">
      <dgm:prSet presAssocID="{CB699A29-D9A2-49EC-A099-C1D21CBA40AD}" presName="tile2" presStyleLbl="node1" presStyleIdx="1" presStyleCnt="4"/>
      <dgm:spPr/>
    </dgm:pt>
    <dgm:pt modelId="{7BFB175A-7643-43F4-B332-15A40640810B}" type="pres">
      <dgm:prSet presAssocID="{CB699A29-D9A2-49EC-A099-C1D21CBA40AD}" presName="tile2text" presStyleLbl="node1" presStyleIdx="1" presStyleCnt="4">
        <dgm:presLayoutVars>
          <dgm:chMax val="0"/>
          <dgm:chPref val="0"/>
          <dgm:bulletEnabled val="1"/>
        </dgm:presLayoutVars>
      </dgm:prSet>
      <dgm:spPr/>
    </dgm:pt>
    <dgm:pt modelId="{1AFCBC96-E123-40CA-8245-B700369AFEE0}" type="pres">
      <dgm:prSet presAssocID="{CB699A29-D9A2-49EC-A099-C1D21CBA40AD}" presName="tile3" presStyleLbl="node1" presStyleIdx="2" presStyleCnt="4"/>
      <dgm:spPr/>
    </dgm:pt>
    <dgm:pt modelId="{341B4FFA-342A-4E48-AF08-C454AE200A53}" type="pres">
      <dgm:prSet presAssocID="{CB699A29-D9A2-49EC-A099-C1D21CBA40AD}" presName="tile3text" presStyleLbl="node1" presStyleIdx="2" presStyleCnt="4">
        <dgm:presLayoutVars>
          <dgm:chMax val="0"/>
          <dgm:chPref val="0"/>
          <dgm:bulletEnabled val="1"/>
        </dgm:presLayoutVars>
      </dgm:prSet>
      <dgm:spPr/>
    </dgm:pt>
    <dgm:pt modelId="{91B37C5A-DED6-4BEF-9BDE-724EDC111114}" type="pres">
      <dgm:prSet presAssocID="{CB699A29-D9A2-49EC-A099-C1D21CBA40AD}" presName="tile4" presStyleLbl="node1" presStyleIdx="3" presStyleCnt="4"/>
      <dgm:spPr/>
    </dgm:pt>
    <dgm:pt modelId="{25A0E255-E6B8-4DF0-BD07-2C4DC70C5A1C}" type="pres">
      <dgm:prSet presAssocID="{CB699A29-D9A2-49EC-A099-C1D21CBA40AD}" presName="tile4text" presStyleLbl="node1" presStyleIdx="3" presStyleCnt="4">
        <dgm:presLayoutVars>
          <dgm:chMax val="0"/>
          <dgm:chPref val="0"/>
          <dgm:bulletEnabled val="1"/>
        </dgm:presLayoutVars>
      </dgm:prSet>
      <dgm:spPr/>
    </dgm:pt>
    <dgm:pt modelId="{A5AFDDFD-A2FB-4D82-B775-79DA46F2DC83}" type="pres">
      <dgm:prSet presAssocID="{CB699A29-D9A2-49EC-A099-C1D21CBA40AD}" presName="centerTile" presStyleLbl="fgShp" presStyleIdx="0" presStyleCnt="1">
        <dgm:presLayoutVars>
          <dgm:chMax val="0"/>
          <dgm:chPref val="0"/>
        </dgm:presLayoutVars>
      </dgm:prSet>
      <dgm:spPr/>
    </dgm:pt>
  </dgm:ptLst>
  <dgm:cxnLst>
    <dgm:cxn modelId="{835D861B-8402-4137-9F3B-868292C4B357}" type="presOf" srcId="{7734AA09-644A-4C89-AC62-88A617D34468}" destId="{B8249631-AB2C-4F2F-A510-FD64F176772D}" srcOrd="0" destOrd="0" presId="urn:microsoft.com/office/officeart/2005/8/layout/matrix1"/>
    <dgm:cxn modelId="{D6EE4D22-399C-4AA3-8D54-88272021B522}" type="presOf" srcId="{FFC9CCCC-332A-4213-BBB6-EDC1BA5F6A45}" destId="{341B4FFA-342A-4E48-AF08-C454AE200A53}" srcOrd="1" destOrd="0" presId="urn:microsoft.com/office/officeart/2005/8/layout/matrix1"/>
    <dgm:cxn modelId="{DEB2B02A-3736-480F-AAD1-C80C3FD194FC}" type="presOf" srcId="{7734AA09-644A-4C89-AC62-88A617D34468}" destId="{7BFB175A-7643-43F4-B332-15A40640810B}" srcOrd="1" destOrd="0" presId="urn:microsoft.com/office/officeart/2005/8/layout/matrix1"/>
    <dgm:cxn modelId="{681EBD2D-2785-4EEC-9C29-AE47E1B47B57}" type="presOf" srcId="{8032CFDF-A248-449E-8CA1-8D049E584594}" destId="{0E9E8685-9FAE-4850-A3F9-6A67C8086EA3}" srcOrd="0" destOrd="0" presId="urn:microsoft.com/office/officeart/2005/8/layout/matrix1"/>
    <dgm:cxn modelId="{E45B6669-59A2-41F7-9B89-224A9EB87988}" srcId="{A6A891ED-1D4A-4677-96D2-C2D8C6362D2E}" destId="{8032CFDF-A248-449E-8CA1-8D049E584594}" srcOrd="0" destOrd="0" parTransId="{AA10EDEA-91BC-4B8C-B382-3029EE0F83FC}" sibTransId="{7C68813A-F4F5-44B3-AAA8-096919A83317}"/>
    <dgm:cxn modelId="{008AC46A-5461-4943-82EC-444E0B509144}" srcId="{A6A891ED-1D4A-4677-96D2-C2D8C6362D2E}" destId="{7734AA09-644A-4C89-AC62-88A617D34468}" srcOrd="1" destOrd="0" parTransId="{C8D99786-E4F2-42AC-8F0F-4457F7336140}" sibTransId="{4F806DD6-DBAB-44A0-AE43-33186D237B34}"/>
    <dgm:cxn modelId="{9EA5C855-DAD0-4EE6-86E6-28D09C632AC0}" type="presOf" srcId="{7C237A09-0F5B-4828-9B8A-A018670DA8D6}" destId="{91B37C5A-DED6-4BEF-9BDE-724EDC111114}" srcOrd="0" destOrd="0" presId="urn:microsoft.com/office/officeart/2005/8/layout/matrix1"/>
    <dgm:cxn modelId="{54062B7B-31BE-42ED-A405-E888250B3221}" srcId="{CB699A29-D9A2-49EC-A099-C1D21CBA40AD}" destId="{A6A891ED-1D4A-4677-96D2-C2D8C6362D2E}" srcOrd="0" destOrd="0" parTransId="{6781387A-40E1-4185-BF0E-F0B068A16C51}" sibTransId="{3A71C5F1-2D4E-4350-8561-2790C2407561}"/>
    <dgm:cxn modelId="{8E572089-3AE6-4297-A18D-4555B4734A18}" type="presOf" srcId="{FFC9CCCC-332A-4213-BBB6-EDC1BA5F6A45}" destId="{1AFCBC96-E123-40CA-8245-B700369AFEE0}" srcOrd="0" destOrd="0" presId="urn:microsoft.com/office/officeart/2005/8/layout/matrix1"/>
    <dgm:cxn modelId="{AACF358D-7CA3-419A-A4D0-692D664A0DF3}" type="presOf" srcId="{7C237A09-0F5B-4828-9B8A-A018670DA8D6}" destId="{25A0E255-E6B8-4DF0-BD07-2C4DC70C5A1C}" srcOrd="1" destOrd="0" presId="urn:microsoft.com/office/officeart/2005/8/layout/matrix1"/>
    <dgm:cxn modelId="{1820D8AE-6BFA-49E5-8C0C-1A0B8678958A}" type="presOf" srcId="{CB699A29-D9A2-49EC-A099-C1D21CBA40AD}" destId="{1D2542FB-07C6-4DEC-A0DC-80AA3711F8F6}" srcOrd="0" destOrd="0" presId="urn:microsoft.com/office/officeart/2005/8/layout/matrix1"/>
    <dgm:cxn modelId="{C94150BF-19B2-48F6-B8E4-0F489BA5EF24}" type="presOf" srcId="{A6A891ED-1D4A-4677-96D2-C2D8C6362D2E}" destId="{A5AFDDFD-A2FB-4D82-B775-79DA46F2DC83}" srcOrd="0" destOrd="0" presId="urn:microsoft.com/office/officeart/2005/8/layout/matrix1"/>
    <dgm:cxn modelId="{100177C1-2C70-48E1-9A9C-C63EFFFD5C30}" type="presOf" srcId="{8032CFDF-A248-449E-8CA1-8D049E584594}" destId="{C0A48496-EBD3-4C65-BC88-2874F6DA132A}" srcOrd="1" destOrd="0" presId="urn:microsoft.com/office/officeart/2005/8/layout/matrix1"/>
    <dgm:cxn modelId="{1125CCC7-4B5E-4CEF-B89D-96E7C068140F}" srcId="{A6A891ED-1D4A-4677-96D2-C2D8C6362D2E}" destId="{FFC9CCCC-332A-4213-BBB6-EDC1BA5F6A45}" srcOrd="2" destOrd="0" parTransId="{400CC480-4BE0-40F6-976C-EB1CEE3A9F96}" sibTransId="{78B6D313-46DD-42D6-B380-764E1E60F3D1}"/>
    <dgm:cxn modelId="{7B47A4DC-672A-45B1-B60C-E8C37AE186B4}" srcId="{A6A891ED-1D4A-4677-96D2-C2D8C6362D2E}" destId="{7C237A09-0F5B-4828-9B8A-A018670DA8D6}" srcOrd="3" destOrd="0" parTransId="{3C459EC4-5F34-4CDD-A15D-E95D0670060A}" sibTransId="{4BB27BC8-06A2-4288-8BB5-ADEC84DA081B}"/>
    <dgm:cxn modelId="{14E69989-1CCF-4963-BA02-A7DE2A977FF3}" type="presParOf" srcId="{1D2542FB-07C6-4DEC-A0DC-80AA3711F8F6}" destId="{768D3060-DFB7-43F7-ABA4-060D15E6A426}" srcOrd="0" destOrd="0" presId="urn:microsoft.com/office/officeart/2005/8/layout/matrix1"/>
    <dgm:cxn modelId="{D40257F3-D192-4C03-960B-C6D9092D8ADB}" type="presParOf" srcId="{768D3060-DFB7-43F7-ABA4-060D15E6A426}" destId="{0E9E8685-9FAE-4850-A3F9-6A67C8086EA3}" srcOrd="0" destOrd="0" presId="urn:microsoft.com/office/officeart/2005/8/layout/matrix1"/>
    <dgm:cxn modelId="{F6BB7879-025D-45F7-A0E9-0318F3E7658E}" type="presParOf" srcId="{768D3060-DFB7-43F7-ABA4-060D15E6A426}" destId="{C0A48496-EBD3-4C65-BC88-2874F6DA132A}" srcOrd="1" destOrd="0" presId="urn:microsoft.com/office/officeart/2005/8/layout/matrix1"/>
    <dgm:cxn modelId="{0D01929D-3D00-4009-9819-4624A7596D52}" type="presParOf" srcId="{768D3060-DFB7-43F7-ABA4-060D15E6A426}" destId="{B8249631-AB2C-4F2F-A510-FD64F176772D}" srcOrd="2" destOrd="0" presId="urn:microsoft.com/office/officeart/2005/8/layout/matrix1"/>
    <dgm:cxn modelId="{0CC22331-0FAF-4E23-A431-1B63C9DA5364}" type="presParOf" srcId="{768D3060-DFB7-43F7-ABA4-060D15E6A426}" destId="{7BFB175A-7643-43F4-B332-15A40640810B}" srcOrd="3" destOrd="0" presId="urn:microsoft.com/office/officeart/2005/8/layout/matrix1"/>
    <dgm:cxn modelId="{CBB6D8E2-8ED4-47FC-A0A2-F2B743A59974}" type="presParOf" srcId="{768D3060-DFB7-43F7-ABA4-060D15E6A426}" destId="{1AFCBC96-E123-40CA-8245-B700369AFEE0}" srcOrd="4" destOrd="0" presId="urn:microsoft.com/office/officeart/2005/8/layout/matrix1"/>
    <dgm:cxn modelId="{7B636298-78BF-4D4E-A684-AF02C1F82878}" type="presParOf" srcId="{768D3060-DFB7-43F7-ABA4-060D15E6A426}" destId="{341B4FFA-342A-4E48-AF08-C454AE200A53}" srcOrd="5" destOrd="0" presId="urn:microsoft.com/office/officeart/2005/8/layout/matrix1"/>
    <dgm:cxn modelId="{58E8EBEC-936F-496E-819C-65B55FFBF0EF}" type="presParOf" srcId="{768D3060-DFB7-43F7-ABA4-060D15E6A426}" destId="{91B37C5A-DED6-4BEF-9BDE-724EDC111114}" srcOrd="6" destOrd="0" presId="urn:microsoft.com/office/officeart/2005/8/layout/matrix1"/>
    <dgm:cxn modelId="{A98F0184-6C0B-4AF7-B669-6D3E5A07EA6B}" type="presParOf" srcId="{768D3060-DFB7-43F7-ABA4-060D15E6A426}" destId="{25A0E255-E6B8-4DF0-BD07-2C4DC70C5A1C}" srcOrd="7" destOrd="0" presId="urn:microsoft.com/office/officeart/2005/8/layout/matrix1"/>
    <dgm:cxn modelId="{ECAF7A95-A0E1-46A6-B455-D9E4F419284B}" type="presParOf" srcId="{1D2542FB-07C6-4DEC-A0DC-80AA3711F8F6}" destId="{A5AFDDFD-A2FB-4D82-B775-79DA46F2DC83}" srcOrd="1" destOrd="0" presId="urn:microsoft.com/office/officeart/2005/8/layout/matrix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0C7CAD-5D7B-4FBA-B059-2C52BC08C7C0}">
      <dsp:nvSpPr>
        <dsp:cNvPr id="0" name=""/>
        <dsp:cNvSpPr/>
      </dsp:nvSpPr>
      <dsp:spPr>
        <a:xfrm>
          <a:off x="612162" y="1314653"/>
          <a:ext cx="2440373" cy="2133193"/>
        </a:xfrm>
        <a:prstGeom prst="rightArrow">
          <a:avLst>
            <a:gd name="adj1" fmla="val 70000"/>
            <a:gd name="adj2" fmla="val 50000"/>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40640" tIns="10160" rIns="20320" bIns="10160" numCol="1" spcCol="1270" anchor="ctr" anchorCtr="0">
          <a:noAutofit/>
        </a:bodyPr>
        <a:lstStyle/>
        <a:p>
          <a:pPr marL="171450" lvl="1" indent="-171450" algn="l" defTabSz="711200">
            <a:lnSpc>
              <a:spcPct val="90000"/>
            </a:lnSpc>
            <a:spcBef>
              <a:spcPct val="0"/>
            </a:spcBef>
            <a:spcAft>
              <a:spcPct val="15000"/>
            </a:spcAft>
            <a:buChar char="•"/>
          </a:pPr>
          <a:r>
            <a:rPr lang="it-IT" sz="1600" kern="1200" dirty="0"/>
            <a:t>Direttiva 95/46/CE</a:t>
          </a:r>
        </a:p>
        <a:p>
          <a:pPr marL="171450" lvl="1" indent="-171450" algn="l" defTabSz="711200">
            <a:lnSpc>
              <a:spcPct val="90000"/>
            </a:lnSpc>
            <a:spcBef>
              <a:spcPct val="0"/>
            </a:spcBef>
            <a:spcAft>
              <a:spcPct val="15000"/>
            </a:spcAft>
            <a:buChar char="•"/>
          </a:pPr>
          <a:r>
            <a:rPr lang="it-IT" sz="1600" kern="1200" dirty="0"/>
            <a:t>Decreto Privacy</a:t>
          </a:r>
        </a:p>
      </dsp:txBody>
      <dsp:txXfrm>
        <a:off x="1222255" y="1634632"/>
        <a:ext cx="1189682" cy="1493235"/>
      </dsp:txXfrm>
    </dsp:sp>
    <dsp:sp modelId="{05235C3D-F5A5-408C-9974-8AD619FAA12E}">
      <dsp:nvSpPr>
        <dsp:cNvPr id="0" name=""/>
        <dsp:cNvSpPr/>
      </dsp:nvSpPr>
      <dsp:spPr>
        <a:xfrm>
          <a:off x="2068" y="1771156"/>
          <a:ext cx="1220186" cy="1220186"/>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9685" tIns="19685" rIns="19685" bIns="19685" numCol="1" spcCol="1270" anchor="ctr" anchorCtr="0">
          <a:noAutofit/>
        </a:bodyPr>
        <a:lstStyle/>
        <a:p>
          <a:pPr marL="0" lvl="0" indent="0" algn="ctr" defTabSz="1377950">
            <a:lnSpc>
              <a:spcPct val="90000"/>
            </a:lnSpc>
            <a:spcBef>
              <a:spcPct val="0"/>
            </a:spcBef>
            <a:spcAft>
              <a:spcPct val="35000"/>
            </a:spcAft>
            <a:buNone/>
          </a:pPr>
          <a:r>
            <a:rPr lang="it-IT" sz="3100" kern="1200" dirty="0"/>
            <a:t>1995</a:t>
          </a:r>
        </a:p>
      </dsp:txBody>
      <dsp:txXfrm>
        <a:off x="180760" y="1949848"/>
        <a:ext cx="862802" cy="862802"/>
      </dsp:txXfrm>
    </dsp:sp>
    <dsp:sp modelId="{D2BE90E0-686D-428C-A625-854AB33E5FD9}">
      <dsp:nvSpPr>
        <dsp:cNvPr id="0" name=""/>
        <dsp:cNvSpPr/>
      </dsp:nvSpPr>
      <dsp:spPr>
        <a:xfrm>
          <a:off x="3694719" y="1324700"/>
          <a:ext cx="2440373" cy="2133193"/>
        </a:xfrm>
        <a:prstGeom prst="rightArrow">
          <a:avLst>
            <a:gd name="adj1" fmla="val 70000"/>
            <a:gd name="adj2" fmla="val 50000"/>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40640" tIns="10160" rIns="20320" bIns="10160" numCol="1" spcCol="1270" anchor="ctr" anchorCtr="0">
          <a:noAutofit/>
        </a:bodyPr>
        <a:lstStyle/>
        <a:p>
          <a:pPr marL="171450" lvl="1" indent="-171450" algn="l" defTabSz="711200">
            <a:lnSpc>
              <a:spcPct val="90000"/>
            </a:lnSpc>
            <a:spcBef>
              <a:spcPct val="0"/>
            </a:spcBef>
            <a:spcAft>
              <a:spcPct val="15000"/>
            </a:spcAft>
            <a:buChar char="•"/>
          </a:pPr>
          <a:r>
            <a:rPr lang="it-IT" sz="1600" kern="1200" dirty="0"/>
            <a:t>24 maggio</a:t>
          </a:r>
        </a:p>
        <a:p>
          <a:pPr marL="171450" lvl="1" indent="-171450" algn="l" defTabSz="711200">
            <a:lnSpc>
              <a:spcPct val="90000"/>
            </a:lnSpc>
            <a:spcBef>
              <a:spcPct val="0"/>
            </a:spcBef>
            <a:spcAft>
              <a:spcPct val="15000"/>
            </a:spcAft>
            <a:buChar char="•"/>
          </a:pPr>
          <a:r>
            <a:rPr lang="it-IT" sz="1600" kern="1200" dirty="0"/>
            <a:t>Entra in vigore</a:t>
          </a:r>
        </a:p>
      </dsp:txBody>
      <dsp:txXfrm>
        <a:off x="4304812" y="1644679"/>
        <a:ext cx="1189682" cy="1493235"/>
      </dsp:txXfrm>
    </dsp:sp>
    <dsp:sp modelId="{F9C66C94-4D3A-421F-AC6E-123C547D6035}">
      <dsp:nvSpPr>
        <dsp:cNvPr id="0" name=""/>
        <dsp:cNvSpPr/>
      </dsp:nvSpPr>
      <dsp:spPr>
        <a:xfrm>
          <a:off x="3134800" y="1791228"/>
          <a:ext cx="1220186" cy="1220186"/>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9685" tIns="19685" rIns="19685" bIns="19685" numCol="1" spcCol="1270" anchor="ctr" anchorCtr="0">
          <a:noAutofit/>
        </a:bodyPr>
        <a:lstStyle/>
        <a:p>
          <a:pPr marL="0" lvl="0" indent="0" algn="ctr" defTabSz="1377950">
            <a:lnSpc>
              <a:spcPct val="90000"/>
            </a:lnSpc>
            <a:spcBef>
              <a:spcPct val="0"/>
            </a:spcBef>
            <a:spcAft>
              <a:spcPct val="35000"/>
            </a:spcAft>
            <a:buNone/>
          </a:pPr>
          <a:r>
            <a:rPr lang="it-IT" sz="3100" kern="1200" dirty="0"/>
            <a:t>2016</a:t>
          </a:r>
        </a:p>
      </dsp:txBody>
      <dsp:txXfrm>
        <a:off x="3313492" y="1969920"/>
        <a:ext cx="862802" cy="862802"/>
      </dsp:txXfrm>
    </dsp:sp>
    <dsp:sp modelId="{94CFF791-B78B-44DF-A490-663E6C92B55C}">
      <dsp:nvSpPr>
        <dsp:cNvPr id="0" name=""/>
        <dsp:cNvSpPr/>
      </dsp:nvSpPr>
      <dsp:spPr>
        <a:xfrm>
          <a:off x="6756375" y="1314653"/>
          <a:ext cx="2682873" cy="2133193"/>
        </a:xfrm>
        <a:prstGeom prst="rightArrow">
          <a:avLst>
            <a:gd name="adj1" fmla="val 70000"/>
            <a:gd name="adj2" fmla="val 50000"/>
          </a:avLst>
        </a:prstGeom>
        <a:solidFill>
          <a:schemeClr val="accent1">
            <a:alpha val="90000"/>
            <a:tint val="40000"/>
            <a:hueOff val="0"/>
            <a:satOff val="0"/>
            <a:lumOff val="0"/>
            <a:alphaOff val="0"/>
          </a:schemeClr>
        </a:solidFill>
        <a:ln w="6350" cap="flat" cmpd="sng" algn="ctr">
          <a:solidFill>
            <a:schemeClr val="accent1">
              <a:alpha val="90000"/>
              <a:tint val="40000"/>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40640" tIns="10160" rIns="20320" bIns="10160" numCol="1" spcCol="1270" anchor="ctr" anchorCtr="0">
          <a:noAutofit/>
        </a:bodyPr>
        <a:lstStyle/>
        <a:p>
          <a:pPr marL="171450" lvl="1" indent="-171450" algn="l" defTabSz="711200">
            <a:lnSpc>
              <a:spcPct val="90000"/>
            </a:lnSpc>
            <a:spcBef>
              <a:spcPct val="0"/>
            </a:spcBef>
            <a:spcAft>
              <a:spcPct val="15000"/>
            </a:spcAft>
            <a:buChar char="•"/>
          </a:pPr>
          <a:r>
            <a:rPr lang="it-IT" sz="1600" kern="1200" dirty="0"/>
            <a:t>25 maggio</a:t>
          </a:r>
        </a:p>
        <a:p>
          <a:pPr marL="171450" lvl="1" indent="-171450" algn="l" defTabSz="711200">
            <a:lnSpc>
              <a:spcPct val="90000"/>
            </a:lnSpc>
            <a:spcBef>
              <a:spcPct val="0"/>
            </a:spcBef>
            <a:spcAft>
              <a:spcPct val="15000"/>
            </a:spcAft>
            <a:buChar char="•"/>
          </a:pPr>
          <a:r>
            <a:rPr lang="it-IT" sz="1600" b="1" kern="1200" dirty="0"/>
            <a:t>Diventa pienamente efficace…</a:t>
          </a:r>
        </a:p>
      </dsp:txBody>
      <dsp:txXfrm>
        <a:off x="7427093" y="1634632"/>
        <a:ext cx="1307900" cy="1493235"/>
      </dsp:txXfrm>
    </dsp:sp>
    <dsp:sp modelId="{1B133571-A47C-494A-AC41-4C9CA1627497}">
      <dsp:nvSpPr>
        <dsp:cNvPr id="0" name=""/>
        <dsp:cNvSpPr/>
      </dsp:nvSpPr>
      <dsp:spPr>
        <a:xfrm>
          <a:off x="6197273" y="1751084"/>
          <a:ext cx="1220186" cy="1220186"/>
        </a:xfrm>
        <a:prstGeom prst="ellips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9685" tIns="19685" rIns="19685" bIns="19685" numCol="1" spcCol="1270" anchor="ctr" anchorCtr="0">
          <a:noAutofit/>
        </a:bodyPr>
        <a:lstStyle/>
        <a:p>
          <a:pPr marL="0" lvl="0" indent="0" algn="ctr" defTabSz="1377950">
            <a:lnSpc>
              <a:spcPct val="90000"/>
            </a:lnSpc>
            <a:spcBef>
              <a:spcPct val="0"/>
            </a:spcBef>
            <a:spcAft>
              <a:spcPct val="35000"/>
            </a:spcAft>
            <a:buNone/>
          </a:pPr>
          <a:r>
            <a:rPr lang="it-IT" sz="3100" kern="1200" dirty="0"/>
            <a:t>2018</a:t>
          </a:r>
        </a:p>
      </dsp:txBody>
      <dsp:txXfrm>
        <a:off x="6375965" y="1929776"/>
        <a:ext cx="862802" cy="86280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9E8685-9FAE-4850-A3F9-6A67C8086EA3}">
      <dsp:nvSpPr>
        <dsp:cNvPr id="0" name=""/>
        <dsp:cNvSpPr/>
      </dsp:nvSpPr>
      <dsp:spPr>
        <a:xfrm rot="16200000">
          <a:off x="560034" y="-560034"/>
          <a:ext cx="2240139" cy="3360208"/>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it-IT" sz="1800" kern="1200" dirty="0"/>
            <a:t>DIRITTI degli interessati</a:t>
          </a:r>
        </a:p>
      </dsp:txBody>
      <dsp:txXfrm rot="5400000">
        <a:off x="0" y="0"/>
        <a:ext cx="3360208" cy="1680104"/>
      </dsp:txXfrm>
    </dsp:sp>
    <dsp:sp modelId="{B8249631-AB2C-4F2F-A510-FD64F176772D}">
      <dsp:nvSpPr>
        <dsp:cNvPr id="0" name=""/>
        <dsp:cNvSpPr/>
      </dsp:nvSpPr>
      <dsp:spPr>
        <a:xfrm>
          <a:off x="3360208" y="0"/>
          <a:ext cx="3360208" cy="2240139"/>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it-IT" sz="1800" kern="1200" dirty="0"/>
            <a:t>DOVERI del titolare/responsabile/incaricato</a:t>
          </a:r>
        </a:p>
      </dsp:txBody>
      <dsp:txXfrm>
        <a:off x="3360208" y="0"/>
        <a:ext cx="3360208" cy="1680104"/>
      </dsp:txXfrm>
    </dsp:sp>
    <dsp:sp modelId="{1AFCBC96-E123-40CA-8245-B700369AFEE0}">
      <dsp:nvSpPr>
        <dsp:cNvPr id="0" name=""/>
        <dsp:cNvSpPr/>
      </dsp:nvSpPr>
      <dsp:spPr>
        <a:xfrm rot="10800000">
          <a:off x="0" y="2240139"/>
          <a:ext cx="3360208" cy="2240139"/>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it-IT" sz="1800" kern="1200" dirty="0"/>
            <a:t>OBBLIGHI generali sulla sicurezza</a:t>
          </a:r>
        </a:p>
      </dsp:txBody>
      <dsp:txXfrm rot="10800000">
        <a:off x="0" y="2800173"/>
        <a:ext cx="3360208" cy="1680104"/>
      </dsp:txXfrm>
    </dsp:sp>
    <dsp:sp modelId="{91B37C5A-DED6-4BEF-9BDE-724EDC111114}">
      <dsp:nvSpPr>
        <dsp:cNvPr id="0" name=""/>
        <dsp:cNvSpPr/>
      </dsp:nvSpPr>
      <dsp:spPr>
        <a:xfrm rot="5400000">
          <a:off x="3920243" y="1680104"/>
          <a:ext cx="2240139" cy="3360208"/>
        </a:xfrm>
        <a:prstGeom prst="round1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it-IT" sz="1800" kern="1200" dirty="0"/>
            <a:t>SANZIONI</a:t>
          </a:r>
        </a:p>
      </dsp:txBody>
      <dsp:txXfrm rot="-5400000">
        <a:off x="3360208" y="2800173"/>
        <a:ext cx="3360208" cy="1680104"/>
      </dsp:txXfrm>
    </dsp:sp>
    <dsp:sp modelId="{A5AFDDFD-A2FB-4D82-B775-79DA46F2DC83}">
      <dsp:nvSpPr>
        <dsp:cNvPr id="0" name=""/>
        <dsp:cNvSpPr/>
      </dsp:nvSpPr>
      <dsp:spPr>
        <a:xfrm>
          <a:off x="2352145" y="1680104"/>
          <a:ext cx="2016125" cy="1120069"/>
        </a:xfrm>
        <a:prstGeom prst="roundRect">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it-IT" sz="1800" kern="1200" dirty="0"/>
            <a:t>Dati Personali</a:t>
          </a:r>
        </a:p>
        <a:p>
          <a:pPr marL="0" lvl="0" indent="0" algn="ctr" defTabSz="800100">
            <a:lnSpc>
              <a:spcPct val="90000"/>
            </a:lnSpc>
            <a:spcBef>
              <a:spcPct val="0"/>
            </a:spcBef>
            <a:spcAft>
              <a:spcPct val="35000"/>
            </a:spcAft>
            <a:buNone/>
          </a:pPr>
          <a:r>
            <a:rPr lang="it-IT" sz="1800" kern="1200" dirty="0"/>
            <a:t>DI CHI?</a:t>
          </a:r>
        </a:p>
      </dsp:txBody>
      <dsp:txXfrm>
        <a:off x="2406822" y="1734781"/>
        <a:ext cx="1906771" cy="1010715"/>
      </dsp:txXfrm>
    </dsp:sp>
  </dsp:spTree>
</dsp:drawing>
</file>

<file path=ppt/diagrams/layout1.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581610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mmagine diapositiva 1">
            <a:extLst>
              <a:ext uri="{FF2B5EF4-FFF2-40B4-BE49-F238E27FC236}">
                <a16:creationId xmlns:a16="http://schemas.microsoft.com/office/drawing/2014/main" id="{4E7A7BF5-D566-46D4-B532-BCD187DB468A}"/>
              </a:ext>
            </a:extLst>
          </p:cNvPr>
          <p:cNvSpPr>
            <a:spLocks noGrp="1" noRot="1" noChangeAspect="1"/>
          </p:cNvSpPr>
          <p:nvPr>
            <p:ph type="sldImg" idx="2"/>
          </p:nvPr>
        </p:nvSpPr>
        <p:spPr>
          <a:xfrm>
            <a:off x="1312920" y="1027079"/>
            <a:ext cx="4933800" cy="3700440"/>
          </a:xfrm>
          <a:prstGeom prst="rect">
            <a:avLst/>
          </a:prstGeom>
          <a:noFill/>
          <a:ln>
            <a:noFill/>
            <a:prstDash val="solid"/>
          </a:ln>
        </p:spPr>
      </p:sp>
      <p:sp>
        <p:nvSpPr>
          <p:cNvPr id="3" name="Segnaposto note 2">
            <a:extLst>
              <a:ext uri="{FF2B5EF4-FFF2-40B4-BE49-F238E27FC236}">
                <a16:creationId xmlns:a16="http://schemas.microsoft.com/office/drawing/2014/main" id="{6A06D60D-A0A6-4E3D-9068-B7066957D6DE}"/>
              </a:ext>
            </a:extLst>
          </p:cNvPr>
          <p:cNvSpPr txBox="1">
            <a:spLocks noGrp="1"/>
          </p:cNvSpPr>
          <p:nvPr>
            <p:ph type="body" sz="quarter" idx="3"/>
          </p:nvPr>
        </p:nvSpPr>
        <p:spPr>
          <a:xfrm>
            <a:off x="1169640" y="5086800"/>
            <a:ext cx="5226120" cy="4107240"/>
          </a:xfrm>
          <a:prstGeom prst="rect">
            <a:avLst/>
          </a:prstGeom>
          <a:noFill/>
          <a:ln>
            <a:noFill/>
          </a:ln>
        </p:spPr>
        <p:txBody>
          <a:bodyPr lIns="0" tIns="0" rIns="0" bIns="0"/>
          <a:lstStyle/>
          <a:p>
            <a:endParaRPr lang="it-IT"/>
          </a:p>
        </p:txBody>
      </p:sp>
    </p:spTree>
    <p:extLst>
      <p:ext uri="{BB962C8B-B14F-4D97-AF65-F5344CB8AC3E}">
        <p14:creationId xmlns:p14="http://schemas.microsoft.com/office/powerpoint/2010/main" val="33353244"/>
      </p:ext>
    </p:extLst>
  </p:cSld>
  <p:clrMap bg1="lt1" tx1="dk1" bg2="lt2" tx2="dk2" accent1="accent1" accent2="accent2" accent3="accent3" accent4="accent4" accent5="accent5" accent6="accent6" hlink="hlink" folHlink="folHlink"/>
  <p:notesStyle>
    <a:lvl1pPr rtl="0" hangingPunct="0">
      <a:tabLst/>
      <a:defRPr lang="it-IT" sz="2400" b="0" i="0" u="none" strike="noStrike">
        <a:ln>
          <a:noFill/>
        </a:ln>
        <a:solidFill>
          <a:srgbClr val="000000"/>
        </a:solidFill>
        <a:latin typeface="Thorndale" pitchFamily="18"/>
        <a:cs typeface="Arial Unicode MS"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76AFECC9-218B-4D4B-955E-61B5EA03D9BA}"/>
              </a:ext>
            </a:extLst>
          </p:cNvPr>
          <p:cNvSpPr/>
          <p:nvPr/>
        </p:nvSpPr>
        <p:spPr>
          <a:xfrm>
            <a:off x="1312920" y="1027079"/>
            <a:ext cx="4933800" cy="3700440"/>
          </a:xfrm>
          <a:prstGeom prst="rect">
            <a:avLst/>
          </a:prstGeom>
        </p:spPr>
        <p:style>
          <a:lnRef idx="2">
            <a:schemeClr val="accent1">
              <a:shade val="50000"/>
            </a:schemeClr>
          </a:lnRef>
          <a:fillRef idx="1">
            <a:schemeClr val="accent1"/>
          </a:fillRef>
          <a:effectRef idx="0">
            <a:schemeClr val="accent1"/>
          </a:effectRef>
          <a:fontRef idx="minor">
            <a:schemeClr val="lt1"/>
          </a:fontRef>
        </p:style>
      </p:sp>
      <p:sp>
        <p:nvSpPr>
          <p:cNvPr id="3" name="Segnaposto note 2">
            <a:extLst>
              <a:ext uri="{FF2B5EF4-FFF2-40B4-BE49-F238E27FC236}">
                <a16:creationId xmlns:a16="http://schemas.microsoft.com/office/drawing/2014/main" id="{4363A1B3-3EFF-45D8-B821-364901E265DE}"/>
              </a:ext>
            </a:extLst>
          </p:cNvPr>
          <p:cNvSpPr txBox="1">
            <a:spLocks noGrp="1"/>
          </p:cNvSpPr>
          <p:nvPr>
            <p:ph type="body" sz="quarter" idx="1"/>
          </p:nvPr>
        </p:nvSpPr>
        <p:spPr>
          <a:xfrm>
            <a:off x="1169640" y="5086800"/>
            <a:ext cx="5226120" cy="4107600"/>
          </a:xfrm>
        </p:spPr>
        <p:txBody>
          <a:bodyPr>
            <a:spAutoFit/>
          </a:bodyPr>
          <a:lstStyle/>
          <a:p>
            <a:endParaRPr lang="it-IT"/>
          </a:p>
        </p:txBody>
      </p:sp>
    </p:spTree>
    <p:extLst>
      <p:ext uri="{BB962C8B-B14F-4D97-AF65-F5344CB8AC3E}">
        <p14:creationId xmlns:p14="http://schemas.microsoft.com/office/powerpoint/2010/main" val="26886366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312863" y="1027113"/>
            <a:ext cx="4933950" cy="3700462"/>
          </a:xfrm>
        </p:spPr>
      </p:sp>
      <p:sp>
        <p:nvSpPr>
          <p:cNvPr id="3" name="Segnaposto note 2"/>
          <p:cNvSpPr>
            <a:spLocks noGrp="1"/>
          </p:cNvSpPr>
          <p:nvPr>
            <p:ph type="body" idx="1"/>
          </p:nvPr>
        </p:nvSpPr>
        <p:spPr/>
        <p:txBody>
          <a:bodyPr/>
          <a:lstStyle/>
          <a:p>
            <a:r>
              <a:rPr lang="it-IT" b="1" dirty="0"/>
              <a:t>Non è obbligatorio che sia scritto, m se devi provare che c’era, come fai? Tanti consensi quanti sono le finalità</a:t>
            </a:r>
            <a:r>
              <a:rPr lang="it-IT" dirty="0"/>
              <a:t>. INEQUIVOCABILE: </a:t>
            </a:r>
            <a:r>
              <a:rPr lang="it-IT" dirty="0" err="1"/>
              <a:t>vd</a:t>
            </a:r>
            <a:r>
              <a:rPr lang="it-IT" dirty="0"/>
              <a:t> sentenza su precompilati</a:t>
            </a:r>
          </a:p>
        </p:txBody>
      </p:sp>
    </p:spTree>
    <p:extLst>
      <p:ext uri="{BB962C8B-B14F-4D97-AF65-F5344CB8AC3E}">
        <p14:creationId xmlns:p14="http://schemas.microsoft.com/office/powerpoint/2010/main" val="14776502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312863" y="1027113"/>
            <a:ext cx="4933950" cy="3700462"/>
          </a:xfrm>
        </p:spPr>
      </p:sp>
      <p:sp>
        <p:nvSpPr>
          <p:cNvPr id="3" name="Segnaposto note 2"/>
          <p:cNvSpPr>
            <a:spLocks noGrp="1"/>
          </p:cNvSpPr>
          <p:nvPr>
            <p:ph type="body" idx="1"/>
          </p:nvPr>
        </p:nvSpPr>
        <p:spPr/>
        <p:txBody>
          <a:bodyPr/>
          <a:lstStyle/>
          <a:p>
            <a:endParaRPr lang="it-IT" dirty="0"/>
          </a:p>
        </p:txBody>
      </p:sp>
    </p:spTree>
    <p:extLst>
      <p:ext uri="{BB962C8B-B14F-4D97-AF65-F5344CB8AC3E}">
        <p14:creationId xmlns:p14="http://schemas.microsoft.com/office/powerpoint/2010/main" val="5348948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312863" y="1027113"/>
            <a:ext cx="4933950" cy="3700462"/>
          </a:xfrm>
        </p:spPr>
      </p:sp>
      <p:sp>
        <p:nvSpPr>
          <p:cNvPr id="3" name="Segnaposto note 2"/>
          <p:cNvSpPr>
            <a:spLocks noGrp="1"/>
          </p:cNvSpPr>
          <p:nvPr>
            <p:ph type="body" idx="1"/>
          </p:nvPr>
        </p:nvSpPr>
        <p:spPr/>
        <p:txBody>
          <a:bodyPr/>
          <a:lstStyle/>
          <a:p>
            <a:endParaRPr lang="it-IT" dirty="0"/>
          </a:p>
        </p:txBody>
      </p:sp>
    </p:spTree>
    <p:extLst>
      <p:ext uri="{BB962C8B-B14F-4D97-AF65-F5344CB8AC3E}">
        <p14:creationId xmlns:p14="http://schemas.microsoft.com/office/powerpoint/2010/main" val="28417828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312863" y="1027113"/>
            <a:ext cx="4933950" cy="3700462"/>
          </a:xfrm>
        </p:spPr>
      </p:sp>
      <p:sp>
        <p:nvSpPr>
          <p:cNvPr id="3" name="Segnaposto note 2"/>
          <p:cNvSpPr>
            <a:spLocks noGrp="1"/>
          </p:cNvSpPr>
          <p:nvPr>
            <p:ph type="body" idx="1"/>
          </p:nvPr>
        </p:nvSpPr>
        <p:spPr/>
        <p:txBody>
          <a:bodyPr/>
          <a:lstStyle/>
          <a:p>
            <a:r>
              <a:rPr lang="it-IT" dirty="0"/>
              <a:t>Appaiare contratto scritto/registro attività</a:t>
            </a:r>
          </a:p>
        </p:txBody>
      </p:sp>
    </p:spTree>
    <p:extLst>
      <p:ext uri="{BB962C8B-B14F-4D97-AF65-F5344CB8AC3E}">
        <p14:creationId xmlns:p14="http://schemas.microsoft.com/office/powerpoint/2010/main" val="9760400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312863" y="1027113"/>
            <a:ext cx="4933950" cy="3700462"/>
          </a:xfrm>
        </p:spPr>
      </p:sp>
      <p:sp>
        <p:nvSpPr>
          <p:cNvPr id="3" name="Segnaposto note 2"/>
          <p:cNvSpPr>
            <a:spLocks noGrp="1"/>
          </p:cNvSpPr>
          <p:nvPr>
            <p:ph type="body" idx="1"/>
          </p:nvPr>
        </p:nvSpPr>
        <p:spPr/>
        <p:txBody>
          <a:bodyPr/>
          <a:lstStyle/>
          <a:p>
            <a:r>
              <a:rPr lang="it-IT" b="1" dirty="0"/>
              <a:t>Dopo le 72 ore, giustificarsi</a:t>
            </a:r>
          </a:p>
          <a:p>
            <a:r>
              <a:rPr lang="it-IT" b="1" dirty="0"/>
              <a:t>Servirebbe procedura x testare regolarmente le non violazioni</a:t>
            </a:r>
          </a:p>
        </p:txBody>
      </p:sp>
    </p:spTree>
    <p:extLst>
      <p:ext uri="{BB962C8B-B14F-4D97-AF65-F5344CB8AC3E}">
        <p14:creationId xmlns:p14="http://schemas.microsoft.com/office/powerpoint/2010/main" val="28544306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312863" y="1027113"/>
            <a:ext cx="4933950" cy="3700462"/>
          </a:xfrm>
        </p:spPr>
      </p:sp>
      <p:sp>
        <p:nvSpPr>
          <p:cNvPr id="3" name="Segnaposto note 2"/>
          <p:cNvSpPr>
            <a:spLocks noGrp="1"/>
          </p:cNvSpPr>
          <p:nvPr>
            <p:ph type="body" idx="1"/>
          </p:nvPr>
        </p:nvSpPr>
        <p:spPr/>
        <p:txBody>
          <a:bodyPr/>
          <a:lstStyle/>
          <a:p>
            <a:pPr marL="0" marR="0" lvl="0" indent="0" defTabSz="914400" rtl="0" eaLnBrk="1" fontAlgn="auto" latinLnBrk="0" hangingPunct="0">
              <a:lnSpc>
                <a:spcPct val="100000"/>
              </a:lnSpc>
              <a:spcBef>
                <a:spcPts val="0"/>
              </a:spcBef>
              <a:spcAft>
                <a:spcPts val="0"/>
              </a:spcAft>
              <a:buClrTx/>
              <a:buSzTx/>
              <a:buFontTx/>
              <a:buNone/>
              <a:tabLst/>
              <a:defRPr/>
            </a:pPr>
            <a:r>
              <a:rPr lang="it-IT" b="1" dirty="0">
                <a:latin typeface="Microsoft Sans Serif" panose="020B0604020202020204" pitchFamily="34" charset="0"/>
                <a:cs typeface="Microsoft Sans Serif" panose="020B0604020202020204" pitchFamily="34" charset="0"/>
              </a:rPr>
              <a:t>Regime modulare basato sul rischio</a:t>
            </a:r>
          </a:p>
          <a:p>
            <a:pPr marL="0" marR="0" lvl="0" indent="0" defTabSz="914400" rtl="0" eaLnBrk="1" fontAlgn="auto" latinLnBrk="0" hangingPunct="0">
              <a:lnSpc>
                <a:spcPct val="100000"/>
              </a:lnSpc>
              <a:spcBef>
                <a:spcPts val="0"/>
              </a:spcBef>
              <a:spcAft>
                <a:spcPts val="0"/>
              </a:spcAft>
              <a:buClrTx/>
              <a:buSzTx/>
              <a:buFontTx/>
              <a:buNone/>
              <a:tabLst/>
              <a:defRPr/>
            </a:pPr>
            <a:r>
              <a:rPr lang="it-IT" b="1" dirty="0">
                <a:latin typeface="Microsoft Sans Serif" panose="020B0604020202020204" pitchFamily="34" charset="0"/>
                <a:cs typeface="Microsoft Sans Serif" panose="020B0604020202020204" pitchFamily="34" charset="0"/>
              </a:rPr>
              <a:t>Responsabilità in solido di titolari, contitolari, responsabili., esiste principio di solidarietà.</a:t>
            </a:r>
          </a:p>
          <a:p>
            <a:pPr marL="0" marR="0" lvl="0" indent="0" defTabSz="914400" rtl="0" eaLnBrk="1" fontAlgn="auto" latinLnBrk="0" hangingPunct="0">
              <a:lnSpc>
                <a:spcPct val="100000"/>
              </a:lnSpc>
              <a:spcBef>
                <a:spcPts val="0"/>
              </a:spcBef>
              <a:spcAft>
                <a:spcPts val="0"/>
              </a:spcAft>
              <a:buClrTx/>
              <a:buSzTx/>
              <a:buFontTx/>
              <a:buNone/>
              <a:tabLst/>
              <a:defRPr/>
            </a:pPr>
            <a:r>
              <a:rPr lang="it-IT" b="1" dirty="0">
                <a:latin typeface="Microsoft Sans Serif" panose="020B0604020202020204" pitchFamily="34" charset="0"/>
                <a:cs typeface="Microsoft Sans Serif" panose="020B0604020202020204" pitchFamily="34" charset="0"/>
              </a:rPr>
              <a:t>Se hai già qualche provvedimento in corso, se non collabori</a:t>
            </a:r>
          </a:p>
          <a:p>
            <a:endParaRPr lang="it-IT" dirty="0"/>
          </a:p>
        </p:txBody>
      </p:sp>
    </p:spTree>
    <p:extLst>
      <p:ext uri="{BB962C8B-B14F-4D97-AF65-F5344CB8AC3E}">
        <p14:creationId xmlns:p14="http://schemas.microsoft.com/office/powerpoint/2010/main" val="27876011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312863" y="1027113"/>
            <a:ext cx="4933950" cy="3700462"/>
          </a:xfrm>
        </p:spPr>
      </p:sp>
      <p:sp>
        <p:nvSpPr>
          <p:cNvPr id="3" name="Segnaposto note 2"/>
          <p:cNvSpPr>
            <a:spLocks noGrp="1"/>
          </p:cNvSpPr>
          <p:nvPr>
            <p:ph type="body" idx="1"/>
          </p:nvPr>
        </p:nvSpPr>
        <p:spPr/>
        <p:txBody>
          <a:bodyPr/>
          <a:lstStyle/>
          <a:p>
            <a:r>
              <a:rPr lang="it-IT" b="1" dirty="0"/>
              <a:t>La sanzione inerente al design/default ricade anche su gestore software</a:t>
            </a:r>
          </a:p>
        </p:txBody>
      </p:sp>
    </p:spTree>
    <p:extLst>
      <p:ext uri="{BB962C8B-B14F-4D97-AF65-F5344CB8AC3E}">
        <p14:creationId xmlns:p14="http://schemas.microsoft.com/office/powerpoint/2010/main" val="3367994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312863" y="1027113"/>
            <a:ext cx="4933950" cy="3700462"/>
          </a:xfrm>
        </p:spPr>
      </p:sp>
      <p:sp>
        <p:nvSpPr>
          <p:cNvPr id="3" name="Segnaposto note 2"/>
          <p:cNvSpPr>
            <a:spLocks noGrp="1"/>
          </p:cNvSpPr>
          <p:nvPr>
            <p:ph type="body" idx="1"/>
          </p:nvPr>
        </p:nvSpPr>
        <p:spPr/>
        <p:txBody>
          <a:bodyPr/>
          <a:lstStyle/>
          <a:p>
            <a:r>
              <a:rPr lang="it-IT" dirty="0"/>
              <a:t>45, il garante reputi lo stato estero affidabile, 46 se anche non lo è il titolare o il responsabile offrono garanzie che lo sia, 49 se anche non le offrono, l’interessato ha esplicitamente acconsentito, o è necessario per l’adempimento del contratto o per pubblica sicurezza </a:t>
            </a:r>
            <a:r>
              <a:rPr lang="it-IT" dirty="0" err="1"/>
              <a:t>etc</a:t>
            </a:r>
            <a:endParaRPr lang="it-IT" dirty="0"/>
          </a:p>
        </p:txBody>
      </p:sp>
    </p:spTree>
    <p:extLst>
      <p:ext uri="{BB962C8B-B14F-4D97-AF65-F5344CB8AC3E}">
        <p14:creationId xmlns:p14="http://schemas.microsoft.com/office/powerpoint/2010/main" val="2314458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312863" y="1027113"/>
            <a:ext cx="4933950" cy="3700462"/>
          </a:xfrm>
        </p:spPr>
      </p:sp>
      <p:sp>
        <p:nvSpPr>
          <p:cNvPr id="3" name="Segnaposto note 2"/>
          <p:cNvSpPr>
            <a:spLocks noGrp="1"/>
          </p:cNvSpPr>
          <p:nvPr>
            <p:ph type="body" idx="1"/>
          </p:nvPr>
        </p:nvSpPr>
        <p:spPr/>
        <p:txBody>
          <a:bodyPr/>
          <a:lstStyle/>
          <a:p>
            <a:r>
              <a:rPr lang="it-IT" b="1" dirty="0"/>
              <a:t>DPO e DPIA solo x pubblico, larga scala, trattamento automatico sistematico monitoraggio e profilazione e solo per elevato rischio per diritti e libertà</a:t>
            </a:r>
          </a:p>
        </p:txBody>
      </p:sp>
    </p:spTree>
    <p:extLst>
      <p:ext uri="{BB962C8B-B14F-4D97-AF65-F5344CB8AC3E}">
        <p14:creationId xmlns:p14="http://schemas.microsoft.com/office/powerpoint/2010/main" val="47082206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312863" y="1027113"/>
            <a:ext cx="4933950" cy="3700462"/>
          </a:xfrm>
        </p:spPr>
      </p:sp>
      <p:sp>
        <p:nvSpPr>
          <p:cNvPr id="3" name="Segnaposto note 2"/>
          <p:cNvSpPr>
            <a:spLocks noGrp="1"/>
          </p:cNvSpPr>
          <p:nvPr>
            <p:ph type="body" idx="1"/>
          </p:nvPr>
        </p:nvSpPr>
        <p:spPr/>
        <p:txBody>
          <a:bodyPr/>
          <a:lstStyle/>
          <a:p>
            <a:r>
              <a:rPr lang="it-IT" b="1" dirty="0"/>
              <a:t>DPO e DPIA solo x pubblico, larga scala, trattamento automatico sistematico monitoraggio e profilazione e solo per elevato rischio per diritti e libertà</a:t>
            </a:r>
          </a:p>
        </p:txBody>
      </p:sp>
    </p:spTree>
    <p:extLst>
      <p:ext uri="{BB962C8B-B14F-4D97-AF65-F5344CB8AC3E}">
        <p14:creationId xmlns:p14="http://schemas.microsoft.com/office/powerpoint/2010/main" val="34427442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Tree>
    <p:extLst>
      <p:ext uri="{BB962C8B-B14F-4D97-AF65-F5344CB8AC3E}">
        <p14:creationId xmlns:p14="http://schemas.microsoft.com/office/powerpoint/2010/main" val="35874664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312863" y="1027113"/>
            <a:ext cx="4933950" cy="3700462"/>
          </a:xfrm>
        </p:spPr>
      </p:sp>
      <p:sp>
        <p:nvSpPr>
          <p:cNvPr id="3" name="Segnaposto note 2"/>
          <p:cNvSpPr>
            <a:spLocks noGrp="1"/>
          </p:cNvSpPr>
          <p:nvPr>
            <p:ph type="body" idx="1"/>
          </p:nvPr>
        </p:nvSpPr>
        <p:spPr/>
        <p:txBody>
          <a:bodyPr/>
          <a:lstStyle/>
          <a:p>
            <a:r>
              <a:rPr lang="it-IT" dirty="0"/>
              <a:t>Organo collegiale di controllo di 4 componenti eletti 2 dal senato e 2 dalla camera, che nominano 1 presidente. </a:t>
            </a:r>
          </a:p>
          <a:p>
            <a:r>
              <a:rPr lang="it-IT" dirty="0"/>
              <a:t>Opera in piena autonomia e con indipendenza di giudizio e valutazione (art. 133 comma1)</a:t>
            </a:r>
          </a:p>
          <a:p>
            <a:r>
              <a:rPr lang="it-IT" dirty="0"/>
              <a:t>Ha poteri di monitoraggio, controllo, vigilanza, sanzionatori, informazione, consultivo e promozione. In Italia 112 dipendenti (UK &gt;800!!!)</a:t>
            </a:r>
          </a:p>
          <a:p>
            <a:r>
              <a:rPr lang="it-IT" dirty="0"/>
              <a:t>Attualmente SPROTELLO UNICO UE</a:t>
            </a:r>
          </a:p>
        </p:txBody>
      </p:sp>
    </p:spTree>
    <p:extLst>
      <p:ext uri="{BB962C8B-B14F-4D97-AF65-F5344CB8AC3E}">
        <p14:creationId xmlns:p14="http://schemas.microsoft.com/office/powerpoint/2010/main" val="37833981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CCF1EB1F-234D-432E-952D-363131A22D64}"/>
              </a:ext>
            </a:extLst>
          </p:cNvPr>
          <p:cNvSpPr/>
          <p:nvPr/>
        </p:nvSpPr>
        <p:spPr>
          <a:xfrm>
            <a:off x="1312920" y="1027079"/>
            <a:ext cx="4933800" cy="3700440"/>
          </a:xfrm>
          <a:prstGeom prst="rect">
            <a:avLst/>
          </a:prstGeom>
        </p:spPr>
        <p:style>
          <a:lnRef idx="2">
            <a:schemeClr val="accent1">
              <a:shade val="50000"/>
            </a:schemeClr>
          </a:lnRef>
          <a:fillRef idx="1">
            <a:schemeClr val="accent1"/>
          </a:fillRef>
          <a:effectRef idx="0">
            <a:schemeClr val="accent1"/>
          </a:effectRef>
          <a:fontRef idx="minor">
            <a:schemeClr val="lt1"/>
          </a:fontRef>
        </p:style>
      </p:sp>
      <p:sp>
        <p:nvSpPr>
          <p:cNvPr id="3" name="Segnaposto note 2">
            <a:extLst>
              <a:ext uri="{FF2B5EF4-FFF2-40B4-BE49-F238E27FC236}">
                <a16:creationId xmlns:a16="http://schemas.microsoft.com/office/drawing/2014/main" id="{F1AE9CE8-8A93-4647-B54E-0E630B2966B0}"/>
              </a:ext>
            </a:extLst>
          </p:cNvPr>
          <p:cNvSpPr txBox="1">
            <a:spLocks noGrp="1"/>
          </p:cNvSpPr>
          <p:nvPr>
            <p:ph type="body" sz="quarter" idx="1"/>
          </p:nvPr>
        </p:nvSpPr>
        <p:spPr/>
        <p:txBody>
          <a:bodyPr>
            <a:spAutoFit/>
          </a:bodyPr>
          <a:lstStyle/>
          <a:p>
            <a:endParaRPr lang="it-IT"/>
          </a:p>
        </p:txBody>
      </p:sp>
    </p:spTree>
    <p:extLst>
      <p:ext uri="{BB962C8B-B14F-4D97-AF65-F5344CB8AC3E}">
        <p14:creationId xmlns:p14="http://schemas.microsoft.com/office/powerpoint/2010/main" val="33939439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B3CD92CA-710F-42C6-B558-52002192D2D5}"/>
              </a:ext>
            </a:extLst>
          </p:cNvPr>
          <p:cNvSpPr/>
          <p:nvPr/>
        </p:nvSpPr>
        <p:spPr>
          <a:xfrm>
            <a:off x="1312920" y="1027079"/>
            <a:ext cx="4933800" cy="3700440"/>
          </a:xfrm>
          <a:prstGeom prst="rect">
            <a:avLst/>
          </a:prstGeom>
        </p:spPr>
        <p:style>
          <a:lnRef idx="2">
            <a:schemeClr val="accent1">
              <a:shade val="50000"/>
            </a:schemeClr>
          </a:lnRef>
          <a:fillRef idx="1">
            <a:schemeClr val="accent1"/>
          </a:fillRef>
          <a:effectRef idx="0">
            <a:schemeClr val="accent1"/>
          </a:effectRef>
          <a:fontRef idx="minor">
            <a:schemeClr val="lt1"/>
          </a:fontRef>
        </p:style>
      </p:sp>
      <p:sp>
        <p:nvSpPr>
          <p:cNvPr id="3" name="Segnaposto note 2">
            <a:extLst>
              <a:ext uri="{FF2B5EF4-FFF2-40B4-BE49-F238E27FC236}">
                <a16:creationId xmlns:a16="http://schemas.microsoft.com/office/drawing/2014/main" id="{D5C9F5C7-B17E-4DC8-8D0E-0F74D4E576F4}"/>
              </a:ext>
            </a:extLst>
          </p:cNvPr>
          <p:cNvSpPr txBox="1">
            <a:spLocks noGrp="1"/>
          </p:cNvSpPr>
          <p:nvPr>
            <p:ph type="body" sz="quarter" idx="1"/>
          </p:nvPr>
        </p:nvSpPr>
        <p:spPr/>
        <p:txBody>
          <a:bodyPr>
            <a:spAutoFit/>
          </a:bodyPr>
          <a:lstStyle/>
          <a:p>
            <a:endParaRPr lang="it-IT"/>
          </a:p>
        </p:txBody>
      </p:sp>
    </p:spTree>
    <p:extLst>
      <p:ext uri="{BB962C8B-B14F-4D97-AF65-F5344CB8AC3E}">
        <p14:creationId xmlns:p14="http://schemas.microsoft.com/office/powerpoint/2010/main" val="36277077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312863" y="1027113"/>
            <a:ext cx="4933950" cy="3700462"/>
          </a:xfrm>
        </p:spPr>
      </p:sp>
      <p:sp>
        <p:nvSpPr>
          <p:cNvPr id="3" name="Segnaposto note 2"/>
          <p:cNvSpPr>
            <a:spLocks noGrp="1"/>
          </p:cNvSpPr>
          <p:nvPr>
            <p:ph type="body" idx="1"/>
          </p:nvPr>
        </p:nvSpPr>
        <p:spPr/>
        <p:txBody>
          <a:bodyPr/>
          <a:lstStyle/>
          <a:p>
            <a:r>
              <a:rPr lang="it-IT" b="1" dirty="0"/>
              <a:t>Principi cardine dell’art. 5: liceità, correttezza, trasparenza, riservatezza e limitazione delle finalità e della conservazione</a:t>
            </a:r>
          </a:p>
        </p:txBody>
      </p:sp>
    </p:spTree>
    <p:extLst>
      <p:ext uri="{BB962C8B-B14F-4D97-AF65-F5344CB8AC3E}">
        <p14:creationId xmlns:p14="http://schemas.microsoft.com/office/powerpoint/2010/main" val="7449102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E04D129E-7C52-4D7D-9176-94EA477CA5E7}"/>
              </a:ext>
            </a:extLst>
          </p:cNvPr>
          <p:cNvSpPr/>
          <p:nvPr/>
        </p:nvSpPr>
        <p:spPr>
          <a:xfrm>
            <a:off x="1312920" y="1027079"/>
            <a:ext cx="4933800" cy="3700440"/>
          </a:xfrm>
          <a:prstGeom prst="rect">
            <a:avLst/>
          </a:prstGeom>
        </p:spPr>
        <p:style>
          <a:lnRef idx="2">
            <a:schemeClr val="accent1">
              <a:shade val="50000"/>
            </a:schemeClr>
          </a:lnRef>
          <a:fillRef idx="1">
            <a:schemeClr val="accent1"/>
          </a:fillRef>
          <a:effectRef idx="0">
            <a:schemeClr val="accent1"/>
          </a:effectRef>
          <a:fontRef idx="minor">
            <a:schemeClr val="lt1"/>
          </a:fontRef>
        </p:style>
      </p:sp>
      <p:sp>
        <p:nvSpPr>
          <p:cNvPr id="3" name="Segnaposto note 2">
            <a:extLst>
              <a:ext uri="{FF2B5EF4-FFF2-40B4-BE49-F238E27FC236}">
                <a16:creationId xmlns:a16="http://schemas.microsoft.com/office/drawing/2014/main" id="{D89987E5-9447-4338-8B6F-B8A214730B7D}"/>
              </a:ext>
            </a:extLst>
          </p:cNvPr>
          <p:cNvSpPr txBox="1">
            <a:spLocks noGrp="1"/>
          </p:cNvSpPr>
          <p:nvPr>
            <p:ph type="body" sz="quarter" idx="1"/>
          </p:nvPr>
        </p:nvSpPr>
        <p:spPr/>
        <p:txBody>
          <a:bodyPr>
            <a:spAutoFit/>
          </a:bodyPr>
          <a:lstStyle/>
          <a:p>
            <a:r>
              <a:rPr lang="it-IT" sz="3600" b="1" dirty="0"/>
              <a:t>Riservatezza: ART 32 </a:t>
            </a:r>
            <a:r>
              <a:rPr lang="it-IT" sz="3600" b="1" u="sng" dirty="0"/>
              <a:t>continuità, date recovery, test di efficienza delle misure</a:t>
            </a:r>
          </a:p>
        </p:txBody>
      </p:sp>
    </p:spTree>
    <p:extLst>
      <p:ext uri="{BB962C8B-B14F-4D97-AF65-F5344CB8AC3E}">
        <p14:creationId xmlns:p14="http://schemas.microsoft.com/office/powerpoint/2010/main" val="20004460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D6D13D25-4403-49F1-999C-414363989AC6}"/>
              </a:ext>
            </a:extLst>
          </p:cNvPr>
          <p:cNvSpPr/>
          <p:nvPr/>
        </p:nvSpPr>
        <p:spPr>
          <a:xfrm>
            <a:off x="1312920" y="1027079"/>
            <a:ext cx="4933800" cy="3700440"/>
          </a:xfrm>
          <a:prstGeom prst="rect">
            <a:avLst/>
          </a:prstGeom>
        </p:spPr>
        <p:style>
          <a:lnRef idx="2">
            <a:schemeClr val="accent1">
              <a:shade val="50000"/>
            </a:schemeClr>
          </a:lnRef>
          <a:fillRef idx="1">
            <a:schemeClr val="accent1"/>
          </a:fillRef>
          <a:effectRef idx="0">
            <a:schemeClr val="accent1"/>
          </a:effectRef>
          <a:fontRef idx="minor">
            <a:schemeClr val="lt1"/>
          </a:fontRef>
        </p:style>
      </p:sp>
      <p:sp>
        <p:nvSpPr>
          <p:cNvPr id="3" name="Segnaposto note 2">
            <a:extLst>
              <a:ext uri="{FF2B5EF4-FFF2-40B4-BE49-F238E27FC236}">
                <a16:creationId xmlns:a16="http://schemas.microsoft.com/office/drawing/2014/main" id="{FF14BFF0-BB37-4476-8B69-FACD0D1AD7AD}"/>
              </a:ext>
            </a:extLst>
          </p:cNvPr>
          <p:cNvSpPr txBox="1">
            <a:spLocks noGrp="1"/>
          </p:cNvSpPr>
          <p:nvPr>
            <p:ph type="body" sz="quarter" idx="1"/>
          </p:nvPr>
        </p:nvSpPr>
        <p:spPr/>
        <p:txBody>
          <a:bodyPr>
            <a:spAutoFit/>
          </a:bodyPr>
          <a:lstStyle/>
          <a:p>
            <a:endParaRPr lang="it-IT"/>
          </a:p>
        </p:txBody>
      </p:sp>
    </p:spTree>
    <p:extLst>
      <p:ext uri="{BB962C8B-B14F-4D97-AF65-F5344CB8AC3E}">
        <p14:creationId xmlns:p14="http://schemas.microsoft.com/office/powerpoint/2010/main" val="12371852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566E09D2-FCFD-4EED-BCD3-5B50EA2E84D1}"/>
              </a:ext>
            </a:extLst>
          </p:cNvPr>
          <p:cNvSpPr/>
          <p:nvPr/>
        </p:nvSpPr>
        <p:spPr>
          <a:xfrm>
            <a:off x="1312920" y="1027079"/>
            <a:ext cx="4933800" cy="3700440"/>
          </a:xfrm>
          <a:prstGeom prst="rect">
            <a:avLst/>
          </a:prstGeom>
        </p:spPr>
        <p:style>
          <a:lnRef idx="2">
            <a:schemeClr val="accent1">
              <a:shade val="50000"/>
            </a:schemeClr>
          </a:lnRef>
          <a:fillRef idx="1">
            <a:schemeClr val="accent1"/>
          </a:fillRef>
          <a:effectRef idx="0">
            <a:schemeClr val="accent1"/>
          </a:effectRef>
          <a:fontRef idx="minor">
            <a:schemeClr val="lt1"/>
          </a:fontRef>
        </p:style>
      </p:sp>
      <p:sp>
        <p:nvSpPr>
          <p:cNvPr id="3" name="Segnaposto note 2">
            <a:extLst>
              <a:ext uri="{FF2B5EF4-FFF2-40B4-BE49-F238E27FC236}">
                <a16:creationId xmlns:a16="http://schemas.microsoft.com/office/drawing/2014/main" id="{A415D296-0DB6-4B14-A11C-483F8A12AE0D}"/>
              </a:ext>
            </a:extLst>
          </p:cNvPr>
          <p:cNvSpPr txBox="1">
            <a:spLocks noGrp="1"/>
          </p:cNvSpPr>
          <p:nvPr>
            <p:ph type="body" sz="quarter" idx="1"/>
          </p:nvPr>
        </p:nvSpPr>
        <p:spPr/>
        <p:txBody>
          <a:bodyPr>
            <a:spAutoFit/>
          </a:bodyPr>
          <a:lstStyle/>
          <a:p>
            <a:r>
              <a:rPr lang="it-IT" sz="2400" b="1" i="0" u="none" strike="noStrike" baseline="0" dirty="0">
                <a:ln>
                  <a:noFill/>
                </a:ln>
                <a:solidFill>
                  <a:srgbClr val="000000"/>
                </a:solidFill>
                <a:latin typeface="Thorndale" pitchFamily="18"/>
                <a:cs typeface="Arial Unicode MS" pitchFamily="2"/>
              </a:rPr>
              <a:t>se la comunicazione di dati personali è un obbligo legale o contrattuale oppure un requisito necessario per la conclusione di un contratto, e se l'interessato ha l'obbligo di fornire i dati personali nonché le possibili conseguenze della mancata comunicazione di tali dati </a:t>
            </a:r>
            <a:endParaRPr lang="it-IT" b="1" dirty="0"/>
          </a:p>
        </p:txBody>
      </p:sp>
    </p:spTree>
    <p:extLst>
      <p:ext uri="{BB962C8B-B14F-4D97-AF65-F5344CB8AC3E}">
        <p14:creationId xmlns:p14="http://schemas.microsoft.com/office/powerpoint/2010/main" val="39811869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A9E6243-29FD-4FBF-B3A7-096F0741E4CA}"/>
              </a:ext>
            </a:extLst>
          </p:cNvPr>
          <p:cNvSpPr>
            <a:spLocks noGrp="1"/>
          </p:cNvSpPr>
          <p:nvPr>
            <p:ph type="ctrTitle"/>
          </p:nvPr>
        </p:nvSpPr>
        <p:spPr>
          <a:xfrm>
            <a:off x="1260475" y="1236663"/>
            <a:ext cx="7559675" cy="2632075"/>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FCB52B69-E738-4C5F-8557-1AB0A55EB5BF}"/>
              </a:ext>
            </a:extLst>
          </p:cNvPr>
          <p:cNvSpPr>
            <a:spLocks noGrp="1"/>
          </p:cNvSpPr>
          <p:nvPr>
            <p:ph type="subTitle" idx="1"/>
          </p:nvPr>
        </p:nvSpPr>
        <p:spPr>
          <a:xfrm>
            <a:off x="1260475" y="3970338"/>
            <a:ext cx="7559675" cy="18256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Tree>
    <p:extLst>
      <p:ext uri="{BB962C8B-B14F-4D97-AF65-F5344CB8AC3E}">
        <p14:creationId xmlns:p14="http://schemas.microsoft.com/office/powerpoint/2010/main" val="9940050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C393300-48D3-41D0-8BAB-1DE39A4C785C}"/>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866A6A44-D13F-4865-A1ED-DBEABD410C7C}"/>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25613403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2102E2D5-8B68-4ADE-BB4E-EDDEA4B5A85B}"/>
              </a:ext>
            </a:extLst>
          </p:cNvPr>
          <p:cNvSpPr>
            <a:spLocks noGrp="1"/>
          </p:cNvSpPr>
          <p:nvPr>
            <p:ph type="title" orient="vert"/>
          </p:nvPr>
        </p:nvSpPr>
        <p:spPr>
          <a:xfrm>
            <a:off x="7361238" y="117475"/>
            <a:ext cx="2205037" cy="6869113"/>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9ACD384F-66B3-44EF-8AC8-A54DBC0732BC}"/>
              </a:ext>
            </a:extLst>
          </p:cNvPr>
          <p:cNvSpPr>
            <a:spLocks noGrp="1"/>
          </p:cNvSpPr>
          <p:nvPr>
            <p:ph type="body" orient="vert" idx="1"/>
          </p:nvPr>
        </p:nvSpPr>
        <p:spPr>
          <a:xfrm>
            <a:off x="741363" y="117475"/>
            <a:ext cx="6467475" cy="6869113"/>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3678202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C2F98F5-E250-4CC5-8231-EB26EE21E1CE}"/>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DA9337ED-6BEE-4732-B9B1-8A0BC3299344}"/>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3948367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9C2F597-5EA9-4FBD-B37F-547B757892CB}"/>
              </a:ext>
            </a:extLst>
          </p:cNvPr>
          <p:cNvSpPr>
            <a:spLocks noGrp="1"/>
          </p:cNvSpPr>
          <p:nvPr>
            <p:ph type="title"/>
          </p:nvPr>
        </p:nvSpPr>
        <p:spPr>
          <a:xfrm>
            <a:off x="687388" y="1884363"/>
            <a:ext cx="8694737" cy="31448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BCBB79AA-3B95-423C-95DF-1199661AAC6D}"/>
              </a:ext>
            </a:extLst>
          </p:cNvPr>
          <p:cNvSpPr>
            <a:spLocks noGrp="1"/>
          </p:cNvSpPr>
          <p:nvPr>
            <p:ph type="body" idx="1"/>
          </p:nvPr>
        </p:nvSpPr>
        <p:spPr>
          <a:xfrm>
            <a:off x="687388" y="5059363"/>
            <a:ext cx="8694737" cy="16525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Tree>
    <p:extLst>
      <p:ext uri="{BB962C8B-B14F-4D97-AF65-F5344CB8AC3E}">
        <p14:creationId xmlns:p14="http://schemas.microsoft.com/office/powerpoint/2010/main" val="176077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3920A25-9FF5-4327-8A20-5D0A36CE7285}"/>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08EE0CD9-1987-49DB-B580-285972D3E62C}"/>
              </a:ext>
            </a:extLst>
          </p:cNvPr>
          <p:cNvSpPr>
            <a:spLocks noGrp="1"/>
          </p:cNvSpPr>
          <p:nvPr>
            <p:ph sz="half" idx="1"/>
          </p:nvPr>
        </p:nvSpPr>
        <p:spPr>
          <a:xfrm>
            <a:off x="1089025" y="2224088"/>
            <a:ext cx="4162425" cy="4762500"/>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3D7DAE3A-2BB4-42D4-A134-9C750FAAC846}"/>
              </a:ext>
            </a:extLst>
          </p:cNvPr>
          <p:cNvSpPr>
            <a:spLocks noGrp="1"/>
          </p:cNvSpPr>
          <p:nvPr>
            <p:ph sz="half" idx="2"/>
          </p:nvPr>
        </p:nvSpPr>
        <p:spPr>
          <a:xfrm>
            <a:off x="5403850" y="2224088"/>
            <a:ext cx="4162425" cy="4762500"/>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2811562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ED581EA-6208-4AB7-BB48-4C12B46701E2}"/>
              </a:ext>
            </a:extLst>
          </p:cNvPr>
          <p:cNvSpPr>
            <a:spLocks noGrp="1"/>
          </p:cNvSpPr>
          <p:nvPr>
            <p:ph type="title"/>
          </p:nvPr>
        </p:nvSpPr>
        <p:spPr>
          <a:xfrm>
            <a:off x="693738" y="403225"/>
            <a:ext cx="8694737" cy="1460500"/>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EC7870E3-7635-4639-B787-BE44695F3381}"/>
              </a:ext>
            </a:extLst>
          </p:cNvPr>
          <p:cNvSpPr>
            <a:spLocks noGrp="1"/>
          </p:cNvSpPr>
          <p:nvPr>
            <p:ph type="body" idx="1"/>
          </p:nvPr>
        </p:nvSpPr>
        <p:spPr>
          <a:xfrm>
            <a:off x="693738" y="1852613"/>
            <a:ext cx="426561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id="{21D888E0-BFCB-425D-A798-5A661969E706}"/>
              </a:ext>
            </a:extLst>
          </p:cNvPr>
          <p:cNvSpPr>
            <a:spLocks noGrp="1"/>
          </p:cNvSpPr>
          <p:nvPr>
            <p:ph sz="half" idx="2"/>
          </p:nvPr>
        </p:nvSpPr>
        <p:spPr>
          <a:xfrm>
            <a:off x="693738" y="2760663"/>
            <a:ext cx="4265612" cy="4062412"/>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98805F64-8849-4124-917E-2D095F4C880B}"/>
              </a:ext>
            </a:extLst>
          </p:cNvPr>
          <p:cNvSpPr>
            <a:spLocks noGrp="1"/>
          </p:cNvSpPr>
          <p:nvPr>
            <p:ph type="body" sz="quarter" idx="3"/>
          </p:nvPr>
        </p:nvSpPr>
        <p:spPr>
          <a:xfrm>
            <a:off x="5103813" y="1852613"/>
            <a:ext cx="4284662"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id="{02D8CD5F-6122-4EFD-AB21-0D1CFA1843AE}"/>
              </a:ext>
            </a:extLst>
          </p:cNvPr>
          <p:cNvSpPr>
            <a:spLocks noGrp="1"/>
          </p:cNvSpPr>
          <p:nvPr>
            <p:ph sz="quarter" idx="4"/>
          </p:nvPr>
        </p:nvSpPr>
        <p:spPr>
          <a:xfrm>
            <a:off x="5103813" y="2760663"/>
            <a:ext cx="4284662" cy="4062412"/>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Tree>
    <p:extLst>
      <p:ext uri="{BB962C8B-B14F-4D97-AF65-F5344CB8AC3E}">
        <p14:creationId xmlns:p14="http://schemas.microsoft.com/office/powerpoint/2010/main" val="31918265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6757A82-B8BE-4FAA-8B02-37ADF49D12E4}"/>
              </a:ext>
            </a:extLst>
          </p:cNvPr>
          <p:cNvSpPr>
            <a:spLocks noGrp="1"/>
          </p:cNvSpPr>
          <p:nvPr>
            <p:ph type="title"/>
          </p:nvPr>
        </p:nvSpPr>
        <p:spPr/>
        <p:txBody>
          <a:bodyPr/>
          <a:lstStyle/>
          <a:p>
            <a:r>
              <a:rPr lang="it-IT"/>
              <a:t>Fare clic per modificare lo stile del titolo dello schema</a:t>
            </a:r>
          </a:p>
        </p:txBody>
      </p:sp>
    </p:spTree>
    <p:extLst>
      <p:ext uri="{BB962C8B-B14F-4D97-AF65-F5344CB8AC3E}">
        <p14:creationId xmlns:p14="http://schemas.microsoft.com/office/powerpoint/2010/main" val="16537267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Tree>
    <p:extLst>
      <p:ext uri="{BB962C8B-B14F-4D97-AF65-F5344CB8AC3E}">
        <p14:creationId xmlns:p14="http://schemas.microsoft.com/office/powerpoint/2010/main" val="1493054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19A15BF-EC44-486B-82B4-7BD1ED84B363}"/>
              </a:ext>
            </a:extLst>
          </p:cNvPr>
          <p:cNvSpPr>
            <a:spLocks noGrp="1"/>
          </p:cNvSpPr>
          <p:nvPr>
            <p:ph type="title"/>
          </p:nvPr>
        </p:nvSpPr>
        <p:spPr>
          <a:xfrm>
            <a:off x="693738" y="503238"/>
            <a:ext cx="3251200" cy="17653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545946E-66ED-482D-ACBE-F288DC76F3D1}"/>
              </a:ext>
            </a:extLst>
          </p:cNvPr>
          <p:cNvSpPr>
            <a:spLocks noGrp="1"/>
          </p:cNvSpPr>
          <p:nvPr>
            <p:ph idx="1"/>
          </p:nvPr>
        </p:nvSpPr>
        <p:spPr>
          <a:xfrm>
            <a:off x="4286250" y="1089025"/>
            <a:ext cx="5102225" cy="53721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39B3F277-618A-4343-8BBD-6E58403F42EB}"/>
              </a:ext>
            </a:extLst>
          </p:cNvPr>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Tree>
    <p:extLst>
      <p:ext uri="{BB962C8B-B14F-4D97-AF65-F5344CB8AC3E}">
        <p14:creationId xmlns:p14="http://schemas.microsoft.com/office/powerpoint/2010/main" val="1456353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1C3D9A8-6678-4CA3-8F50-6AA32A7674E2}"/>
              </a:ext>
            </a:extLst>
          </p:cNvPr>
          <p:cNvSpPr>
            <a:spLocks noGrp="1"/>
          </p:cNvSpPr>
          <p:nvPr>
            <p:ph type="title"/>
          </p:nvPr>
        </p:nvSpPr>
        <p:spPr>
          <a:xfrm>
            <a:off x="693738" y="503238"/>
            <a:ext cx="3251200" cy="17653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FB90D5B2-59B6-48D0-8824-D5FC5AB9F344}"/>
              </a:ext>
            </a:extLst>
          </p:cNvPr>
          <p:cNvSpPr>
            <a:spLocks noGrp="1"/>
          </p:cNvSpPr>
          <p:nvPr>
            <p:ph type="pic" idx="1"/>
          </p:nvPr>
        </p:nvSpPr>
        <p:spPr>
          <a:xfrm>
            <a:off x="4286250" y="1089025"/>
            <a:ext cx="5102225" cy="5372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9EE611AB-CCB6-41DD-B41E-334EBEAF82E8}"/>
              </a:ext>
            </a:extLst>
          </p:cNvPr>
          <p:cNvSpPr>
            <a:spLocks noGrp="1"/>
          </p:cNvSpPr>
          <p:nvPr>
            <p:ph type="body" sz="half" idx="2"/>
          </p:nvPr>
        </p:nvSpPr>
        <p:spPr>
          <a:xfrm>
            <a:off x="693738" y="2268538"/>
            <a:ext cx="3251200"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Tree>
    <p:extLst>
      <p:ext uri="{BB962C8B-B14F-4D97-AF65-F5344CB8AC3E}">
        <p14:creationId xmlns:p14="http://schemas.microsoft.com/office/powerpoint/2010/main" val="4118320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33366"/>
        </a:solidFill>
        <a:effectLst/>
      </p:bgPr>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11852F34-A9EA-411A-978C-6CFF6B893470}"/>
              </a:ext>
            </a:extLst>
          </p:cNvPr>
          <p:cNvSpPr txBox="1">
            <a:spLocks noGrp="1"/>
          </p:cNvSpPr>
          <p:nvPr>
            <p:ph type="title"/>
          </p:nvPr>
        </p:nvSpPr>
        <p:spPr>
          <a:xfrm>
            <a:off x="740879" y="117000"/>
            <a:ext cx="8607960" cy="1262160"/>
          </a:xfrm>
          <a:prstGeom prst="rect">
            <a:avLst/>
          </a:prstGeom>
          <a:noFill/>
          <a:ln>
            <a:noFill/>
          </a:ln>
        </p:spPr>
        <p:txBody>
          <a:bodyPr lIns="0" tIns="0" rIns="0" bIns="0" anchor="ctr"/>
          <a:lstStyle/>
          <a:p>
            <a:endParaRPr lang="it-IT"/>
          </a:p>
        </p:txBody>
      </p:sp>
      <p:sp>
        <p:nvSpPr>
          <p:cNvPr id="3" name="Segnaposto testo 2">
            <a:extLst>
              <a:ext uri="{FF2B5EF4-FFF2-40B4-BE49-F238E27FC236}">
                <a16:creationId xmlns:a16="http://schemas.microsoft.com/office/drawing/2014/main" id="{1F888848-61C9-4AA1-99FA-01ED6818F8B1}"/>
              </a:ext>
            </a:extLst>
          </p:cNvPr>
          <p:cNvSpPr txBox="1">
            <a:spLocks noGrp="1"/>
          </p:cNvSpPr>
          <p:nvPr>
            <p:ph type="body" idx="1"/>
          </p:nvPr>
        </p:nvSpPr>
        <p:spPr>
          <a:xfrm>
            <a:off x="1088280" y="2224080"/>
            <a:ext cx="8477280" cy="4762799"/>
          </a:xfrm>
          <a:prstGeom prst="rect">
            <a:avLst/>
          </a:prstGeom>
          <a:noFill/>
          <a:ln>
            <a:noFill/>
          </a:ln>
        </p:spPr>
        <p:txBody>
          <a:bodyPr lIns="0" tIns="0" rIns="0" bIns="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pic>
        <p:nvPicPr>
          <p:cNvPr id="4" name="Immagine 3">
            <a:extLst>
              <a:ext uri="{FF2B5EF4-FFF2-40B4-BE49-F238E27FC236}">
                <a16:creationId xmlns:a16="http://schemas.microsoft.com/office/drawing/2014/main" id="{1298682D-B1FB-4323-B745-9E059EB7473E}"/>
              </a:ext>
            </a:extLst>
          </p:cNvPr>
          <p:cNvPicPr>
            <a:picLocks noChangeAspect="1"/>
          </p:cNvPicPr>
          <p:nvPr/>
        </p:nvPicPr>
        <p:blipFill>
          <a:blip r:embed="rId13">
            <a:lum/>
            <a:alphaModFix/>
          </a:blip>
          <a:srcRect/>
          <a:stretch>
            <a:fillRect/>
          </a:stretch>
        </p:blipFill>
        <p:spPr>
          <a:xfrm>
            <a:off x="7937279" y="6251399"/>
            <a:ext cx="1969200" cy="1057320"/>
          </a:xfrm>
          <a:prstGeom prst="rect">
            <a:avLst/>
          </a:prstGeom>
          <a:noFill/>
          <a:ln>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hangingPunct="0">
        <a:tabLst/>
        <a:defRPr lang="it-IT" sz="1200" b="1" i="1" u="none" strike="noStrike">
          <a:ln>
            <a:noFill/>
          </a:ln>
          <a:solidFill>
            <a:srgbClr val="E6E6E6"/>
          </a:solidFill>
          <a:latin typeface="Albany" pitchFamily="34"/>
          <a:cs typeface="Arial Unicode MS" pitchFamily="2"/>
        </a:defRPr>
      </a:lvl1pPr>
    </p:titleStyle>
    <p:bodyStyle>
      <a:lvl1pPr marL="0" marR="0" indent="0" algn="l" rtl="0" hangingPunct="0">
        <a:spcBef>
          <a:spcPts val="0"/>
        </a:spcBef>
        <a:spcAft>
          <a:spcPts val="0"/>
        </a:spcAft>
        <a:tabLst/>
        <a:defRPr lang="it-IT" sz="1200" b="0" i="0" u="none" strike="noStrike">
          <a:ln>
            <a:noFill/>
          </a:ln>
          <a:solidFill>
            <a:srgbClr val="E6E6E6"/>
          </a:solidFill>
          <a:latin typeface="Albany" pitchFamily="34"/>
          <a:cs typeface="Arial Unicode MS" pitchFamily="2"/>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hyperlink" Target="http://bit.ly/2mV6HZH" TargetMode="Externa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s://www.gpdp.it/web/guest/home/docweb/-/docweb-display/docweb/4535524&amp;zx=mod9el8xtdlt" TargetMode="External"/><Relationship Id="rId2" Type="http://schemas.openxmlformats.org/officeDocument/2006/relationships/hyperlink" Target="https://www.gpdp.it/web/guest/home/docweb/-/docweb-display/docweb/1089924&amp;zx=m2ia3q266lgt" TargetMode="External"/><Relationship Id="rId1" Type="http://schemas.openxmlformats.org/officeDocument/2006/relationships/slideLayout" Target="../slideLayouts/slideLayout7.xml"/><Relationship Id="rId5" Type="http://schemas.openxmlformats.org/officeDocument/2006/relationships/hyperlink" Target="mailto:protocollo@pec.gpdp.it" TargetMode="External"/><Relationship Id="rId4" Type="http://schemas.openxmlformats.org/officeDocument/2006/relationships/hyperlink" Target="mailto:urp@gpdp.it"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B06687B-AC91-40ED-9898-0C6713BEF045}"/>
              </a:ext>
            </a:extLst>
          </p:cNvPr>
          <p:cNvSpPr txBox="1">
            <a:spLocks noGrp="1"/>
          </p:cNvSpPr>
          <p:nvPr>
            <p:ph type="title" idx="4294967295"/>
          </p:nvPr>
        </p:nvSpPr>
        <p:spPr>
          <a:xfrm>
            <a:off x="736597" y="1952192"/>
            <a:ext cx="8607425" cy="3477875"/>
          </a:xfrm>
        </p:spPr>
        <p:txBody>
          <a:bodyPr>
            <a:spAutoFit/>
          </a:bodyPr>
          <a:lstStyle/>
          <a:p>
            <a:pPr lvl="0"/>
            <a:r>
              <a:rPr lang="it-IT" sz="5400" dirty="0"/>
              <a:t>IL TRATTAMENTO DEI DATI PERSONALI IN AMBITO SANITARIO</a:t>
            </a:r>
            <a:br>
              <a:rPr lang="it-IT" sz="5400" dirty="0"/>
            </a:br>
            <a:r>
              <a:rPr lang="it-IT" sz="3200" dirty="0"/>
              <a:t>con particolare riguardo al trattamento dei dati sensibili</a:t>
            </a:r>
          </a:p>
        </p:txBody>
      </p:sp>
      <p:sp>
        <p:nvSpPr>
          <p:cNvPr id="3" name="Sottotitolo 2">
            <a:extLst>
              <a:ext uri="{FF2B5EF4-FFF2-40B4-BE49-F238E27FC236}">
                <a16:creationId xmlns:a16="http://schemas.microsoft.com/office/drawing/2014/main" id="{236C24CD-9291-439A-AEEE-F08291E1D606}"/>
              </a:ext>
            </a:extLst>
          </p:cNvPr>
          <p:cNvSpPr txBox="1">
            <a:spLocks noGrp="1"/>
          </p:cNvSpPr>
          <p:nvPr>
            <p:ph type="subTitle" idx="4294967295"/>
          </p:nvPr>
        </p:nvSpPr>
        <p:spPr>
          <a:xfrm>
            <a:off x="1723069" y="5565454"/>
            <a:ext cx="6634480" cy="1169551"/>
          </a:xfrm>
        </p:spPr>
        <p:txBody>
          <a:bodyPr wrap="square" anchor="ctr">
            <a:spAutoFit/>
          </a:bodyPr>
          <a:lstStyle/>
          <a:p>
            <a:pPr marL="216000" lvl="0" indent="-216000" algn="ctr"/>
            <a:endParaRPr lang="it-IT" dirty="0">
              <a:solidFill>
                <a:srgbClr val="CCCCCC"/>
              </a:solidFill>
            </a:endParaRPr>
          </a:p>
          <a:p>
            <a:pPr marL="216000" indent="-216000" algn="ctr"/>
            <a:r>
              <a:rPr lang="it-IT" sz="2000" dirty="0">
                <a:solidFill>
                  <a:srgbClr val="CCCCCC"/>
                </a:solidFill>
              </a:rPr>
              <a:t>Dr.ssa Silvia Coronelli </a:t>
            </a:r>
          </a:p>
          <a:p>
            <a:pPr marL="216000" lvl="0" indent="-216000" algn="ctr"/>
            <a:r>
              <a:rPr lang="it-IT" sz="2000" dirty="0">
                <a:solidFill>
                  <a:srgbClr val="CCCCCC"/>
                </a:solidFill>
              </a:rPr>
              <a:t>ANDI Sezione di Milano Lodi Monza Brianza</a:t>
            </a:r>
          </a:p>
          <a:p>
            <a:pPr marL="216000" lvl="0" indent="-216000" algn="ctr"/>
            <a:endParaRPr lang="it-IT" dirty="0">
              <a:solidFill>
                <a:srgbClr val="CCCCCC"/>
              </a:solidFill>
            </a:endParaRPr>
          </a:p>
          <a:p>
            <a:pPr marL="216000" lvl="0" indent="-216000" algn="ctr"/>
            <a:endParaRPr lang="it-IT" dirty="0">
              <a:solidFill>
                <a:srgbClr val="CCCCCC"/>
              </a:solidFill>
            </a:endParaRPr>
          </a:p>
        </p:txBody>
      </p:sp>
      <p:pic>
        <p:nvPicPr>
          <p:cNvPr id="4" name="Immagin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04752" y="640616"/>
            <a:ext cx="3071117" cy="1176189"/>
          </a:xfrm>
          <a:prstGeom prst="rect">
            <a:avLst/>
          </a:prstGeom>
        </p:spPr>
      </p:pic>
    </p:spTree>
  </p:cSld>
  <p:clrMapOvr>
    <a:masterClrMapping/>
  </p:clrMapOvr>
  <p:transition>
    <p:zoom/>
  </p:transition>
</p:sld>
</file>

<file path=ppt/slides/slide10.xml><?xml version="1.0" encoding="utf-8"?>
<p:sld xmlns:a="http://schemas.openxmlformats.org/drawingml/2006/main" xmlns:r="http://schemas.openxmlformats.org/officeDocument/2006/relationships" xmlns:p="http://schemas.openxmlformats.org/presentationml/2006/main">
  <p:cSld name="Sviluppo fino al momento attu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CE68E79-E67F-4DB9-9134-B1E75201A793}"/>
              </a:ext>
            </a:extLst>
          </p:cNvPr>
          <p:cNvSpPr txBox="1">
            <a:spLocks noGrp="1"/>
          </p:cNvSpPr>
          <p:nvPr>
            <p:ph type="title" idx="4294967295"/>
          </p:nvPr>
        </p:nvSpPr>
        <p:spPr>
          <a:xfrm>
            <a:off x="736599" y="327939"/>
            <a:ext cx="8607425" cy="1354217"/>
          </a:xfrm>
        </p:spPr>
        <p:txBody>
          <a:bodyPr>
            <a:spAutoFit/>
          </a:bodyPr>
          <a:lstStyle/>
          <a:p>
            <a:pPr marL="216000" lvl="0" indent="-360000"/>
            <a:r>
              <a:rPr lang="it-IT" sz="4400" dirty="0"/>
              <a:t>FIGURE COINVOLTE</a:t>
            </a:r>
            <a:br>
              <a:rPr lang="it-IT" sz="4400" dirty="0"/>
            </a:br>
            <a:r>
              <a:rPr lang="it-IT" sz="4400" dirty="0"/>
              <a:t>Art.4</a:t>
            </a:r>
          </a:p>
        </p:txBody>
      </p:sp>
      <p:sp>
        <p:nvSpPr>
          <p:cNvPr id="3" name="Segnaposto testo 2">
            <a:extLst>
              <a:ext uri="{FF2B5EF4-FFF2-40B4-BE49-F238E27FC236}">
                <a16:creationId xmlns:a16="http://schemas.microsoft.com/office/drawing/2014/main" id="{EC443CF9-A48C-4EF7-AF0B-E8DF650E32C5}"/>
              </a:ext>
            </a:extLst>
          </p:cNvPr>
          <p:cNvSpPr txBox="1">
            <a:spLocks noGrp="1"/>
          </p:cNvSpPr>
          <p:nvPr>
            <p:ph type="body" idx="4294967295"/>
          </p:nvPr>
        </p:nvSpPr>
        <p:spPr>
          <a:xfrm>
            <a:off x="801687" y="2191345"/>
            <a:ext cx="8477250" cy="4135314"/>
          </a:xfrm>
        </p:spPr>
        <p:txBody>
          <a:bodyPr/>
          <a:lstStyle/>
          <a:p>
            <a:pPr lvl="0" algn="just">
              <a:buClr>
                <a:srgbClr val="E6E6E6"/>
              </a:buClr>
              <a:buSzPct val="45000"/>
              <a:buFont typeface="StarSymbol"/>
              <a:buChar char="●"/>
            </a:pPr>
            <a:r>
              <a:rPr lang="it-IT" sz="2800" b="1" u="sng" dirty="0"/>
              <a:t>Titolare</a:t>
            </a:r>
            <a:r>
              <a:rPr lang="it-IT" sz="2800" dirty="0"/>
              <a:t>: chi determina le finalità e le modalità di trattamento dei dati</a:t>
            </a:r>
          </a:p>
          <a:p>
            <a:pPr lvl="0" algn="just">
              <a:buClr>
                <a:srgbClr val="E6E6E6"/>
              </a:buClr>
              <a:buSzPct val="45000"/>
              <a:buFont typeface="StarSymbol"/>
              <a:buChar char="●"/>
            </a:pPr>
            <a:endParaRPr lang="it-IT" sz="2800" dirty="0"/>
          </a:p>
          <a:p>
            <a:pPr lvl="0" algn="just">
              <a:buClr>
                <a:srgbClr val="E6E6E6"/>
              </a:buClr>
              <a:buSzPct val="45000"/>
              <a:buFont typeface="StarSymbol"/>
              <a:buChar char="●"/>
            </a:pPr>
            <a:r>
              <a:rPr lang="it-IT" sz="2800" b="1" u="sng" dirty="0"/>
              <a:t>Responsabile</a:t>
            </a:r>
            <a:r>
              <a:rPr lang="it-IT" sz="2800" dirty="0"/>
              <a:t>: chi riceve dati dal titolare e gli assicura il rispetto delle finalità della procedura di trattamento</a:t>
            </a:r>
          </a:p>
          <a:p>
            <a:pPr lvl="0" algn="just">
              <a:buClr>
                <a:srgbClr val="E6E6E6"/>
              </a:buClr>
              <a:buSzPct val="45000"/>
              <a:buFont typeface="StarSymbol"/>
              <a:buChar char="●"/>
            </a:pPr>
            <a:endParaRPr lang="it-IT" sz="2800" dirty="0"/>
          </a:p>
          <a:p>
            <a:pPr lvl="0" algn="just">
              <a:buClr>
                <a:srgbClr val="E6E6E6"/>
              </a:buClr>
              <a:buSzPct val="45000"/>
              <a:buFont typeface="StarSymbol"/>
              <a:buChar char="●"/>
            </a:pPr>
            <a:r>
              <a:rPr lang="it-IT" sz="2800" b="1" u="sng" dirty="0"/>
              <a:t>Incaricato</a:t>
            </a:r>
            <a:r>
              <a:rPr lang="it-IT" sz="2800" dirty="0"/>
              <a:t>: chi è autorizzato dal titolare a trattare i dati secondo le direttive stabilite dal titolare</a:t>
            </a:r>
          </a:p>
          <a:p>
            <a:pPr lvl="0">
              <a:buClr>
                <a:srgbClr val="E6E6E6"/>
              </a:buClr>
              <a:buSzPct val="45000"/>
            </a:pPr>
            <a:endParaRPr lang="it-IT" sz="2800" dirty="0"/>
          </a:p>
          <a:p>
            <a:pPr lvl="0">
              <a:buClr>
                <a:srgbClr val="E6E6E6"/>
              </a:buClr>
              <a:buSzPct val="45000"/>
              <a:buFont typeface="StarSymbol"/>
              <a:buChar char="●"/>
            </a:pPr>
            <a:endParaRPr lang="it-IT" dirty="0"/>
          </a:p>
        </p:txBody>
      </p:sp>
    </p:spTree>
  </p:cSld>
  <p:clrMapOvr>
    <a:masterClrMapping/>
  </p:clrMapOvr>
  <p:transition>
    <p:zo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DF853DD-2E02-45A7-984F-4F682E8ADA46}"/>
              </a:ext>
            </a:extLst>
          </p:cNvPr>
          <p:cNvSpPr>
            <a:spLocks noGrp="1"/>
          </p:cNvSpPr>
          <p:nvPr>
            <p:ph type="ctrTitle"/>
          </p:nvPr>
        </p:nvSpPr>
        <p:spPr>
          <a:xfrm>
            <a:off x="1260473" y="931918"/>
            <a:ext cx="7559675" cy="2366867"/>
          </a:xfrm>
        </p:spPr>
        <p:txBody>
          <a:bodyPr/>
          <a:lstStyle/>
          <a:p>
            <a:r>
              <a:rPr lang="it-IT" sz="4400" dirty="0"/>
              <a:t>ACCOUNTABILITY</a:t>
            </a:r>
            <a:br>
              <a:rPr lang="it-IT" dirty="0"/>
            </a:br>
            <a:r>
              <a:rPr lang="it-IT" dirty="0"/>
              <a:t>=</a:t>
            </a:r>
            <a:br>
              <a:rPr lang="it-IT" dirty="0"/>
            </a:br>
            <a:r>
              <a:rPr lang="it-IT" sz="4400" dirty="0"/>
              <a:t>RESPONSABILIZZAZIONE</a:t>
            </a:r>
          </a:p>
        </p:txBody>
      </p:sp>
      <p:sp>
        <p:nvSpPr>
          <p:cNvPr id="3" name="Sottotitolo 2">
            <a:extLst>
              <a:ext uri="{FF2B5EF4-FFF2-40B4-BE49-F238E27FC236}">
                <a16:creationId xmlns:a16="http://schemas.microsoft.com/office/drawing/2014/main" id="{60FFC8A1-E108-4D4F-A1F8-CF8D41842AAF}"/>
              </a:ext>
            </a:extLst>
          </p:cNvPr>
          <p:cNvSpPr>
            <a:spLocks noGrp="1"/>
          </p:cNvSpPr>
          <p:nvPr>
            <p:ph type="subTitle" idx="1"/>
          </p:nvPr>
        </p:nvSpPr>
        <p:spPr>
          <a:xfrm>
            <a:off x="620712" y="3504307"/>
            <a:ext cx="8839199" cy="2716935"/>
          </a:xfrm>
        </p:spPr>
        <p:txBody>
          <a:bodyPr/>
          <a:lstStyle/>
          <a:p>
            <a:endParaRPr lang="it-IT" dirty="0"/>
          </a:p>
          <a:p>
            <a:endParaRPr lang="it-IT" dirty="0"/>
          </a:p>
          <a:p>
            <a:r>
              <a:rPr lang="it-IT" sz="2800" dirty="0"/>
              <a:t>Il titolare del trattamento determina le modalità di trattamento purché rispetti l’art. 5 e sia in grado di comprovarlo (responsabilizzazione)</a:t>
            </a:r>
            <a:endParaRPr lang="it-IT" sz="2800" b="1" i="1" dirty="0"/>
          </a:p>
        </p:txBody>
      </p:sp>
    </p:spTree>
    <p:extLst>
      <p:ext uri="{BB962C8B-B14F-4D97-AF65-F5344CB8AC3E}">
        <p14:creationId xmlns:p14="http://schemas.microsoft.com/office/powerpoint/2010/main" val="543119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Panoramic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073F0CE-2C12-4AC9-A9D9-B989B0F48F18}"/>
              </a:ext>
            </a:extLst>
          </p:cNvPr>
          <p:cNvSpPr txBox="1">
            <a:spLocks noGrp="1"/>
          </p:cNvSpPr>
          <p:nvPr>
            <p:ph type="title" idx="4294967295"/>
          </p:nvPr>
        </p:nvSpPr>
        <p:spPr>
          <a:xfrm>
            <a:off x="736599" y="790059"/>
            <a:ext cx="8607425" cy="1354217"/>
          </a:xfrm>
        </p:spPr>
        <p:txBody>
          <a:bodyPr>
            <a:spAutoFit/>
          </a:bodyPr>
          <a:lstStyle/>
          <a:p>
            <a:pPr marL="216000" lvl="0" indent="-360000"/>
            <a:r>
              <a:rPr lang="it-IT" sz="4400" dirty="0"/>
              <a:t>ACCOUNTABILITY</a:t>
            </a:r>
            <a:br>
              <a:rPr lang="it-IT" sz="4400" dirty="0"/>
            </a:br>
            <a:r>
              <a:rPr lang="it-IT" sz="4400" dirty="0"/>
              <a:t>Art.5 </a:t>
            </a:r>
          </a:p>
        </p:txBody>
      </p:sp>
      <p:sp>
        <p:nvSpPr>
          <p:cNvPr id="3" name="Segnaposto testo 2">
            <a:extLst>
              <a:ext uri="{FF2B5EF4-FFF2-40B4-BE49-F238E27FC236}">
                <a16:creationId xmlns:a16="http://schemas.microsoft.com/office/drawing/2014/main" id="{C5351024-548F-4F06-A6AC-B9339817BAE2}"/>
              </a:ext>
            </a:extLst>
          </p:cNvPr>
          <p:cNvSpPr txBox="1">
            <a:spLocks noGrp="1"/>
          </p:cNvSpPr>
          <p:nvPr>
            <p:ph type="body" idx="4294967295"/>
          </p:nvPr>
        </p:nvSpPr>
        <p:spPr>
          <a:xfrm>
            <a:off x="457200" y="2709703"/>
            <a:ext cx="9337040" cy="3847148"/>
          </a:xfrm>
        </p:spPr>
        <p:txBody>
          <a:bodyPr/>
          <a:lstStyle/>
          <a:p>
            <a:pPr lvl="0">
              <a:buClr>
                <a:srgbClr val="E6E6E6"/>
              </a:buClr>
              <a:buSzPct val="45000"/>
            </a:pPr>
            <a:r>
              <a:rPr lang="it-IT" sz="2800" dirty="0"/>
              <a:t>Principi applicabili al trattamento dei dati personali:</a:t>
            </a:r>
          </a:p>
          <a:p>
            <a:pPr lvl="0">
              <a:buClr>
                <a:srgbClr val="E6E6E6"/>
              </a:buClr>
              <a:buSzPct val="45000"/>
            </a:pPr>
            <a:endParaRPr lang="it-IT" sz="2800" dirty="0"/>
          </a:p>
          <a:p>
            <a:pPr lvl="0">
              <a:buClr>
                <a:srgbClr val="E6E6E6"/>
              </a:buClr>
              <a:buSzPct val="45000"/>
              <a:buFont typeface="StarSymbol"/>
              <a:buChar char="●"/>
            </a:pPr>
            <a:r>
              <a:rPr lang="it-IT" sz="2800" dirty="0"/>
              <a:t>Liceità, minimizzazione</a:t>
            </a:r>
          </a:p>
          <a:p>
            <a:pPr lvl="0">
              <a:buClr>
                <a:srgbClr val="E6E6E6"/>
              </a:buClr>
              <a:buSzPct val="45000"/>
              <a:buFont typeface="StarSymbol"/>
              <a:buChar char="●"/>
            </a:pPr>
            <a:r>
              <a:rPr lang="it-IT" sz="2800" dirty="0"/>
              <a:t>Correttezza</a:t>
            </a:r>
          </a:p>
          <a:p>
            <a:pPr lvl="0">
              <a:buClr>
                <a:srgbClr val="E6E6E6"/>
              </a:buClr>
              <a:buSzPct val="45000"/>
              <a:buFont typeface="StarSymbol"/>
              <a:buChar char="●"/>
            </a:pPr>
            <a:r>
              <a:rPr lang="it-IT" sz="2800" dirty="0"/>
              <a:t>Trasparenza</a:t>
            </a:r>
          </a:p>
          <a:p>
            <a:pPr lvl="0">
              <a:buClr>
                <a:srgbClr val="E6E6E6"/>
              </a:buClr>
              <a:buSzPct val="45000"/>
              <a:buFont typeface="StarSymbol"/>
              <a:buChar char="●"/>
            </a:pPr>
            <a:r>
              <a:rPr lang="it-IT" sz="2800" dirty="0"/>
              <a:t>Limitazione delle finalità</a:t>
            </a:r>
          </a:p>
          <a:p>
            <a:pPr lvl="0">
              <a:buClr>
                <a:srgbClr val="E6E6E6"/>
              </a:buClr>
              <a:buSzPct val="45000"/>
              <a:buFont typeface="StarSymbol"/>
              <a:buChar char="●"/>
            </a:pPr>
            <a:r>
              <a:rPr lang="it-IT" sz="2800" dirty="0"/>
              <a:t>Limitazione della conservazione</a:t>
            </a:r>
          </a:p>
          <a:p>
            <a:pPr lvl="0">
              <a:buClr>
                <a:srgbClr val="E6E6E6"/>
              </a:buClr>
              <a:buSzPct val="45000"/>
              <a:buFont typeface="StarSymbol"/>
              <a:buChar char="●"/>
            </a:pPr>
            <a:r>
              <a:rPr lang="it-IT" sz="2800" dirty="0"/>
              <a:t>Riservatezza (</a:t>
            </a:r>
            <a:r>
              <a:rPr lang="it-IT" sz="2800" i="1" u="sng" dirty="0"/>
              <a:t>misure tecniche ed organizzative </a:t>
            </a:r>
            <a:r>
              <a:rPr lang="it-IT" sz="2800" dirty="0"/>
              <a:t>adeguate)</a:t>
            </a:r>
          </a:p>
        </p:txBody>
      </p:sp>
    </p:spTree>
  </p:cSld>
  <p:clrMapOvr>
    <a:masterClrMapping/>
  </p:clrMapOvr>
  <p:transition>
    <p:zoom/>
  </p:transition>
</p:sld>
</file>

<file path=ppt/slides/slide13.xml><?xml version="1.0" encoding="utf-8"?>
<p:sld xmlns:a="http://schemas.openxmlformats.org/drawingml/2006/main" xmlns:r="http://schemas.openxmlformats.org/officeDocument/2006/relationships" xmlns:p="http://schemas.openxmlformats.org/presentationml/2006/main">
  <p:cSld name="Obiettivo a lungo temi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78E8BDF-C987-4BF2-9063-4E726151E4E4}"/>
              </a:ext>
            </a:extLst>
          </p:cNvPr>
          <p:cNvSpPr txBox="1">
            <a:spLocks noGrp="1"/>
          </p:cNvSpPr>
          <p:nvPr>
            <p:ph type="title" idx="4294967295"/>
          </p:nvPr>
        </p:nvSpPr>
        <p:spPr>
          <a:xfrm>
            <a:off x="736599" y="733446"/>
            <a:ext cx="8607425" cy="1538883"/>
          </a:xfrm>
        </p:spPr>
        <p:txBody>
          <a:bodyPr>
            <a:spAutoFit/>
          </a:bodyPr>
          <a:lstStyle/>
          <a:p>
            <a:pPr marL="216000" indent="-360000"/>
            <a:r>
              <a:rPr lang="it-IT" sz="4400" dirty="0"/>
              <a:t>DIRITTI DELL’INTERESSATO</a:t>
            </a:r>
            <a:br>
              <a:rPr lang="it-IT" sz="4400" dirty="0"/>
            </a:br>
            <a:r>
              <a:rPr lang="it-IT" sz="2800" dirty="0"/>
              <a:t>Sezioni 2, 3 e 4: Articoli dal 15 al 22</a:t>
            </a:r>
            <a:br>
              <a:rPr lang="it-IT" sz="2800" dirty="0"/>
            </a:br>
            <a:endParaRPr lang="it-IT" sz="2800" dirty="0"/>
          </a:p>
        </p:txBody>
      </p:sp>
      <p:sp>
        <p:nvSpPr>
          <p:cNvPr id="3" name="Segnaposto testo 2">
            <a:extLst>
              <a:ext uri="{FF2B5EF4-FFF2-40B4-BE49-F238E27FC236}">
                <a16:creationId xmlns:a16="http://schemas.microsoft.com/office/drawing/2014/main" id="{0D3FB58C-5F85-45A7-B918-86BF9C4DE130}"/>
              </a:ext>
            </a:extLst>
          </p:cNvPr>
          <p:cNvSpPr txBox="1">
            <a:spLocks noGrp="1"/>
          </p:cNvSpPr>
          <p:nvPr>
            <p:ph type="body" idx="4294967295"/>
          </p:nvPr>
        </p:nvSpPr>
        <p:spPr>
          <a:xfrm>
            <a:off x="607695" y="2843848"/>
            <a:ext cx="8477250" cy="3831272"/>
          </a:xfrm>
        </p:spPr>
        <p:txBody>
          <a:bodyPr/>
          <a:lstStyle/>
          <a:p>
            <a:pPr lvl="0">
              <a:buClr>
                <a:srgbClr val="E6E6E6"/>
              </a:buClr>
              <a:buSzPct val="45000"/>
              <a:buFont typeface="StarSymbol"/>
              <a:buChar char="●"/>
            </a:pPr>
            <a:endParaRPr lang="it-IT" sz="2800" dirty="0"/>
          </a:p>
          <a:p>
            <a:pPr lvl="0">
              <a:buClr>
                <a:srgbClr val="E6E6E6"/>
              </a:buClr>
              <a:buSzPct val="45000"/>
              <a:buFont typeface="StarSymbol"/>
              <a:buChar char="●"/>
            </a:pPr>
            <a:r>
              <a:rPr lang="it-IT" sz="2800" dirty="0"/>
              <a:t>Informativa</a:t>
            </a:r>
          </a:p>
          <a:p>
            <a:pPr lvl="0">
              <a:buClr>
                <a:srgbClr val="E6E6E6"/>
              </a:buClr>
              <a:buSzPct val="45000"/>
              <a:buFont typeface="StarSymbol"/>
              <a:buChar char="●"/>
            </a:pPr>
            <a:r>
              <a:rPr lang="it-IT" sz="2800" dirty="0"/>
              <a:t>Accesso, rettifica, cancellazione, oblio </a:t>
            </a:r>
          </a:p>
          <a:p>
            <a:pPr lvl="0">
              <a:buClr>
                <a:srgbClr val="E6E6E6"/>
              </a:buClr>
              <a:buSzPct val="45000"/>
              <a:buFont typeface="StarSymbol"/>
              <a:buChar char="●"/>
            </a:pPr>
            <a:r>
              <a:rPr lang="it-IT" sz="2800" dirty="0"/>
              <a:t>Limitazione</a:t>
            </a:r>
          </a:p>
          <a:p>
            <a:pPr lvl="0">
              <a:buClr>
                <a:srgbClr val="E6E6E6"/>
              </a:buClr>
              <a:buSzPct val="45000"/>
              <a:buFont typeface="StarSymbol"/>
              <a:buChar char="●"/>
            </a:pPr>
            <a:r>
              <a:rPr lang="it-IT" sz="2800" dirty="0"/>
              <a:t>Opposizione</a:t>
            </a:r>
          </a:p>
          <a:p>
            <a:pPr lvl="0">
              <a:buClr>
                <a:srgbClr val="E6E6E6"/>
              </a:buClr>
              <a:buSzPct val="45000"/>
              <a:buFont typeface="StarSymbol"/>
              <a:buChar char="●"/>
            </a:pPr>
            <a:r>
              <a:rPr lang="it-IT" sz="2800" dirty="0"/>
              <a:t>Portabilità </a:t>
            </a:r>
          </a:p>
        </p:txBody>
      </p:sp>
    </p:spTree>
  </p:cSld>
  <p:clrMapOvr>
    <a:masterClrMapping/>
  </p:clrMapOvr>
  <p:transition>
    <p:zoom/>
  </p:transition>
</p:sld>
</file>

<file path=ppt/slides/slide14.xml><?xml version="1.0" encoding="utf-8"?>
<p:sld xmlns:a="http://schemas.openxmlformats.org/drawingml/2006/main" xmlns:r="http://schemas.openxmlformats.org/officeDocument/2006/relationships" xmlns:p="http://schemas.openxmlformats.org/presentationml/2006/main">
  <p:cSld name="Attuale situa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53F10B2-2549-4C10-AC09-32ECBB34EE1D}"/>
              </a:ext>
            </a:extLst>
          </p:cNvPr>
          <p:cNvSpPr txBox="1">
            <a:spLocks noGrp="1"/>
          </p:cNvSpPr>
          <p:nvPr>
            <p:ph type="title" idx="4294967295"/>
          </p:nvPr>
        </p:nvSpPr>
        <p:spPr>
          <a:xfrm>
            <a:off x="736599" y="696973"/>
            <a:ext cx="8607425" cy="677108"/>
          </a:xfrm>
        </p:spPr>
        <p:txBody>
          <a:bodyPr>
            <a:spAutoFit/>
          </a:bodyPr>
          <a:lstStyle/>
          <a:p>
            <a:pPr marL="216000" lvl="0" indent="-360000"/>
            <a:r>
              <a:rPr lang="it-IT" sz="4400" dirty="0"/>
              <a:t>INFORMATIVA</a:t>
            </a:r>
          </a:p>
        </p:txBody>
      </p:sp>
      <p:sp>
        <p:nvSpPr>
          <p:cNvPr id="3" name="Segnaposto testo 2">
            <a:extLst>
              <a:ext uri="{FF2B5EF4-FFF2-40B4-BE49-F238E27FC236}">
                <a16:creationId xmlns:a16="http://schemas.microsoft.com/office/drawing/2014/main" id="{2311235A-87F9-4CCE-9CDB-E621D653AC1F}"/>
              </a:ext>
            </a:extLst>
          </p:cNvPr>
          <p:cNvSpPr txBox="1">
            <a:spLocks noGrp="1"/>
          </p:cNvSpPr>
          <p:nvPr>
            <p:ph type="body" idx="4294967295"/>
          </p:nvPr>
        </p:nvSpPr>
        <p:spPr>
          <a:xfrm>
            <a:off x="389238" y="2092420"/>
            <a:ext cx="9187248" cy="3769900"/>
          </a:xfrm>
        </p:spPr>
        <p:txBody>
          <a:bodyPr/>
          <a:lstStyle/>
          <a:p>
            <a:pPr lvl="1">
              <a:buClr>
                <a:srgbClr val="E6E6E6"/>
              </a:buClr>
              <a:buSzPct val="45000"/>
              <a:buFont typeface="StarSymbol"/>
              <a:buChar char="●"/>
            </a:pPr>
            <a:r>
              <a:rPr lang="it-IT" sz="2800" dirty="0">
                <a:solidFill>
                  <a:schemeClr val="bg2"/>
                </a:solidFill>
                <a:latin typeface="Albany"/>
              </a:rPr>
              <a:t>Identità del titolare (ed ev. Responsabile o DPO)</a:t>
            </a:r>
          </a:p>
          <a:p>
            <a:pPr lvl="1">
              <a:buClr>
                <a:srgbClr val="E6E6E6"/>
              </a:buClr>
              <a:buSzPct val="45000"/>
              <a:buFont typeface="StarSymbol"/>
              <a:buChar char="●"/>
            </a:pPr>
            <a:r>
              <a:rPr lang="it-IT" sz="2800" dirty="0">
                <a:solidFill>
                  <a:schemeClr val="bg2"/>
                </a:solidFill>
                <a:latin typeface="Albany"/>
              </a:rPr>
              <a:t>Quali dati sono raccolti</a:t>
            </a:r>
          </a:p>
          <a:p>
            <a:pPr lvl="1">
              <a:buClr>
                <a:srgbClr val="E6E6E6"/>
              </a:buClr>
              <a:buSzPct val="45000"/>
              <a:buFont typeface="StarSymbol"/>
              <a:buChar char="●"/>
            </a:pPr>
            <a:r>
              <a:rPr lang="it-IT" sz="2800" dirty="0">
                <a:solidFill>
                  <a:schemeClr val="bg2"/>
                </a:solidFill>
                <a:latin typeface="Albany"/>
              </a:rPr>
              <a:t>A quale scopo vengono raccolti</a:t>
            </a:r>
          </a:p>
          <a:p>
            <a:pPr lvl="1">
              <a:buClr>
                <a:srgbClr val="E6E6E6"/>
              </a:buClr>
              <a:buSzPct val="45000"/>
              <a:buFont typeface="StarSymbol"/>
              <a:buChar char="●"/>
            </a:pPr>
            <a:r>
              <a:rPr lang="it-IT" sz="2800" dirty="0">
                <a:solidFill>
                  <a:schemeClr val="bg2"/>
                </a:solidFill>
                <a:latin typeface="Albany"/>
              </a:rPr>
              <a:t>La base giuridica su cui si fonda il trattamento</a:t>
            </a:r>
          </a:p>
          <a:p>
            <a:pPr lvl="1">
              <a:buClr>
                <a:srgbClr val="E6E6E6"/>
              </a:buClr>
              <a:buSzPct val="45000"/>
              <a:buFont typeface="StarSymbol"/>
              <a:buChar char="●"/>
            </a:pPr>
            <a:r>
              <a:rPr lang="it-IT" sz="2800" dirty="0">
                <a:solidFill>
                  <a:schemeClr val="bg2"/>
                </a:solidFill>
                <a:latin typeface="Albany"/>
              </a:rPr>
              <a:t>Come sono conservati e protetti</a:t>
            </a:r>
          </a:p>
          <a:p>
            <a:pPr lvl="1">
              <a:buClr>
                <a:srgbClr val="E6E6E6"/>
              </a:buClr>
              <a:buSzPct val="45000"/>
              <a:buFont typeface="StarSymbol"/>
              <a:buChar char="●"/>
            </a:pPr>
            <a:r>
              <a:rPr lang="it-IT" sz="2800" dirty="0">
                <a:solidFill>
                  <a:schemeClr val="bg2"/>
                </a:solidFill>
                <a:latin typeface="Albany"/>
              </a:rPr>
              <a:t>Chi vi ha accesso</a:t>
            </a:r>
          </a:p>
          <a:p>
            <a:pPr lvl="1">
              <a:buClr>
                <a:srgbClr val="E6E6E6"/>
              </a:buClr>
              <a:buSzPct val="45000"/>
              <a:buFont typeface="StarSymbol"/>
              <a:buChar char="●"/>
            </a:pPr>
            <a:r>
              <a:rPr lang="it-IT" sz="2800" dirty="0">
                <a:solidFill>
                  <a:schemeClr val="bg2"/>
                </a:solidFill>
                <a:latin typeface="Albany"/>
              </a:rPr>
              <a:t>Quanto vengono conservati</a:t>
            </a:r>
          </a:p>
          <a:p>
            <a:pPr lvl="1">
              <a:buClr>
                <a:srgbClr val="E6E6E6"/>
              </a:buClr>
              <a:buSzPct val="45000"/>
              <a:buFont typeface="StarSymbol"/>
              <a:buChar char="●"/>
            </a:pPr>
            <a:r>
              <a:rPr lang="it-IT" sz="2800" dirty="0">
                <a:solidFill>
                  <a:schemeClr val="bg2"/>
                </a:solidFill>
                <a:latin typeface="Albany"/>
              </a:rPr>
              <a:t>Come cancellarli/modificarli</a:t>
            </a:r>
          </a:p>
          <a:p>
            <a:pPr lvl="0">
              <a:buClr>
                <a:srgbClr val="E6E6E6"/>
              </a:buClr>
              <a:buSzPct val="45000"/>
              <a:buFont typeface="StarSymbol"/>
              <a:buChar char="●"/>
            </a:pPr>
            <a:endParaRPr lang="it-IT" sz="2800" dirty="0"/>
          </a:p>
          <a:p>
            <a:pPr lvl="0">
              <a:buClr>
                <a:srgbClr val="E6E6E6"/>
              </a:buClr>
              <a:buSzPct val="45000"/>
            </a:pPr>
            <a:r>
              <a:rPr lang="it-IT" sz="2800" dirty="0"/>
              <a:t>..…tutto questo in termini </a:t>
            </a:r>
            <a:r>
              <a:rPr lang="it-IT" sz="2800" b="1" dirty="0"/>
              <a:t>SEMPLICI e COMPRENSIBILI</a:t>
            </a:r>
            <a:r>
              <a:rPr lang="it-IT" sz="2800" dirty="0"/>
              <a:t>!</a:t>
            </a:r>
          </a:p>
          <a:p>
            <a:pPr lvl="0">
              <a:buClr>
                <a:srgbClr val="E6E6E6"/>
              </a:buClr>
              <a:buSzPct val="45000"/>
              <a:buFont typeface="StarSymbol"/>
              <a:buChar char="●"/>
            </a:pPr>
            <a:endParaRPr lang="it-IT" dirty="0"/>
          </a:p>
        </p:txBody>
      </p:sp>
    </p:spTree>
  </p:cSld>
  <p:clrMapOvr>
    <a:masterClrMapping/>
  </p:clrMapOvr>
  <p:transition>
    <p:zoom/>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5840428-B3E7-4ADC-9BF0-EF43432D0088}"/>
              </a:ext>
            </a:extLst>
          </p:cNvPr>
          <p:cNvSpPr>
            <a:spLocks noGrp="1"/>
          </p:cNvSpPr>
          <p:nvPr>
            <p:ph type="title"/>
          </p:nvPr>
        </p:nvSpPr>
        <p:spPr>
          <a:xfrm>
            <a:off x="736332" y="413562"/>
            <a:ext cx="8607960" cy="1007465"/>
          </a:xfrm>
        </p:spPr>
        <p:txBody>
          <a:bodyPr/>
          <a:lstStyle/>
          <a:p>
            <a:r>
              <a:rPr lang="it-IT" sz="4400" dirty="0">
                <a:solidFill>
                  <a:schemeClr val="bg1"/>
                </a:solidFill>
              </a:rPr>
              <a:t>CONSENSO</a:t>
            </a:r>
          </a:p>
        </p:txBody>
      </p:sp>
      <p:sp>
        <p:nvSpPr>
          <p:cNvPr id="3" name="Segnaposto contenuto 2">
            <a:extLst>
              <a:ext uri="{FF2B5EF4-FFF2-40B4-BE49-F238E27FC236}">
                <a16:creationId xmlns:a16="http://schemas.microsoft.com/office/drawing/2014/main" id="{A707448B-2E0A-4AE7-BD3B-9B45D713BC07}"/>
              </a:ext>
            </a:extLst>
          </p:cNvPr>
          <p:cNvSpPr>
            <a:spLocks noGrp="1"/>
          </p:cNvSpPr>
          <p:nvPr>
            <p:ph idx="1"/>
          </p:nvPr>
        </p:nvSpPr>
        <p:spPr>
          <a:xfrm>
            <a:off x="801672" y="1634800"/>
            <a:ext cx="8477280" cy="4762799"/>
          </a:xfrm>
        </p:spPr>
        <p:txBody>
          <a:bodyPr/>
          <a:lstStyle/>
          <a:p>
            <a:pPr algn="just"/>
            <a:r>
              <a:rPr lang="it-IT" sz="2800" dirty="0">
                <a:solidFill>
                  <a:schemeClr val="bg1"/>
                </a:solidFill>
              </a:rPr>
              <a:t>Qualsiasi manifestazione di volontà </a:t>
            </a:r>
          </a:p>
          <a:p>
            <a:pPr algn="just"/>
            <a:endParaRPr lang="it-IT" sz="2800" dirty="0"/>
          </a:p>
          <a:p>
            <a:pPr algn="ctr"/>
            <a:r>
              <a:rPr lang="it-IT" sz="3600" b="1" i="1" dirty="0">
                <a:solidFill>
                  <a:schemeClr val="bg1"/>
                </a:solidFill>
              </a:rPr>
              <a:t>libera, specifica, informata e inequivocabile </a:t>
            </a:r>
          </a:p>
          <a:p>
            <a:pPr algn="just"/>
            <a:endParaRPr lang="it-IT" sz="2800" dirty="0"/>
          </a:p>
          <a:p>
            <a:pPr algn="just"/>
            <a:r>
              <a:rPr lang="it-IT" sz="2800" dirty="0">
                <a:solidFill>
                  <a:schemeClr val="bg1"/>
                </a:solidFill>
              </a:rPr>
              <a:t>dell'interessato, con la quale lo stesso manifesta il proprio assenso, mediante dichiarazione o azione positiva inequivocabile, che i dati personali che lo riguardano siano oggetto di trattamento; </a:t>
            </a:r>
            <a:r>
              <a:rPr lang="it-IT" sz="2800" u="sng" dirty="0">
                <a:solidFill>
                  <a:schemeClr val="bg1"/>
                </a:solidFill>
              </a:rPr>
              <a:t>i consensi acquisiti fin qui restano validi se in linea col GDPR </a:t>
            </a:r>
          </a:p>
        </p:txBody>
      </p:sp>
    </p:spTree>
    <p:extLst>
      <p:ext uri="{BB962C8B-B14F-4D97-AF65-F5344CB8AC3E}">
        <p14:creationId xmlns:p14="http://schemas.microsoft.com/office/powerpoint/2010/main" val="15536814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F6D9DA4-D551-44BF-BB82-B15941246F97}"/>
              </a:ext>
            </a:extLst>
          </p:cNvPr>
          <p:cNvSpPr>
            <a:spLocks noGrp="1"/>
          </p:cNvSpPr>
          <p:nvPr>
            <p:ph type="title"/>
          </p:nvPr>
        </p:nvSpPr>
        <p:spPr>
          <a:xfrm>
            <a:off x="740879" y="382888"/>
            <a:ext cx="8607960" cy="2548379"/>
          </a:xfrm>
        </p:spPr>
        <p:txBody>
          <a:bodyPr/>
          <a:lstStyle/>
          <a:p>
            <a:r>
              <a:rPr lang="it-IT" sz="4400" dirty="0">
                <a:solidFill>
                  <a:schemeClr val="bg1"/>
                </a:solidFill>
              </a:rPr>
              <a:t>Art. 2-quinquies </a:t>
            </a:r>
            <a:r>
              <a:rPr lang="it-IT" sz="2400" dirty="0">
                <a:solidFill>
                  <a:schemeClr val="bg1"/>
                </a:solidFill>
              </a:rPr>
              <a:t>(</a:t>
            </a:r>
            <a:r>
              <a:rPr lang="it-IT" sz="2400" dirty="0" err="1">
                <a:solidFill>
                  <a:schemeClr val="bg1"/>
                </a:solidFill>
              </a:rPr>
              <a:t>D.Lgs.</a:t>
            </a:r>
            <a:r>
              <a:rPr lang="it-IT" sz="2400" dirty="0">
                <a:solidFill>
                  <a:schemeClr val="bg1"/>
                </a:solidFill>
              </a:rPr>
              <a:t> 101/2018)</a:t>
            </a:r>
            <a:r>
              <a:rPr lang="it-IT" sz="4400" dirty="0">
                <a:solidFill>
                  <a:schemeClr val="bg1"/>
                </a:solidFill>
              </a:rPr>
              <a:t> </a:t>
            </a:r>
            <a:br>
              <a:rPr lang="it-IT" sz="4400" dirty="0">
                <a:solidFill>
                  <a:schemeClr val="bg1"/>
                </a:solidFill>
              </a:rPr>
            </a:br>
            <a:r>
              <a:rPr lang="it-IT" sz="4400" dirty="0">
                <a:solidFill>
                  <a:schemeClr val="bg1"/>
                </a:solidFill>
              </a:rPr>
              <a:t>Consenso del minore </a:t>
            </a:r>
            <a:r>
              <a:rPr lang="it-IT" sz="2800" dirty="0">
                <a:solidFill>
                  <a:schemeClr val="bg1"/>
                </a:solidFill>
              </a:rPr>
              <a:t>in relazione ai servizi della società dell'informazione</a:t>
            </a:r>
          </a:p>
        </p:txBody>
      </p:sp>
      <p:sp>
        <p:nvSpPr>
          <p:cNvPr id="3" name="Segnaposto contenuto 2">
            <a:extLst>
              <a:ext uri="{FF2B5EF4-FFF2-40B4-BE49-F238E27FC236}">
                <a16:creationId xmlns:a16="http://schemas.microsoft.com/office/drawing/2014/main" id="{B5467D37-46BA-4253-9288-22248FF33339}"/>
              </a:ext>
            </a:extLst>
          </p:cNvPr>
          <p:cNvSpPr>
            <a:spLocks noGrp="1"/>
          </p:cNvSpPr>
          <p:nvPr>
            <p:ph idx="1"/>
          </p:nvPr>
        </p:nvSpPr>
        <p:spPr>
          <a:xfrm>
            <a:off x="806219" y="3294124"/>
            <a:ext cx="8477280" cy="3139102"/>
          </a:xfrm>
        </p:spPr>
        <p:txBody>
          <a:bodyPr/>
          <a:lstStyle/>
          <a:p>
            <a:pPr algn="just"/>
            <a:r>
              <a:rPr lang="it-IT" sz="2400" dirty="0">
                <a:solidFill>
                  <a:schemeClr val="bg1"/>
                </a:solidFill>
              </a:rPr>
              <a:t>In attuazione dell'</a:t>
            </a:r>
            <a:r>
              <a:rPr lang="it-IT" sz="2400" i="1" dirty="0">
                <a:solidFill>
                  <a:schemeClr val="bg1"/>
                </a:solidFill>
              </a:rPr>
              <a:t>articolo 8, paragrafo 1, del Regolamento</a:t>
            </a:r>
            <a:r>
              <a:rPr lang="it-IT" sz="2400" dirty="0">
                <a:solidFill>
                  <a:schemeClr val="bg1"/>
                </a:solidFill>
              </a:rPr>
              <a:t>, il minore che ha compiuto i </a:t>
            </a:r>
            <a:r>
              <a:rPr lang="it-IT" sz="2400" b="1" dirty="0">
                <a:solidFill>
                  <a:srgbClr val="FF0000"/>
                </a:solidFill>
              </a:rPr>
              <a:t>quattordici anni</a:t>
            </a:r>
            <a:r>
              <a:rPr lang="it-IT" sz="2400" dirty="0">
                <a:solidFill>
                  <a:schemeClr val="bg1"/>
                </a:solidFill>
              </a:rPr>
              <a:t> può esprimere il consenso al trattamento dei propri dati personali in relazione all'offerta diretta di servizi della società dell'informazione. Con riguardo a tali servizi, il trattamento dei dati personali del minore di età inferiore a quattordici anni, fondato sull'</a:t>
            </a:r>
            <a:r>
              <a:rPr lang="it-IT" sz="2400" i="1" dirty="0">
                <a:solidFill>
                  <a:schemeClr val="bg1"/>
                </a:solidFill>
              </a:rPr>
              <a:t>articolo 6, paragrafo 1, lettera a), del Regolamento</a:t>
            </a:r>
            <a:r>
              <a:rPr lang="it-IT" sz="2400" dirty="0">
                <a:solidFill>
                  <a:schemeClr val="bg1"/>
                </a:solidFill>
              </a:rPr>
              <a:t>, è lecito a condizione che sia prestato da chi esercita la responsabilità genitoriale. </a:t>
            </a:r>
          </a:p>
          <a:p>
            <a:endParaRPr lang="it-IT" dirty="0"/>
          </a:p>
        </p:txBody>
      </p:sp>
    </p:spTree>
    <p:extLst>
      <p:ext uri="{BB962C8B-B14F-4D97-AF65-F5344CB8AC3E}">
        <p14:creationId xmlns:p14="http://schemas.microsoft.com/office/powerpoint/2010/main" val="11530390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36331" y="983048"/>
            <a:ext cx="8607960" cy="1659919"/>
          </a:xfrm>
        </p:spPr>
        <p:txBody>
          <a:bodyPr/>
          <a:lstStyle/>
          <a:p>
            <a:r>
              <a:rPr lang="it-IT" sz="4400" dirty="0">
                <a:solidFill>
                  <a:schemeClr val="bg1"/>
                </a:solidFill>
              </a:rPr>
              <a:t>Corte UE: pronuncia sul consenso per installare i cookie</a:t>
            </a:r>
            <a:br>
              <a:rPr lang="it-IT" sz="4400" dirty="0">
                <a:solidFill>
                  <a:schemeClr val="bg1"/>
                </a:solidFill>
              </a:rPr>
            </a:br>
            <a:r>
              <a:rPr lang="it-IT" sz="2000" dirty="0">
                <a:solidFill>
                  <a:schemeClr val="bg1"/>
                </a:solidFill>
              </a:rPr>
              <a:t>sentenza CGUE 1/10/2019 (causa C673/17)</a:t>
            </a:r>
          </a:p>
        </p:txBody>
      </p:sp>
      <p:sp>
        <p:nvSpPr>
          <p:cNvPr id="3" name="Segnaposto contenuto 2"/>
          <p:cNvSpPr>
            <a:spLocks noGrp="1"/>
          </p:cNvSpPr>
          <p:nvPr>
            <p:ph idx="1"/>
          </p:nvPr>
        </p:nvSpPr>
        <p:spPr>
          <a:xfrm>
            <a:off x="542876" y="3484471"/>
            <a:ext cx="8994871" cy="2555133"/>
          </a:xfrm>
        </p:spPr>
        <p:txBody>
          <a:bodyPr/>
          <a:lstStyle/>
          <a:p>
            <a:pPr marL="342900" indent="-342900">
              <a:buFont typeface="Arial" panose="020B0604020202020204" pitchFamily="34" charset="0"/>
              <a:buChar char="•"/>
            </a:pPr>
            <a:r>
              <a:rPr lang="it-IT" sz="2400" dirty="0">
                <a:solidFill>
                  <a:schemeClr val="bg1"/>
                </a:solidFill>
              </a:rPr>
              <a:t>Il consenso all’uso dei cookie con caselle preselezionate rende impossibile determinare l’attiva volontà dell’interessato di acconsentire alla loro installazione</a:t>
            </a:r>
          </a:p>
          <a:p>
            <a:pPr marL="342900" indent="-342900">
              <a:buFont typeface="Arial" panose="020B0604020202020204" pitchFamily="34" charset="0"/>
              <a:buChar char="•"/>
            </a:pPr>
            <a:r>
              <a:rPr lang="it-IT" sz="2400" dirty="0">
                <a:solidFill>
                  <a:schemeClr val="bg1"/>
                </a:solidFill>
              </a:rPr>
              <a:t>L’utente dovrebbe, inoltre, essere informato sulla durata dei cookie e sul fatto che taluni terzi abbiano o meno accesso ai cookie stessi</a:t>
            </a:r>
          </a:p>
        </p:txBody>
      </p:sp>
    </p:spTree>
    <p:extLst>
      <p:ext uri="{BB962C8B-B14F-4D97-AF65-F5344CB8AC3E}">
        <p14:creationId xmlns:p14="http://schemas.microsoft.com/office/powerpoint/2010/main" val="13538723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40879" y="538531"/>
            <a:ext cx="8607960" cy="1262160"/>
          </a:xfrm>
        </p:spPr>
        <p:txBody>
          <a:bodyPr/>
          <a:lstStyle/>
          <a:p>
            <a:r>
              <a:rPr lang="it-IT" sz="4400" dirty="0">
                <a:solidFill>
                  <a:schemeClr val="bg1"/>
                </a:solidFill>
              </a:rPr>
              <a:t>Odontoiatria33 </a:t>
            </a:r>
            <a:r>
              <a:rPr lang="it-IT" sz="2800" dirty="0">
                <a:solidFill>
                  <a:schemeClr val="bg1"/>
                </a:solidFill>
              </a:rPr>
              <a:t>10</a:t>
            </a:r>
            <a:r>
              <a:rPr lang="it-IT" sz="4400" dirty="0">
                <a:solidFill>
                  <a:schemeClr val="bg1"/>
                </a:solidFill>
              </a:rPr>
              <a:t> </a:t>
            </a:r>
            <a:r>
              <a:rPr lang="it-IT" sz="2800" dirty="0">
                <a:solidFill>
                  <a:schemeClr val="bg1"/>
                </a:solidFill>
              </a:rPr>
              <a:t>ottobre</a:t>
            </a:r>
            <a:r>
              <a:rPr lang="it-IT" sz="4400" dirty="0">
                <a:solidFill>
                  <a:schemeClr val="bg1"/>
                </a:solidFill>
              </a:rPr>
              <a:t> </a:t>
            </a:r>
            <a:r>
              <a:rPr lang="it-IT" sz="2800" dirty="0">
                <a:solidFill>
                  <a:schemeClr val="bg1"/>
                </a:solidFill>
              </a:rPr>
              <a:t>2019</a:t>
            </a:r>
          </a:p>
        </p:txBody>
      </p:sp>
      <p:sp>
        <p:nvSpPr>
          <p:cNvPr id="3" name="Segnaposto contenuto 2"/>
          <p:cNvSpPr>
            <a:spLocks noGrp="1"/>
          </p:cNvSpPr>
          <p:nvPr>
            <p:ph idx="1"/>
          </p:nvPr>
        </p:nvSpPr>
        <p:spPr>
          <a:xfrm>
            <a:off x="806219" y="2327843"/>
            <a:ext cx="8477280" cy="4762799"/>
          </a:xfrm>
        </p:spPr>
        <p:txBody>
          <a:bodyPr/>
          <a:lstStyle/>
          <a:p>
            <a:pPr algn="just"/>
            <a:r>
              <a:rPr lang="it-IT" sz="2400" dirty="0">
                <a:solidFill>
                  <a:schemeClr val="bg1"/>
                </a:solidFill>
              </a:rPr>
              <a:t>I </a:t>
            </a:r>
            <a:r>
              <a:rPr lang="it-IT" sz="2400" u="sng" dirty="0">
                <a:solidFill>
                  <a:schemeClr val="bg1"/>
                </a:solidFill>
              </a:rPr>
              <a:t>cyber attacchi al sistema </a:t>
            </a:r>
            <a:r>
              <a:rPr lang="it-IT" sz="2400" dirty="0">
                <a:solidFill>
                  <a:schemeClr val="bg1"/>
                </a:solidFill>
              </a:rPr>
              <a:t>informativo pubblico sono cresciuti del 41% rispetto all'anno scorso, mentre in quello </a:t>
            </a:r>
            <a:r>
              <a:rPr lang="it-IT" sz="2400" u="sng" dirty="0">
                <a:solidFill>
                  <a:schemeClr val="bg1"/>
                </a:solidFill>
              </a:rPr>
              <a:t>sanitario del 99%</a:t>
            </a:r>
            <a:r>
              <a:rPr lang="it-IT" sz="2400" dirty="0">
                <a:solidFill>
                  <a:schemeClr val="bg1"/>
                </a:solidFill>
              </a:rPr>
              <a:t>. Gli accessi indebiti in ambito sanitario sono quindi i più rilevanti in assoluto". </a:t>
            </a:r>
          </a:p>
          <a:p>
            <a:pPr algn="just"/>
            <a:r>
              <a:rPr lang="it-IT" sz="2400" dirty="0">
                <a:solidFill>
                  <a:schemeClr val="bg1"/>
                </a:solidFill>
              </a:rPr>
              <a:t>Le società che forniscono apparecchiature per l'alta diagnostica non possono utilizzare per i propri scopi i dati dei pazienti sottoposti agli accertamenti medici</a:t>
            </a:r>
          </a:p>
          <a:p>
            <a:pPr algn="just"/>
            <a:r>
              <a:rPr lang="it-IT" sz="2400" dirty="0">
                <a:solidFill>
                  <a:schemeClr val="bg1"/>
                </a:solidFill>
              </a:rPr>
              <a:t>Il chiarimento del Garante conferma la necessità di trattare con attenzione e cautela materiale informatico sensibile come quelli provenienti da scanner </a:t>
            </a:r>
            <a:r>
              <a:rPr lang="it-IT" sz="2400" dirty="0" err="1">
                <a:solidFill>
                  <a:schemeClr val="bg1"/>
                </a:solidFill>
              </a:rPr>
              <a:t>intraorali</a:t>
            </a:r>
            <a:r>
              <a:rPr lang="it-IT" sz="2400" dirty="0">
                <a:solidFill>
                  <a:schemeClr val="bg1"/>
                </a:solidFill>
              </a:rPr>
              <a:t>, </a:t>
            </a:r>
            <a:r>
              <a:rPr lang="it-IT" sz="2400" dirty="0" err="1">
                <a:solidFill>
                  <a:schemeClr val="bg1"/>
                </a:solidFill>
              </a:rPr>
              <a:t>Cone</a:t>
            </a:r>
            <a:r>
              <a:rPr lang="it-IT" sz="2400" dirty="0">
                <a:solidFill>
                  <a:schemeClr val="bg1"/>
                </a:solidFill>
              </a:rPr>
              <a:t> </a:t>
            </a:r>
            <a:r>
              <a:rPr lang="it-IT" sz="2400" dirty="0" err="1">
                <a:solidFill>
                  <a:schemeClr val="bg1"/>
                </a:solidFill>
              </a:rPr>
              <a:t>Beam</a:t>
            </a:r>
            <a:r>
              <a:rPr lang="it-IT" sz="2400" dirty="0">
                <a:solidFill>
                  <a:schemeClr val="bg1"/>
                </a:solidFill>
              </a:rPr>
              <a:t> etc. ad uso odontoiatrico.</a:t>
            </a:r>
          </a:p>
          <a:p>
            <a:endParaRPr lang="it-IT" dirty="0"/>
          </a:p>
        </p:txBody>
      </p:sp>
    </p:spTree>
    <p:extLst>
      <p:ext uri="{BB962C8B-B14F-4D97-AF65-F5344CB8AC3E}">
        <p14:creationId xmlns:p14="http://schemas.microsoft.com/office/powerpoint/2010/main" val="17546189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02C788F-AD2D-4EBA-A400-87F9A8CF7416}"/>
              </a:ext>
            </a:extLst>
          </p:cNvPr>
          <p:cNvSpPr>
            <a:spLocks noGrp="1"/>
          </p:cNvSpPr>
          <p:nvPr>
            <p:ph type="title"/>
          </p:nvPr>
        </p:nvSpPr>
        <p:spPr>
          <a:xfrm>
            <a:off x="736332" y="818040"/>
            <a:ext cx="8607960" cy="1262160"/>
          </a:xfrm>
        </p:spPr>
        <p:txBody>
          <a:bodyPr/>
          <a:lstStyle/>
          <a:p>
            <a:r>
              <a:rPr lang="it-IT" sz="4400" dirty="0">
                <a:solidFill>
                  <a:schemeClr val="bg1"/>
                </a:solidFill>
              </a:rPr>
              <a:t>REGISTRO DELLE ATTIVITA’</a:t>
            </a:r>
            <a:br>
              <a:rPr lang="it-IT" sz="4400" dirty="0">
                <a:solidFill>
                  <a:schemeClr val="bg1"/>
                </a:solidFill>
              </a:rPr>
            </a:br>
            <a:r>
              <a:rPr lang="it-IT" sz="4400" dirty="0">
                <a:solidFill>
                  <a:schemeClr val="bg1"/>
                </a:solidFill>
              </a:rPr>
              <a:t>Art. 30</a:t>
            </a:r>
          </a:p>
        </p:txBody>
      </p:sp>
      <p:sp>
        <p:nvSpPr>
          <p:cNvPr id="3" name="Segnaposto contenuto 2">
            <a:extLst>
              <a:ext uri="{FF2B5EF4-FFF2-40B4-BE49-F238E27FC236}">
                <a16:creationId xmlns:a16="http://schemas.microsoft.com/office/drawing/2014/main" id="{E05839C4-577D-4A49-849A-55D8EFE642F6}"/>
              </a:ext>
            </a:extLst>
          </p:cNvPr>
          <p:cNvSpPr>
            <a:spLocks noGrp="1"/>
          </p:cNvSpPr>
          <p:nvPr>
            <p:ph idx="1"/>
          </p:nvPr>
        </p:nvSpPr>
        <p:spPr>
          <a:xfrm>
            <a:off x="610552" y="2874321"/>
            <a:ext cx="8859520" cy="3130240"/>
          </a:xfrm>
        </p:spPr>
        <p:txBody>
          <a:bodyPr/>
          <a:lstStyle/>
          <a:p>
            <a:pPr marL="171450" indent="-171450" algn="just">
              <a:buFont typeface="Arial" panose="020B0604020202020204" pitchFamily="34" charset="0"/>
              <a:buChar char="•"/>
            </a:pPr>
            <a:r>
              <a:rPr lang="it-IT" sz="2800" dirty="0">
                <a:solidFill>
                  <a:schemeClr val="bg1"/>
                </a:solidFill>
              </a:rPr>
              <a:t>Nome e dati </a:t>
            </a:r>
            <a:r>
              <a:rPr lang="it-IT" sz="2800" u="sng" dirty="0">
                <a:solidFill>
                  <a:schemeClr val="bg1"/>
                </a:solidFill>
              </a:rPr>
              <a:t>contatto</a:t>
            </a:r>
            <a:r>
              <a:rPr lang="it-IT" sz="2800" dirty="0">
                <a:solidFill>
                  <a:schemeClr val="bg1"/>
                </a:solidFill>
              </a:rPr>
              <a:t> del titolare ed eventuale DPO</a:t>
            </a:r>
          </a:p>
          <a:p>
            <a:pPr marL="171450" indent="-171450" algn="just">
              <a:buFont typeface="Arial" panose="020B0604020202020204" pitchFamily="34" charset="0"/>
              <a:buChar char="•"/>
            </a:pPr>
            <a:r>
              <a:rPr lang="it-IT" sz="2800" u="sng" dirty="0">
                <a:solidFill>
                  <a:schemeClr val="bg1"/>
                </a:solidFill>
              </a:rPr>
              <a:t>Finalità</a:t>
            </a:r>
            <a:r>
              <a:rPr lang="it-IT" sz="2800" dirty="0">
                <a:solidFill>
                  <a:schemeClr val="bg1"/>
                </a:solidFill>
              </a:rPr>
              <a:t> del trattamento</a:t>
            </a:r>
          </a:p>
          <a:p>
            <a:pPr marL="171450" indent="-171450" algn="just">
              <a:buFont typeface="Arial" panose="020B0604020202020204" pitchFamily="34" charset="0"/>
              <a:buChar char="•"/>
            </a:pPr>
            <a:r>
              <a:rPr lang="it-IT" sz="2800" dirty="0">
                <a:solidFill>
                  <a:schemeClr val="bg1"/>
                </a:solidFill>
              </a:rPr>
              <a:t>Categorie </a:t>
            </a:r>
            <a:r>
              <a:rPr lang="it-IT" sz="2800" u="sng" dirty="0">
                <a:solidFill>
                  <a:schemeClr val="bg1"/>
                </a:solidFill>
              </a:rPr>
              <a:t>interessati</a:t>
            </a:r>
            <a:r>
              <a:rPr lang="it-IT" sz="2800" dirty="0">
                <a:solidFill>
                  <a:schemeClr val="bg1"/>
                </a:solidFill>
              </a:rPr>
              <a:t> e </a:t>
            </a:r>
            <a:r>
              <a:rPr lang="it-IT" sz="2800" u="sng" dirty="0">
                <a:solidFill>
                  <a:schemeClr val="bg1"/>
                </a:solidFill>
              </a:rPr>
              <a:t>dati</a:t>
            </a:r>
            <a:r>
              <a:rPr lang="it-IT" sz="2800" dirty="0">
                <a:solidFill>
                  <a:schemeClr val="bg1"/>
                </a:solidFill>
              </a:rPr>
              <a:t> oggetto di trattamento</a:t>
            </a:r>
          </a:p>
          <a:p>
            <a:pPr marL="171450" indent="-171450" algn="just">
              <a:buFont typeface="Arial" panose="020B0604020202020204" pitchFamily="34" charset="0"/>
              <a:buChar char="•"/>
            </a:pPr>
            <a:r>
              <a:rPr lang="it-IT" sz="2800" dirty="0">
                <a:solidFill>
                  <a:schemeClr val="bg1"/>
                </a:solidFill>
              </a:rPr>
              <a:t>Categorie di </a:t>
            </a:r>
            <a:r>
              <a:rPr lang="it-IT" sz="2800" u="sng" dirty="0">
                <a:solidFill>
                  <a:schemeClr val="bg1"/>
                </a:solidFill>
              </a:rPr>
              <a:t>destinatari</a:t>
            </a:r>
            <a:r>
              <a:rPr lang="it-IT" sz="2800" dirty="0">
                <a:solidFill>
                  <a:schemeClr val="bg1"/>
                </a:solidFill>
              </a:rPr>
              <a:t> a cui i dati verranno comunicati</a:t>
            </a:r>
          </a:p>
          <a:p>
            <a:pPr marL="171450" indent="-171450" algn="just">
              <a:buFont typeface="Arial" panose="020B0604020202020204" pitchFamily="34" charset="0"/>
              <a:buChar char="•"/>
            </a:pPr>
            <a:r>
              <a:rPr lang="it-IT" sz="2800" dirty="0">
                <a:solidFill>
                  <a:schemeClr val="bg1"/>
                </a:solidFill>
              </a:rPr>
              <a:t>Termini ultimi previsti per la </a:t>
            </a:r>
            <a:r>
              <a:rPr lang="it-IT" sz="2800" u="sng" dirty="0">
                <a:solidFill>
                  <a:schemeClr val="bg1"/>
                </a:solidFill>
              </a:rPr>
              <a:t>cancellazione</a:t>
            </a:r>
          </a:p>
          <a:p>
            <a:pPr marL="171450" indent="-171450" algn="just">
              <a:buFont typeface="Arial" panose="020B0604020202020204" pitchFamily="34" charset="0"/>
              <a:buChar char="•"/>
            </a:pPr>
            <a:r>
              <a:rPr lang="it-IT" sz="2800" dirty="0">
                <a:solidFill>
                  <a:schemeClr val="bg1"/>
                </a:solidFill>
              </a:rPr>
              <a:t>Descrizione generale delle misure di </a:t>
            </a:r>
            <a:r>
              <a:rPr lang="it-IT" sz="2800" u="sng" dirty="0">
                <a:solidFill>
                  <a:schemeClr val="bg1"/>
                </a:solidFill>
              </a:rPr>
              <a:t>sicurezza</a:t>
            </a:r>
            <a:r>
              <a:rPr lang="it-IT" sz="2800" dirty="0">
                <a:solidFill>
                  <a:schemeClr val="bg1"/>
                </a:solidFill>
              </a:rPr>
              <a:t> tecniche e organizzative</a:t>
            </a:r>
          </a:p>
        </p:txBody>
      </p:sp>
    </p:spTree>
    <p:extLst>
      <p:ext uri="{BB962C8B-B14F-4D97-AF65-F5344CB8AC3E}">
        <p14:creationId xmlns:p14="http://schemas.microsoft.com/office/powerpoint/2010/main" val="21897904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DB72730-26AD-47F8-9D80-EDA848B36B08}"/>
              </a:ext>
            </a:extLst>
          </p:cNvPr>
          <p:cNvSpPr>
            <a:spLocks noGrp="1"/>
          </p:cNvSpPr>
          <p:nvPr>
            <p:ph type="title"/>
          </p:nvPr>
        </p:nvSpPr>
        <p:spPr>
          <a:xfrm>
            <a:off x="574590" y="706280"/>
            <a:ext cx="8931441" cy="1262160"/>
          </a:xfrm>
        </p:spPr>
        <p:txBody>
          <a:bodyPr/>
          <a:lstStyle/>
          <a:p>
            <a:pPr lvl="0" hangingPunct="1"/>
            <a:r>
              <a:rPr lang="it-IT" sz="4400" i="0" kern="1200" dirty="0">
                <a:solidFill>
                  <a:srgbClr val="FF0000"/>
                </a:solidFill>
                <a:latin typeface="Albany"/>
                <a:ea typeface="+mn-ea"/>
                <a:cs typeface="+mn-cs"/>
              </a:rPr>
              <a:t>G</a:t>
            </a:r>
            <a:r>
              <a:rPr lang="it-IT" sz="4400" b="0" i="0" kern="1200" dirty="0">
                <a:solidFill>
                  <a:schemeClr val="bg1"/>
                </a:solidFill>
                <a:latin typeface="Albany"/>
                <a:ea typeface="+mn-ea"/>
                <a:cs typeface="+mn-cs"/>
              </a:rPr>
              <a:t>eneral </a:t>
            </a:r>
            <a:r>
              <a:rPr lang="it-IT" sz="4400" i="0" kern="1200" dirty="0">
                <a:solidFill>
                  <a:srgbClr val="FF0000"/>
                </a:solidFill>
                <a:latin typeface="Albany"/>
                <a:ea typeface="+mn-ea"/>
                <a:cs typeface="+mn-cs"/>
              </a:rPr>
              <a:t>D</a:t>
            </a:r>
            <a:r>
              <a:rPr lang="it-IT" sz="4400" b="0" i="0" kern="1200" dirty="0">
                <a:solidFill>
                  <a:schemeClr val="bg1"/>
                </a:solidFill>
                <a:latin typeface="Albany"/>
                <a:ea typeface="+mn-ea"/>
                <a:cs typeface="+mn-cs"/>
              </a:rPr>
              <a:t>ata </a:t>
            </a:r>
            <a:r>
              <a:rPr lang="it-IT" sz="4400" i="0" kern="1200" dirty="0" err="1">
                <a:solidFill>
                  <a:srgbClr val="FF0000"/>
                </a:solidFill>
                <a:latin typeface="Albany"/>
                <a:ea typeface="+mn-ea"/>
                <a:cs typeface="+mn-cs"/>
              </a:rPr>
              <a:t>P</a:t>
            </a:r>
            <a:r>
              <a:rPr lang="it-IT" sz="4400" b="0" i="0" kern="1200" dirty="0" err="1">
                <a:solidFill>
                  <a:schemeClr val="bg1"/>
                </a:solidFill>
                <a:latin typeface="Albany"/>
                <a:ea typeface="+mn-ea"/>
                <a:cs typeface="+mn-cs"/>
              </a:rPr>
              <a:t>rotection</a:t>
            </a:r>
            <a:r>
              <a:rPr lang="it-IT" sz="4400" b="0" i="0" kern="1200" dirty="0">
                <a:solidFill>
                  <a:schemeClr val="bg1"/>
                </a:solidFill>
                <a:latin typeface="Albany"/>
                <a:ea typeface="+mn-ea"/>
                <a:cs typeface="+mn-cs"/>
              </a:rPr>
              <a:t> </a:t>
            </a:r>
            <a:r>
              <a:rPr lang="it-IT" sz="4400" i="0" kern="1200" dirty="0" err="1">
                <a:solidFill>
                  <a:srgbClr val="FF0000"/>
                </a:solidFill>
                <a:latin typeface="Albany"/>
                <a:ea typeface="+mn-ea"/>
                <a:cs typeface="+mn-cs"/>
              </a:rPr>
              <a:t>R</a:t>
            </a:r>
            <a:r>
              <a:rPr lang="it-IT" sz="4400" b="0" i="0" kern="1200" dirty="0" err="1">
                <a:solidFill>
                  <a:schemeClr val="bg1"/>
                </a:solidFill>
                <a:latin typeface="Albany"/>
                <a:ea typeface="+mn-ea"/>
                <a:cs typeface="+mn-cs"/>
              </a:rPr>
              <a:t>egulation</a:t>
            </a:r>
            <a:br>
              <a:rPr lang="it-IT" sz="4400" b="0" i="0" kern="1200" dirty="0">
                <a:solidFill>
                  <a:schemeClr val="bg1"/>
                </a:solidFill>
                <a:latin typeface="Albany"/>
                <a:ea typeface="+mn-ea"/>
                <a:cs typeface="+mn-cs"/>
              </a:rPr>
            </a:br>
            <a:r>
              <a:rPr lang="it-IT" sz="4400" b="0" i="0" kern="1200" dirty="0">
                <a:solidFill>
                  <a:schemeClr val="bg1"/>
                </a:solidFill>
                <a:latin typeface="Albany"/>
                <a:ea typeface="+mn-ea"/>
                <a:cs typeface="+mn-cs"/>
              </a:rPr>
              <a:t>Regolamento UE 2016/679</a:t>
            </a:r>
            <a:br>
              <a:rPr lang="it-IT" sz="4400" b="0" i="0" kern="1200" dirty="0">
                <a:solidFill>
                  <a:schemeClr val="bg1"/>
                </a:solidFill>
                <a:latin typeface="Albany"/>
                <a:ea typeface="+mn-ea"/>
                <a:cs typeface="+mn-cs"/>
              </a:rPr>
            </a:br>
            <a:endParaRPr lang="it-IT" dirty="0">
              <a:solidFill>
                <a:schemeClr val="bg1"/>
              </a:solidFill>
            </a:endParaRPr>
          </a:p>
        </p:txBody>
      </p:sp>
      <p:graphicFrame>
        <p:nvGraphicFramePr>
          <p:cNvPr id="4" name="Segnaposto contenuto 3">
            <a:extLst>
              <a:ext uri="{FF2B5EF4-FFF2-40B4-BE49-F238E27FC236}">
                <a16:creationId xmlns:a16="http://schemas.microsoft.com/office/drawing/2014/main" id="{D7C59502-2349-4418-BE16-06DE559A5B8D}"/>
              </a:ext>
            </a:extLst>
          </p:cNvPr>
          <p:cNvGraphicFramePr>
            <a:graphicFrameLocks noGrp="1"/>
          </p:cNvGraphicFramePr>
          <p:nvPr>
            <p:ph idx="1"/>
            <p:extLst>
              <p:ext uri="{D42A27DB-BD31-4B8C-83A1-F6EECF244321}">
                <p14:modId xmlns:p14="http://schemas.microsoft.com/office/powerpoint/2010/main" val="2869956962"/>
              </p:ext>
            </p:extLst>
          </p:nvPr>
        </p:nvGraphicFramePr>
        <p:xfrm>
          <a:off x="181926" y="1807528"/>
          <a:ext cx="9581834" cy="47625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CasellaDiTesto 6">
            <a:extLst>
              <a:ext uri="{FF2B5EF4-FFF2-40B4-BE49-F238E27FC236}">
                <a16:creationId xmlns:a16="http://schemas.microsoft.com/office/drawing/2014/main" id="{FB9A90A1-4E7E-499B-B94F-FBA81B9DC916}"/>
              </a:ext>
            </a:extLst>
          </p:cNvPr>
          <p:cNvSpPr txBox="1"/>
          <p:nvPr/>
        </p:nvSpPr>
        <p:spPr>
          <a:xfrm>
            <a:off x="1230311" y="5875327"/>
            <a:ext cx="7620000" cy="461665"/>
          </a:xfrm>
          <a:prstGeom prst="rect">
            <a:avLst/>
          </a:prstGeom>
          <a:noFill/>
        </p:spPr>
        <p:txBody>
          <a:bodyPr wrap="square" rtlCol="0">
            <a:spAutoFit/>
          </a:bodyPr>
          <a:lstStyle/>
          <a:p>
            <a:pPr lvl="0"/>
            <a:r>
              <a:rPr lang="it-IT" sz="2400" dirty="0">
                <a:solidFill>
                  <a:prstClr val="white"/>
                </a:solidFill>
                <a:latin typeface="Albany"/>
              </a:rPr>
              <a:t>…anche in attesa del decreto di adeguamento!!!</a:t>
            </a:r>
          </a:p>
        </p:txBody>
      </p:sp>
    </p:spTree>
    <p:extLst>
      <p:ext uri="{BB962C8B-B14F-4D97-AF65-F5344CB8AC3E}">
        <p14:creationId xmlns:p14="http://schemas.microsoft.com/office/powerpoint/2010/main" val="8607175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16CA206-D816-4AF9-848D-710C42BDAFDE}"/>
              </a:ext>
            </a:extLst>
          </p:cNvPr>
          <p:cNvSpPr>
            <a:spLocks noGrp="1"/>
          </p:cNvSpPr>
          <p:nvPr>
            <p:ph type="title"/>
          </p:nvPr>
        </p:nvSpPr>
        <p:spPr/>
        <p:txBody>
          <a:bodyPr/>
          <a:lstStyle/>
          <a:p>
            <a:r>
              <a:rPr lang="it-IT" sz="4400" dirty="0">
                <a:solidFill>
                  <a:schemeClr val="bg1"/>
                </a:solidFill>
              </a:rPr>
              <a:t>REGISTRO DELLE ATTIVITA’</a:t>
            </a:r>
            <a:br>
              <a:rPr lang="it-IT" sz="4400" dirty="0">
                <a:solidFill>
                  <a:schemeClr val="bg1"/>
                </a:solidFill>
              </a:rPr>
            </a:br>
            <a:r>
              <a:rPr lang="it-IT" sz="4400" dirty="0">
                <a:solidFill>
                  <a:schemeClr val="bg1"/>
                </a:solidFill>
              </a:rPr>
              <a:t>Art. 30</a:t>
            </a:r>
          </a:p>
        </p:txBody>
      </p:sp>
      <p:sp>
        <p:nvSpPr>
          <p:cNvPr id="3" name="Segnaposto testo 2">
            <a:extLst>
              <a:ext uri="{FF2B5EF4-FFF2-40B4-BE49-F238E27FC236}">
                <a16:creationId xmlns:a16="http://schemas.microsoft.com/office/drawing/2014/main" id="{1DADF747-BC70-4D1B-8D6E-5EF938678A30}"/>
              </a:ext>
            </a:extLst>
          </p:cNvPr>
          <p:cNvSpPr>
            <a:spLocks noGrp="1"/>
          </p:cNvSpPr>
          <p:nvPr>
            <p:ph type="body" idx="1"/>
          </p:nvPr>
        </p:nvSpPr>
        <p:spPr>
          <a:xfrm>
            <a:off x="242570" y="1904363"/>
            <a:ext cx="4735830" cy="454343"/>
          </a:xfrm>
        </p:spPr>
        <p:txBody>
          <a:bodyPr/>
          <a:lstStyle/>
          <a:p>
            <a:pPr algn="ctr"/>
            <a:r>
              <a:rPr lang="it-IT" sz="3200" dirty="0">
                <a:solidFill>
                  <a:schemeClr val="bg1"/>
                </a:solidFill>
              </a:rPr>
              <a:t>TITOLARE</a:t>
            </a:r>
          </a:p>
        </p:txBody>
      </p:sp>
      <p:sp>
        <p:nvSpPr>
          <p:cNvPr id="4" name="Segnaposto contenuto 3">
            <a:extLst>
              <a:ext uri="{FF2B5EF4-FFF2-40B4-BE49-F238E27FC236}">
                <a16:creationId xmlns:a16="http://schemas.microsoft.com/office/drawing/2014/main" id="{22896A5B-BED0-478D-8595-E9A24FD67DC2}"/>
              </a:ext>
            </a:extLst>
          </p:cNvPr>
          <p:cNvSpPr>
            <a:spLocks noGrp="1"/>
          </p:cNvSpPr>
          <p:nvPr>
            <p:ph sz="half" idx="2"/>
          </p:nvPr>
        </p:nvSpPr>
        <p:spPr>
          <a:xfrm>
            <a:off x="223520" y="2760663"/>
            <a:ext cx="4735830" cy="4062412"/>
          </a:xfrm>
        </p:spPr>
        <p:txBody>
          <a:bodyPr/>
          <a:lstStyle/>
          <a:p>
            <a:pPr marL="171450" lvl="0" indent="-171450" algn="just">
              <a:buFont typeface="Arial" panose="020B0604020202020204" pitchFamily="34" charset="0"/>
              <a:buChar char="•"/>
            </a:pPr>
            <a:r>
              <a:rPr lang="it-IT" sz="2000" dirty="0">
                <a:solidFill>
                  <a:schemeClr val="bg1"/>
                </a:solidFill>
              </a:rPr>
              <a:t>Nome e dati contatto del titolare ed eventuale DPO</a:t>
            </a:r>
          </a:p>
          <a:p>
            <a:pPr marL="171450" lvl="0" indent="-171450" algn="just">
              <a:buFont typeface="Arial" panose="020B0604020202020204" pitchFamily="34" charset="0"/>
              <a:buChar char="•"/>
            </a:pPr>
            <a:r>
              <a:rPr lang="it-IT" sz="2000" dirty="0">
                <a:solidFill>
                  <a:schemeClr val="bg1"/>
                </a:solidFill>
              </a:rPr>
              <a:t>Finalità del trattamento</a:t>
            </a:r>
          </a:p>
          <a:p>
            <a:pPr marL="171450" lvl="0" indent="-171450" algn="just">
              <a:buFont typeface="Arial" panose="020B0604020202020204" pitchFamily="34" charset="0"/>
              <a:buChar char="•"/>
            </a:pPr>
            <a:r>
              <a:rPr lang="it-IT" sz="2000" dirty="0">
                <a:solidFill>
                  <a:schemeClr val="bg1"/>
                </a:solidFill>
              </a:rPr>
              <a:t>Categorie interessati e dati oggetto di trattamento</a:t>
            </a:r>
          </a:p>
          <a:p>
            <a:pPr marL="171450" lvl="0" indent="-171450" algn="just">
              <a:buFont typeface="Arial" panose="020B0604020202020204" pitchFamily="34" charset="0"/>
              <a:buChar char="•"/>
            </a:pPr>
            <a:r>
              <a:rPr lang="it-IT" sz="2000" dirty="0">
                <a:solidFill>
                  <a:schemeClr val="bg1"/>
                </a:solidFill>
              </a:rPr>
              <a:t>Categorie di destinatari a cui i dati verranno comunicati</a:t>
            </a:r>
          </a:p>
          <a:p>
            <a:pPr marL="171450" lvl="0" indent="-171450" algn="just">
              <a:buFont typeface="Arial" panose="020B0604020202020204" pitchFamily="34" charset="0"/>
              <a:buChar char="•"/>
            </a:pPr>
            <a:r>
              <a:rPr lang="it-IT" sz="2000" dirty="0">
                <a:solidFill>
                  <a:schemeClr val="bg1"/>
                </a:solidFill>
              </a:rPr>
              <a:t>Termini ultimi previsti per la cancellazione</a:t>
            </a:r>
          </a:p>
          <a:p>
            <a:pPr marL="171450" lvl="0" indent="-171450" algn="just">
              <a:buFont typeface="Arial" panose="020B0604020202020204" pitchFamily="34" charset="0"/>
              <a:buChar char="•"/>
            </a:pPr>
            <a:r>
              <a:rPr lang="it-IT" sz="2000" dirty="0">
                <a:solidFill>
                  <a:schemeClr val="bg1"/>
                </a:solidFill>
              </a:rPr>
              <a:t>Descrizione generale delle misure di sicurezza tecniche e organizzative</a:t>
            </a:r>
          </a:p>
          <a:p>
            <a:endParaRPr lang="it-IT" dirty="0">
              <a:solidFill>
                <a:schemeClr val="bg1"/>
              </a:solidFill>
            </a:endParaRPr>
          </a:p>
        </p:txBody>
      </p:sp>
      <p:sp>
        <p:nvSpPr>
          <p:cNvPr id="5" name="Segnaposto testo 4">
            <a:extLst>
              <a:ext uri="{FF2B5EF4-FFF2-40B4-BE49-F238E27FC236}">
                <a16:creationId xmlns:a16="http://schemas.microsoft.com/office/drawing/2014/main" id="{25FEB68E-F8CA-4F91-9A6C-604A019ECD9A}"/>
              </a:ext>
            </a:extLst>
          </p:cNvPr>
          <p:cNvSpPr>
            <a:spLocks noGrp="1"/>
          </p:cNvSpPr>
          <p:nvPr>
            <p:ph type="body" sz="quarter" idx="3"/>
          </p:nvPr>
        </p:nvSpPr>
        <p:spPr>
          <a:xfrm>
            <a:off x="5102225" y="1857849"/>
            <a:ext cx="4735828" cy="500857"/>
          </a:xfrm>
        </p:spPr>
        <p:txBody>
          <a:bodyPr/>
          <a:lstStyle/>
          <a:p>
            <a:pPr algn="ctr"/>
            <a:r>
              <a:rPr lang="it-IT" sz="3200" dirty="0">
                <a:solidFill>
                  <a:schemeClr val="bg1"/>
                </a:solidFill>
              </a:rPr>
              <a:t>RESPONSABILE</a:t>
            </a:r>
          </a:p>
        </p:txBody>
      </p:sp>
      <p:sp>
        <p:nvSpPr>
          <p:cNvPr id="6" name="Segnaposto contenuto 5">
            <a:extLst>
              <a:ext uri="{FF2B5EF4-FFF2-40B4-BE49-F238E27FC236}">
                <a16:creationId xmlns:a16="http://schemas.microsoft.com/office/drawing/2014/main" id="{6B0AEF9A-082F-418D-A0ED-272A4AA41A64}"/>
              </a:ext>
            </a:extLst>
          </p:cNvPr>
          <p:cNvSpPr>
            <a:spLocks noGrp="1"/>
          </p:cNvSpPr>
          <p:nvPr>
            <p:ph sz="quarter" idx="4"/>
          </p:nvPr>
        </p:nvSpPr>
        <p:spPr>
          <a:xfrm>
            <a:off x="5103812" y="2760663"/>
            <a:ext cx="4735829" cy="4062412"/>
          </a:xfrm>
        </p:spPr>
        <p:txBody>
          <a:bodyPr/>
          <a:lstStyle/>
          <a:p>
            <a:pPr marL="171450" lvl="0" indent="-171450" algn="just">
              <a:buFont typeface="Arial" panose="020B0604020202020204" pitchFamily="34" charset="0"/>
              <a:buChar char="•"/>
            </a:pPr>
            <a:r>
              <a:rPr lang="it-IT" sz="2000" dirty="0">
                <a:solidFill>
                  <a:schemeClr val="bg1"/>
                </a:solidFill>
              </a:rPr>
              <a:t>Nome e dati contatto del responsabile e di ogni titolare ed eventuale DPO</a:t>
            </a:r>
          </a:p>
          <a:p>
            <a:pPr marL="171450" lvl="0" indent="-171450" algn="just">
              <a:buFont typeface="Arial" panose="020B0604020202020204" pitchFamily="34" charset="0"/>
              <a:buChar char="•"/>
            </a:pPr>
            <a:r>
              <a:rPr lang="it-IT" sz="2000" dirty="0">
                <a:solidFill>
                  <a:schemeClr val="bg1"/>
                </a:solidFill>
              </a:rPr>
              <a:t>Categorie dei trattamenti effettuati</a:t>
            </a:r>
          </a:p>
          <a:p>
            <a:pPr marL="171450" lvl="0" indent="-171450" algn="just">
              <a:buFont typeface="Arial" panose="020B0604020202020204" pitchFamily="34" charset="0"/>
              <a:buChar char="•"/>
            </a:pPr>
            <a:r>
              <a:rPr lang="it-IT" sz="2000" dirty="0">
                <a:solidFill>
                  <a:schemeClr val="bg1"/>
                </a:solidFill>
              </a:rPr>
              <a:t>Descrizione generale delle misure di sicurezza tecniche e organizzative</a:t>
            </a:r>
          </a:p>
          <a:p>
            <a:endParaRPr lang="it-IT" dirty="0"/>
          </a:p>
        </p:txBody>
      </p:sp>
      <p:cxnSp>
        <p:nvCxnSpPr>
          <p:cNvPr id="8" name="Connettore diritto 7">
            <a:extLst>
              <a:ext uri="{FF2B5EF4-FFF2-40B4-BE49-F238E27FC236}">
                <a16:creationId xmlns:a16="http://schemas.microsoft.com/office/drawing/2014/main" id="{79A0CCB9-C990-49AF-B702-364735B93F84}"/>
              </a:ext>
            </a:extLst>
          </p:cNvPr>
          <p:cNvCxnSpPr/>
          <p:nvPr/>
        </p:nvCxnSpPr>
        <p:spPr>
          <a:xfrm>
            <a:off x="5040312" y="2358706"/>
            <a:ext cx="0" cy="4072574"/>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67588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F492A66-B6E5-4188-A5F1-C52267C79FD0}"/>
              </a:ext>
            </a:extLst>
          </p:cNvPr>
          <p:cNvSpPr>
            <a:spLocks noGrp="1"/>
          </p:cNvSpPr>
          <p:nvPr>
            <p:ph type="title"/>
          </p:nvPr>
        </p:nvSpPr>
        <p:spPr>
          <a:xfrm>
            <a:off x="736331" y="443571"/>
            <a:ext cx="8607960" cy="1809772"/>
          </a:xfrm>
        </p:spPr>
        <p:txBody>
          <a:bodyPr/>
          <a:lstStyle/>
          <a:p>
            <a:r>
              <a:rPr lang="it-IT" sz="4000" dirty="0">
                <a:solidFill>
                  <a:schemeClr val="bg1"/>
                </a:solidFill>
              </a:rPr>
              <a:t>NOTIFICA DELLE VIOLAZIONI</a:t>
            </a:r>
            <a:br>
              <a:rPr lang="it-IT" sz="4000" dirty="0">
                <a:solidFill>
                  <a:schemeClr val="bg1"/>
                </a:solidFill>
              </a:rPr>
            </a:br>
            <a:r>
              <a:rPr lang="it-IT" sz="4000" dirty="0">
                <a:solidFill>
                  <a:schemeClr val="bg1"/>
                </a:solidFill>
              </a:rPr>
              <a:t>Data Breach</a:t>
            </a:r>
            <a:br>
              <a:rPr lang="it-IT" sz="4000" dirty="0">
                <a:solidFill>
                  <a:schemeClr val="bg1"/>
                </a:solidFill>
              </a:rPr>
            </a:br>
            <a:r>
              <a:rPr lang="it-IT" sz="4000" dirty="0">
                <a:solidFill>
                  <a:schemeClr val="bg1"/>
                </a:solidFill>
              </a:rPr>
              <a:t>Art. 33 e 34</a:t>
            </a:r>
          </a:p>
        </p:txBody>
      </p:sp>
      <p:sp>
        <p:nvSpPr>
          <p:cNvPr id="3" name="Segnaposto contenuto 2">
            <a:extLst>
              <a:ext uri="{FF2B5EF4-FFF2-40B4-BE49-F238E27FC236}">
                <a16:creationId xmlns:a16="http://schemas.microsoft.com/office/drawing/2014/main" id="{98F74EF9-D153-42EF-A5F0-FD5651D8582E}"/>
              </a:ext>
            </a:extLst>
          </p:cNvPr>
          <p:cNvSpPr>
            <a:spLocks noGrp="1"/>
          </p:cNvSpPr>
          <p:nvPr>
            <p:ph idx="1"/>
          </p:nvPr>
        </p:nvSpPr>
        <p:spPr>
          <a:xfrm>
            <a:off x="458917" y="2757481"/>
            <a:ext cx="9162789" cy="3567120"/>
          </a:xfrm>
        </p:spPr>
        <p:txBody>
          <a:bodyPr/>
          <a:lstStyle/>
          <a:p>
            <a:pPr marL="171450" indent="-171450" algn="just">
              <a:buFont typeface="Arial" panose="020B0604020202020204" pitchFamily="34" charset="0"/>
              <a:buChar char="•"/>
            </a:pPr>
            <a:r>
              <a:rPr lang="it-IT" sz="2800" i="1" dirty="0">
                <a:solidFill>
                  <a:schemeClr val="bg1"/>
                </a:solidFill>
              </a:rPr>
              <a:t>All’autorità</a:t>
            </a:r>
            <a:r>
              <a:rPr lang="it-IT" sz="2800" dirty="0">
                <a:solidFill>
                  <a:schemeClr val="bg1"/>
                </a:solidFill>
              </a:rPr>
              <a:t> senza ingiustificato ritardo, e comunque entro 72 ore dal momento in cui se ne viene a conoscenza, a meno che sia improbabile che la violazione rappresenti un rischio per diritti e la libertà delle persone fisiche</a:t>
            </a:r>
          </a:p>
          <a:p>
            <a:pPr marL="171450" indent="-171450" algn="just">
              <a:buFont typeface="Arial" panose="020B0604020202020204" pitchFamily="34" charset="0"/>
              <a:buChar char="•"/>
            </a:pPr>
            <a:endParaRPr lang="it-IT" sz="2800" dirty="0"/>
          </a:p>
          <a:p>
            <a:pPr marL="171450" indent="-171450" algn="just">
              <a:buFont typeface="Arial" panose="020B0604020202020204" pitchFamily="34" charset="0"/>
              <a:buChar char="•"/>
            </a:pPr>
            <a:r>
              <a:rPr lang="it-IT" sz="2800" dirty="0">
                <a:solidFill>
                  <a:schemeClr val="bg1"/>
                </a:solidFill>
              </a:rPr>
              <a:t>Agli </a:t>
            </a:r>
            <a:r>
              <a:rPr lang="it-IT" sz="2800" i="1" dirty="0">
                <a:solidFill>
                  <a:schemeClr val="bg1"/>
                </a:solidFill>
              </a:rPr>
              <a:t>interessati</a:t>
            </a:r>
            <a:r>
              <a:rPr lang="it-IT" sz="2800" dirty="0">
                <a:solidFill>
                  <a:schemeClr val="bg1"/>
                </a:solidFill>
              </a:rPr>
              <a:t>, senza ingiustificato ritardo, qualora la violazione rappresenti un grave rischio per i diritti e la libertà degli interessati</a:t>
            </a:r>
          </a:p>
        </p:txBody>
      </p:sp>
    </p:spTree>
    <p:extLst>
      <p:ext uri="{BB962C8B-B14F-4D97-AF65-F5344CB8AC3E}">
        <p14:creationId xmlns:p14="http://schemas.microsoft.com/office/powerpoint/2010/main" val="425304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C7CD289-D292-4886-870F-6FDA8E204B62}"/>
              </a:ext>
            </a:extLst>
          </p:cNvPr>
          <p:cNvSpPr>
            <a:spLocks noGrp="1"/>
          </p:cNvSpPr>
          <p:nvPr>
            <p:ph type="title"/>
          </p:nvPr>
        </p:nvSpPr>
        <p:spPr>
          <a:xfrm>
            <a:off x="736332" y="443760"/>
            <a:ext cx="8607960" cy="1262160"/>
          </a:xfrm>
        </p:spPr>
        <p:txBody>
          <a:bodyPr/>
          <a:lstStyle/>
          <a:p>
            <a:r>
              <a:rPr lang="it-IT" sz="4400" dirty="0">
                <a:solidFill>
                  <a:schemeClr val="bg1"/>
                </a:solidFill>
              </a:rPr>
              <a:t>REGIME SANZIONATORIO</a:t>
            </a:r>
            <a:br>
              <a:rPr lang="it-IT" sz="4400" dirty="0">
                <a:solidFill>
                  <a:schemeClr val="bg1"/>
                </a:solidFill>
              </a:rPr>
            </a:br>
            <a:r>
              <a:rPr lang="it-IT" sz="4400" dirty="0">
                <a:solidFill>
                  <a:schemeClr val="bg1"/>
                </a:solidFill>
              </a:rPr>
              <a:t>Art. 58, 82-84</a:t>
            </a:r>
          </a:p>
        </p:txBody>
      </p:sp>
      <p:sp>
        <p:nvSpPr>
          <p:cNvPr id="3" name="Segnaposto contenuto 2">
            <a:extLst>
              <a:ext uri="{FF2B5EF4-FFF2-40B4-BE49-F238E27FC236}">
                <a16:creationId xmlns:a16="http://schemas.microsoft.com/office/drawing/2014/main" id="{6AC26D6C-7B25-4612-A09A-40139D6DAE8B}"/>
              </a:ext>
            </a:extLst>
          </p:cNvPr>
          <p:cNvSpPr>
            <a:spLocks noGrp="1"/>
          </p:cNvSpPr>
          <p:nvPr>
            <p:ph idx="1"/>
          </p:nvPr>
        </p:nvSpPr>
        <p:spPr>
          <a:xfrm>
            <a:off x="572492" y="2051361"/>
            <a:ext cx="8935640" cy="4390080"/>
          </a:xfrm>
        </p:spPr>
        <p:txBody>
          <a:bodyPr/>
          <a:lstStyle/>
          <a:p>
            <a:pPr marL="171450" indent="-171450">
              <a:buFont typeface="Arial" panose="020B0604020202020204" pitchFamily="34" charset="0"/>
              <a:buChar char="•"/>
            </a:pPr>
            <a:endParaRPr lang="it-IT" dirty="0"/>
          </a:p>
          <a:p>
            <a:pPr algn="just"/>
            <a:r>
              <a:rPr lang="it-IT" sz="2000" dirty="0">
                <a:solidFill>
                  <a:schemeClr val="bg1"/>
                </a:solidFill>
              </a:rPr>
              <a:t>Le sanzioni amministrative pecuniarie  devono essere «effettive, </a:t>
            </a:r>
            <a:r>
              <a:rPr lang="it-IT" sz="2000" u="sng" dirty="0">
                <a:solidFill>
                  <a:schemeClr val="bg1"/>
                </a:solidFill>
              </a:rPr>
              <a:t>proporzionate</a:t>
            </a:r>
            <a:r>
              <a:rPr lang="it-IT" sz="2000" dirty="0">
                <a:solidFill>
                  <a:schemeClr val="bg1"/>
                </a:solidFill>
              </a:rPr>
              <a:t> e dissuasive»</a:t>
            </a:r>
          </a:p>
          <a:p>
            <a:pPr algn="just"/>
            <a:r>
              <a:rPr lang="it-IT" sz="2000" dirty="0">
                <a:solidFill>
                  <a:schemeClr val="bg1"/>
                </a:solidFill>
              </a:rPr>
              <a:t>L’ammontare è stabilito sulla base dei seguenti elementi: </a:t>
            </a:r>
          </a:p>
          <a:p>
            <a:pPr marL="342900" indent="-342900" algn="just">
              <a:buFont typeface="Arial" panose="020B0604020202020204" pitchFamily="34" charset="0"/>
              <a:buChar char="•"/>
            </a:pPr>
            <a:r>
              <a:rPr lang="it-IT" sz="2000" dirty="0">
                <a:solidFill>
                  <a:schemeClr val="bg1"/>
                </a:solidFill>
              </a:rPr>
              <a:t>La categoria di dati;  natura, la gravità e la durata della violazione, la finalità del trattamento, il numero di interessati lesi e il livello del danno da essi subito; </a:t>
            </a:r>
          </a:p>
          <a:p>
            <a:pPr marL="342900" indent="-342900" algn="just">
              <a:buFont typeface="Arial" panose="020B0604020202020204" pitchFamily="34" charset="0"/>
              <a:buChar char="•"/>
            </a:pPr>
            <a:r>
              <a:rPr lang="it-IT" sz="2000" dirty="0">
                <a:solidFill>
                  <a:schemeClr val="bg1"/>
                </a:solidFill>
              </a:rPr>
              <a:t>Il carattere doloso o colposo della violazione; </a:t>
            </a:r>
          </a:p>
          <a:p>
            <a:pPr marL="342900" indent="-342900" algn="just">
              <a:buFont typeface="Arial" panose="020B0604020202020204" pitchFamily="34" charset="0"/>
              <a:buChar char="•"/>
            </a:pPr>
            <a:r>
              <a:rPr lang="it-IT" sz="2000" dirty="0">
                <a:solidFill>
                  <a:schemeClr val="bg1"/>
                </a:solidFill>
              </a:rPr>
              <a:t>Le misure adottate dal titolare o dal responsabile del trattamento per prevenire e/o attenuare il danno subito dagli interessati; </a:t>
            </a:r>
          </a:p>
          <a:p>
            <a:pPr marL="342900" indent="-342900" algn="just">
              <a:buFont typeface="Arial" panose="020B0604020202020204" pitchFamily="34" charset="0"/>
              <a:buChar char="•"/>
            </a:pPr>
            <a:r>
              <a:rPr lang="it-IT" sz="2000" dirty="0">
                <a:solidFill>
                  <a:schemeClr val="bg1"/>
                </a:solidFill>
              </a:rPr>
              <a:t>Se e in che misura il titolare del trattamento o il responsabile del trattamento ha notificato la violazione; </a:t>
            </a:r>
          </a:p>
          <a:p>
            <a:pPr marL="342900" indent="-342900" algn="just">
              <a:buFont typeface="Arial" panose="020B0604020202020204" pitchFamily="34" charset="0"/>
              <a:buChar char="•"/>
            </a:pPr>
            <a:r>
              <a:rPr lang="it-IT" sz="2000" dirty="0">
                <a:solidFill>
                  <a:schemeClr val="bg1"/>
                </a:solidFill>
              </a:rPr>
              <a:t>Eventuali altri fattori aggravanti o attenuanti applicabili alle circostanze del caso(es. benefici economici)</a:t>
            </a:r>
          </a:p>
        </p:txBody>
      </p:sp>
    </p:spTree>
    <p:extLst>
      <p:ext uri="{BB962C8B-B14F-4D97-AF65-F5344CB8AC3E}">
        <p14:creationId xmlns:p14="http://schemas.microsoft.com/office/powerpoint/2010/main" val="39060051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3D212FE-85C1-49EB-BEC7-88B17A4BE6EE}"/>
              </a:ext>
            </a:extLst>
          </p:cNvPr>
          <p:cNvSpPr>
            <a:spLocks noGrp="1"/>
          </p:cNvSpPr>
          <p:nvPr>
            <p:ph type="title"/>
          </p:nvPr>
        </p:nvSpPr>
        <p:spPr>
          <a:xfrm>
            <a:off x="736332" y="895014"/>
            <a:ext cx="8607960" cy="1262160"/>
          </a:xfrm>
        </p:spPr>
        <p:txBody>
          <a:bodyPr/>
          <a:lstStyle/>
          <a:p>
            <a:r>
              <a:rPr lang="it-IT" sz="4400" dirty="0"/>
              <a:t>TIPI DI RESPONSABILITA’ </a:t>
            </a:r>
          </a:p>
        </p:txBody>
      </p:sp>
      <p:sp>
        <p:nvSpPr>
          <p:cNvPr id="3" name="Segnaposto contenuto 2">
            <a:extLst>
              <a:ext uri="{FF2B5EF4-FFF2-40B4-BE49-F238E27FC236}">
                <a16:creationId xmlns:a16="http://schemas.microsoft.com/office/drawing/2014/main" id="{1E117EDC-FFFA-4CEB-80D7-244B21D6706C}"/>
              </a:ext>
            </a:extLst>
          </p:cNvPr>
          <p:cNvSpPr>
            <a:spLocks noGrp="1"/>
          </p:cNvSpPr>
          <p:nvPr>
            <p:ph idx="1"/>
          </p:nvPr>
        </p:nvSpPr>
        <p:spPr>
          <a:xfrm>
            <a:off x="446009" y="2803944"/>
            <a:ext cx="9188605" cy="2782818"/>
          </a:xfrm>
        </p:spPr>
        <p:txBody>
          <a:bodyPr/>
          <a:lstStyle/>
          <a:p>
            <a:pPr marL="171450" indent="-171450">
              <a:buFont typeface="Wingdings" panose="05000000000000000000" pitchFamily="2" charset="2"/>
              <a:buChar char="Ø"/>
            </a:pPr>
            <a:r>
              <a:rPr lang="it-IT" sz="3200" dirty="0"/>
              <a:t>Civile</a:t>
            </a:r>
            <a:r>
              <a:rPr lang="it-IT" sz="2400" dirty="0"/>
              <a:t>: procuro un danno ad una persona, devo risarcirla</a:t>
            </a:r>
          </a:p>
          <a:p>
            <a:pPr marL="171450" indent="-171450">
              <a:buFont typeface="Wingdings" panose="05000000000000000000" pitchFamily="2" charset="2"/>
              <a:buChar char="Ø"/>
            </a:pPr>
            <a:endParaRPr lang="it-IT" sz="2400" dirty="0"/>
          </a:p>
          <a:p>
            <a:pPr marL="171450" indent="-171450">
              <a:buFont typeface="Wingdings" panose="05000000000000000000" pitchFamily="2" charset="2"/>
              <a:buChar char="Ø"/>
            </a:pPr>
            <a:r>
              <a:rPr lang="it-IT" sz="3200" dirty="0"/>
              <a:t>Amministrativa</a:t>
            </a:r>
            <a:r>
              <a:rPr lang="it-IT" sz="2400" dirty="0"/>
              <a:t>: sono le multe. È una responsabilità verso lo stato, come la penale.</a:t>
            </a:r>
          </a:p>
          <a:p>
            <a:pPr marL="171450" indent="-171450">
              <a:buFont typeface="Wingdings" panose="05000000000000000000" pitchFamily="2" charset="2"/>
              <a:buChar char="Ø"/>
            </a:pPr>
            <a:endParaRPr lang="it-IT" sz="2400" dirty="0"/>
          </a:p>
          <a:p>
            <a:pPr marL="171450" indent="-171450">
              <a:buFont typeface="Wingdings" panose="05000000000000000000" pitchFamily="2" charset="2"/>
              <a:buChar char="Ø"/>
            </a:pPr>
            <a:r>
              <a:rPr lang="it-IT" sz="3200" dirty="0"/>
              <a:t>Penale</a:t>
            </a:r>
            <a:r>
              <a:rPr lang="it-IT" sz="2400" dirty="0"/>
              <a:t>: introdotta dal D.Lgs 101/2018</a:t>
            </a:r>
          </a:p>
        </p:txBody>
      </p:sp>
    </p:spTree>
    <p:extLst>
      <p:ext uri="{BB962C8B-B14F-4D97-AF65-F5344CB8AC3E}">
        <p14:creationId xmlns:p14="http://schemas.microsoft.com/office/powerpoint/2010/main" val="6414973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070951D-BFAF-4725-BE69-41881B8EAA44}"/>
              </a:ext>
            </a:extLst>
          </p:cNvPr>
          <p:cNvSpPr>
            <a:spLocks noGrp="1"/>
          </p:cNvSpPr>
          <p:nvPr>
            <p:ph type="title"/>
          </p:nvPr>
        </p:nvSpPr>
        <p:spPr>
          <a:xfrm>
            <a:off x="736332" y="354311"/>
            <a:ext cx="8607960" cy="1262160"/>
          </a:xfrm>
        </p:spPr>
        <p:txBody>
          <a:bodyPr/>
          <a:lstStyle/>
          <a:p>
            <a:r>
              <a:rPr lang="it-IT" sz="4400" dirty="0">
                <a:solidFill>
                  <a:schemeClr val="bg1"/>
                </a:solidFill>
              </a:rPr>
              <a:t>RESPONSABILITA’ CIVILE</a:t>
            </a:r>
            <a:br>
              <a:rPr lang="it-IT" sz="4400" dirty="0">
                <a:solidFill>
                  <a:schemeClr val="bg1"/>
                </a:solidFill>
              </a:rPr>
            </a:br>
            <a:r>
              <a:rPr lang="it-IT" sz="3600" dirty="0">
                <a:solidFill>
                  <a:schemeClr val="bg1"/>
                </a:solidFill>
              </a:rPr>
              <a:t>Art. 82</a:t>
            </a:r>
          </a:p>
        </p:txBody>
      </p:sp>
      <p:sp>
        <p:nvSpPr>
          <p:cNvPr id="3" name="Segnaposto contenuto 2">
            <a:extLst>
              <a:ext uri="{FF2B5EF4-FFF2-40B4-BE49-F238E27FC236}">
                <a16:creationId xmlns:a16="http://schemas.microsoft.com/office/drawing/2014/main" id="{2FDD83D2-C905-4C94-BD4A-54EAB0BB8986}"/>
              </a:ext>
            </a:extLst>
          </p:cNvPr>
          <p:cNvSpPr>
            <a:spLocks noGrp="1"/>
          </p:cNvSpPr>
          <p:nvPr>
            <p:ph idx="1"/>
          </p:nvPr>
        </p:nvSpPr>
        <p:spPr>
          <a:xfrm>
            <a:off x="801672" y="1811485"/>
            <a:ext cx="8477280" cy="4762799"/>
          </a:xfrm>
        </p:spPr>
        <p:txBody>
          <a:bodyPr/>
          <a:lstStyle/>
          <a:p>
            <a:pPr marL="228600" indent="-228600">
              <a:buFont typeface="+mj-lt"/>
              <a:buAutoNum type="arabicPeriod"/>
            </a:pPr>
            <a:r>
              <a:rPr lang="it-IT" sz="2400" dirty="0"/>
              <a:t>Chiunque subisca un danno materiale o immateriale causato da una violazione del ..regolamento ha diritto ad ottenere il risarcimento del danno dal titolare del trattamento o dal responsabile del trattamento</a:t>
            </a:r>
          </a:p>
          <a:p>
            <a:pPr marL="228600" indent="-228600">
              <a:buFont typeface="+mj-lt"/>
              <a:buAutoNum type="arabicPeriod"/>
            </a:pPr>
            <a:r>
              <a:rPr lang="it-IT" sz="2400" dirty="0"/>
              <a:t>Un titolare risponde per le violazioni alle disposizioni del trattamento, un responsabile solo per violazioni delle direttive impartite dal titolare</a:t>
            </a:r>
          </a:p>
          <a:p>
            <a:pPr marL="228600" indent="-228600">
              <a:buFont typeface="+mj-lt"/>
              <a:buAutoNum type="arabicPeriod"/>
            </a:pPr>
            <a:r>
              <a:rPr lang="it-IT" sz="2400" dirty="0"/>
              <a:t>Entrambi sono esonerati dal risarcimento se dimostrano che la violazione non gli è in alcun modo imputabile</a:t>
            </a:r>
          </a:p>
          <a:p>
            <a:pPr marL="228600" indent="-228600">
              <a:buFont typeface="+mj-lt"/>
              <a:buAutoNum type="arabicPeriod"/>
            </a:pPr>
            <a:r>
              <a:rPr lang="it-IT" sz="2400" dirty="0"/>
              <a:t>Qualora ci siano più soggetti debitori, sono tutti responsabili in solido: cioè ciascuno può essere costretto a risarcire in toto il danno, salvo poi rivalersi sugli altri per la parte che compete loro</a:t>
            </a:r>
          </a:p>
        </p:txBody>
      </p:sp>
    </p:spTree>
    <p:extLst>
      <p:ext uri="{BB962C8B-B14F-4D97-AF65-F5344CB8AC3E}">
        <p14:creationId xmlns:p14="http://schemas.microsoft.com/office/powerpoint/2010/main" val="2079681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CBD7876-5D1D-4623-8F8A-C858A44DB325}"/>
              </a:ext>
            </a:extLst>
          </p:cNvPr>
          <p:cNvSpPr>
            <a:spLocks noGrp="1"/>
          </p:cNvSpPr>
          <p:nvPr>
            <p:ph type="title"/>
          </p:nvPr>
        </p:nvSpPr>
        <p:spPr>
          <a:xfrm>
            <a:off x="736332" y="442120"/>
            <a:ext cx="8607960" cy="1262160"/>
          </a:xfrm>
        </p:spPr>
        <p:txBody>
          <a:bodyPr/>
          <a:lstStyle/>
          <a:p>
            <a:r>
              <a:rPr lang="it-IT" sz="4400" i="0" dirty="0">
                <a:solidFill>
                  <a:schemeClr val="bg1"/>
                </a:solidFill>
              </a:rPr>
              <a:t>SANZIONI PECUNIARIE</a:t>
            </a:r>
            <a:br>
              <a:rPr lang="it-IT" sz="4400" i="0" dirty="0">
                <a:solidFill>
                  <a:schemeClr val="bg1"/>
                </a:solidFill>
              </a:rPr>
            </a:br>
            <a:r>
              <a:rPr lang="it-IT" sz="3600" i="0" dirty="0">
                <a:solidFill>
                  <a:schemeClr val="bg1"/>
                </a:solidFill>
              </a:rPr>
              <a:t>Art. 83</a:t>
            </a:r>
            <a:r>
              <a:rPr lang="it-IT" sz="4400" i="0" dirty="0">
                <a:solidFill>
                  <a:schemeClr val="bg1"/>
                </a:solidFill>
              </a:rPr>
              <a:t> </a:t>
            </a:r>
            <a:r>
              <a:rPr lang="it-IT" sz="2800" i="0" dirty="0">
                <a:solidFill>
                  <a:schemeClr val="bg1"/>
                </a:solidFill>
              </a:rPr>
              <a:t>Par.2</a:t>
            </a:r>
          </a:p>
        </p:txBody>
      </p:sp>
      <p:sp>
        <p:nvSpPr>
          <p:cNvPr id="3" name="Segnaposto contenuto 2">
            <a:extLst>
              <a:ext uri="{FF2B5EF4-FFF2-40B4-BE49-F238E27FC236}">
                <a16:creationId xmlns:a16="http://schemas.microsoft.com/office/drawing/2014/main" id="{DB2619C5-5D15-42EA-8755-F85BEA36048F}"/>
              </a:ext>
            </a:extLst>
          </p:cNvPr>
          <p:cNvSpPr>
            <a:spLocks noGrp="1"/>
          </p:cNvSpPr>
          <p:nvPr>
            <p:ph sz="half" idx="1"/>
          </p:nvPr>
        </p:nvSpPr>
        <p:spPr>
          <a:xfrm>
            <a:off x="447993" y="2406968"/>
            <a:ext cx="4162425" cy="3882072"/>
          </a:xfrm>
        </p:spPr>
        <p:txBody>
          <a:bodyPr/>
          <a:lstStyle/>
          <a:p>
            <a:r>
              <a:rPr lang="it-IT" sz="2000" dirty="0">
                <a:solidFill>
                  <a:schemeClr val="bg1"/>
                </a:solidFill>
              </a:rPr>
              <a:t>Sanzioni amministrative pecuniarie fino a 20 000 000 EUR, o per le imprese, fino al 4 % del fatturato mondiale totale annuo dell'esercizio precedente, se superiore: </a:t>
            </a:r>
          </a:p>
          <a:p>
            <a:endParaRPr lang="it-IT" sz="2000" dirty="0">
              <a:solidFill>
                <a:schemeClr val="bg1"/>
              </a:solidFill>
            </a:endParaRPr>
          </a:p>
          <a:p>
            <a:pPr marL="171450" indent="-171450">
              <a:buFont typeface="Arial" panose="020B0604020202020204" pitchFamily="34" charset="0"/>
              <a:buChar char="•"/>
            </a:pPr>
            <a:r>
              <a:rPr lang="it-IT" sz="2000" dirty="0">
                <a:solidFill>
                  <a:schemeClr val="bg1"/>
                </a:solidFill>
              </a:rPr>
              <a:t>Informativa</a:t>
            </a:r>
          </a:p>
          <a:p>
            <a:pPr marL="171450" indent="-171450">
              <a:buFont typeface="Arial" panose="020B0604020202020204" pitchFamily="34" charset="0"/>
              <a:buChar char="•"/>
            </a:pPr>
            <a:r>
              <a:rPr lang="it-IT" sz="2000" dirty="0">
                <a:solidFill>
                  <a:schemeClr val="bg1"/>
                </a:solidFill>
              </a:rPr>
              <a:t>Consenso</a:t>
            </a:r>
          </a:p>
          <a:p>
            <a:pPr marL="171450" indent="-171450">
              <a:buFont typeface="Arial" panose="020B0604020202020204" pitchFamily="34" charset="0"/>
              <a:buChar char="•"/>
            </a:pPr>
            <a:r>
              <a:rPr lang="it-IT" sz="2000" dirty="0">
                <a:solidFill>
                  <a:schemeClr val="bg1"/>
                </a:solidFill>
              </a:rPr>
              <a:t>Violazione dei principi applicabili al trattamento dei dati</a:t>
            </a:r>
          </a:p>
          <a:p>
            <a:pPr marL="171450" indent="-171450">
              <a:buFont typeface="Arial" panose="020B0604020202020204" pitchFamily="34" charset="0"/>
              <a:buChar char="•"/>
            </a:pPr>
            <a:r>
              <a:rPr lang="it-IT" sz="2000" dirty="0">
                <a:solidFill>
                  <a:schemeClr val="bg1"/>
                </a:solidFill>
              </a:rPr>
              <a:t>Violazione dei </a:t>
            </a:r>
            <a:r>
              <a:rPr lang="it-IT" sz="2000" dirty="0">
                <a:solidFill>
                  <a:srgbClr val="FF0000"/>
                </a:solidFill>
              </a:rPr>
              <a:t>diritti</a:t>
            </a:r>
            <a:r>
              <a:rPr lang="it-IT" sz="2000" dirty="0">
                <a:solidFill>
                  <a:schemeClr val="bg1"/>
                </a:solidFill>
              </a:rPr>
              <a:t> dell’interessato</a:t>
            </a:r>
          </a:p>
          <a:p>
            <a:pPr marL="171450" indent="-171450">
              <a:buFont typeface="Arial" panose="020B0604020202020204" pitchFamily="34" charset="0"/>
              <a:buChar char="•"/>
            </a:pPr>
            <a:r>
              <a:rPr lang="it-IT" sz="2000" dirty="0">
                <a:solidFill>
                  <a:schemeClr val="bg1"/>
                </a:solidFill>
              </a:rPr>
              <a:t>Trasferimento dati all’estero</a:t>
            </a:r>
          </a:p>
        </p:txBody>
      </p:sp>
      <p:sp>
        <p:nvSpPr>
          <p:cNvPr id="4" name="Segnaposto contenuto 3">
            <a:extLst>
              <a:ext uri="{FF2B5EF4-FFF2-40B4-BE49-F238E27FC236}">
                <a16:creationId xmlns:a16="http://schemas.microsoft.com/office/drawing/2014/main" id="{F5FE8B0C-9810-4D4E-9E75-22E17244C73E}"/>
              </a:ext>
            </a:extLst>
          </p:cNvPr>
          <p:cNvSpPr>
            <a:spLocks noGrp="1"/>
          </p:cNvSpPr>
          <p:nvPr>
            <p:ph sz="half" idx="2"/>
          </p:nvPr>
        </p:nvSpPr>
        <p:spPr>
          <a:xfrm>
            <a:off x="5470207" y="2406968"/>
            <a:ext cx="4162425" cy="3607752"/>
          </a:xfrm>
        </p:spPr>
        <p:txBody>
          <a:bodyPr/>
          <a:lstStyle/>
          <a:p>
            <a:r>
              <a:rPr lang="it-IT" sz="2000" dirty="0">
                <a:solidFill>
                  <a:schemeClr val="bg1"/>
                </a:solidFill>
              </a:rPr>
              <a:t>Sanzioni amministrative pecuniarie fino a 10 000 000 EUR, o per le imprese, fino al 2 % del fatturato mondiale totale annuo dell'esercizio precedente, se superiore:</a:t>
            </a:r>
          </a:p>
          <a:p>
            <a:endParaRPr lang="it-IT" sz="2000" dirty="0">
              <a:solidFill>
                <a:schemeClr val="bg1"/>
              </a:solidFill>
            </a:endParaRPr>
          </a:p>
          <a:p>
            <a:pPr marL="171450" indent="-171450">
              <a:buFont typeface="Arial" panose="020B0604020202020204" pitchFamily="34" charset="0"/>
              <a:buChar char="•"/>
            </a:pPr>
            <a:r>
              <a:rPr lang="it-IT" sz="2000" dirty="0">
                <a:solidFill>
                  <a:srgbClr val="FF0000"/>
                </a:solidFill>
              </a:rPr>
              <a:t>Obblighi</a:t>
            </a:r>
            <a:r>
              <a:rPr lang="it-IT" sz="2000" dirty="0">
                <a:solidFill>
                  <a:schemeClr val="bg1"/>
                </a:solidFill>
              </a:rPr>
              <a:t> del titolare</a:t>
            </a:r>
          </a:p>
          <a:p>
            <a:pPr marL="857250" lvl="1" indent="-171450"/>
            <a:r>
              <a:rPr lang="it-IT" sz="2000" dirty="0">
                <a:solidFill>
                  <a:schemeClr val="bg1"/>
                </a:solidFill>
                <a:latin typeface="Albany"/>
              </a:rPr>
              <a:t>Violazione dei principi by design e by default</a:t>
            </a:r>
          </a:p>
          <a:p>
            <a:pPr marL="857250" lvl="1" indent="-171450"/>
            <a:r>
              <a:rPr lang="it-IT" sz="2000" dirty="0">
                <a:solidFill>
                  <a:schemeClr val="bg1"/>
                </a:solidFill>
                <a:latin typeface="Albany"/>
              </a:rPr>
              <a:t>Registro delle attività</a:t>
            </a:r>
          </a:p>
          <a:p>
            <a:pPr marL="857250" lvl="1" indent="-171450"/>
            <a:r>
              <a:rPr lang="it-IT" sz="2000" dirty="0">
                <a:solidFill>
                  <a:schemeClr val="bg1"/>
                </a:solidFill>
                <a:latin typeface="Albany"/>
              </a:rPr>
              <a:t>Sicurezza del trattamento</a:t>
            </a:r>
          </a:p>
        </p:txBody>
      </p:sp>
    </p:spTree>
    <p:extLst>
      <p:ext uri="{BB962C8B-B14F-4D97-AF65-F5344CB8AC3E}">
        <p14:creationId xmlns:p14="http://schemas.microsoft.com/office/powerpoint/2010/main" val="28699452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36332" y="429516"/>
            <a:ext cx="8607960" cy="1262160"/>
          </a:xfrm>
        </p:spPr>
        <p:txBody>
          <a:bodyPr/>
          <a:lstStyle/>
          <a:p>
            <a:r>
              <a:rPr lang="it-IT" sz="4400" dirty="0">
                <a:solidFill>
                  <a:schemeClr val="bg1"/>
                </a:solidFill>
              </a:rPr>
              <a:t>RESPONSABILITÀ PENALE </a:t>
            </a:r>
            <a:br>
              <a:rPr lang="it-IT" sz="4400" dirty="0">
                <a:solidFill>
                  <a:schemeClr val="bg1"/>
                </a:solidFill>
              </a:rPr>
            </a:br>
            <a:r>
              <a:rPr lang="it-IT" sz="2400" dirty="0">
                <a:solidFill>
                  <a:schemeClr val="bg1"/>
                </a:solidFill>
              </a:rPr>
              <a:t>(Art 15 D.Lgs 101/2018)</a:t>
            </a:r>
          </a:p>
        </p:txBody>
      </p:sp>
      <p:sp>
        <p:nvSpPr>
          <p:cNvPr id="3" name="Segnaposto contenuto 2"/>
          <p:cNvSpPr>
            <a:spLocks noGrp="1"/>
          </p:cNvSpPr>
          <p:nvPr>
            <p:ph idx="1"/>
          </p:nvPr>
        </p:nvSpPr>
        <p:spPr>
          <a:xfrm>
            <a:off x="801672" y="2081162"/>
            <a:ext cx="8477280" cy="4762799"/>
          </a:xfrm>
        </p:spPr>
        <p:txBody>
          <a:bodyPr/>
          <a:lstStyle/>
          <a:p>
            <a:r>
              <a:rPr lang="it-IT" sz="2400" dirty="0">
                <a:solidFill>
                  <a:schemeClr val="bg1"/>
                </a:solidFill>
              </a:rPr>
              <a:t>Definita in base al tipo di illecito commesso, ma per lo più punita con la </a:t>
            </a:r>
            <a:r>
              <a:rPr lang="it-IT" sz="2400" b="1" u="sng" dirty="0">
                <a:solidFill>
                  <a:schemeClr val="bg1"/>
                </a:solidFill>
              </a:rPr>
              <a:t>reclusione</a:t>
            </a:r>
            <a:r>
              <a:rPr lang="it-IT" sz="2400" b="1" dirty="0">
                <a:solidFill>
                  <a:schemeClr val="bg1"/>
                </a:solidFill>
              </a:rPr>
              <a:t>.</a:t>
            </a:r>
          </a:p>
          <a:p>
            <a:endParaRPr lang="it-IT" sz="2400" dirty="0"/>
          </a:p>
          <a:p>
            <a:pPr marL="342900" indent="-342900">
              <a:buFont typeface="Arial" panose="020B0604020202020204" pitchFamily="34" charset="0"/>
              <a:buChar char="•"/>
            </a:pPr>
            <a:r>
              <a:rPr lang="it-IT" sz="2400" dirty="0">
                <a:solidFill>
                  <a:srgbClr val="FF0000"/>
                </a:solidFill>
              </a:rPr>
              <a:t>Trattamento illecito</a:t>
            </a:r>
            <a:r>
              <a:rPr lang="it-IT" sz="2400" dirty="0"/>
              <a:t> </a:t>
            </a:r>
            <a:r>
              <a:rPr lang="it-IT" sz="2400" dirty="0">
                <a:solidFill>
                  <a:schemeClr val="bg1"/>
                </a:solidFill>
              </a:rPr>
              <a:t>per profitto, proprio o altrui, o per danneggiare l’interessato:</a:t>
            </a:r>
          </a:p>
          <a:p>
            <a:endParaRPr lang="it-IT" sz="2400" dirty="0"/>
          </a:p>
          <a:p>
            <a:pPr marL="857250" lvl="1" indent="-171450"/>
            <a:r>
              <a:rPr lang="it-IT" dirty="0">
                <a:solidFill>
                  <a:schemeClr val="bg1"/>
                </a:solidFill>
                <a:latin typeface="Albany"/>
              </a:rPr>
              <a:t>Di</a:t>
            </a:r>
            <a:r>
              <a:rPr lang="it-IT" b="1" dirty="0">
                <a:solidFill>
                  <a:schemeClr val="bg1"/>
                </a:solidFill>
                <a:latin typeface="Albany"/>
              </a:rPr>
              <a:t> </a:t>
            </a:r>
            <a:r>
              <a:rPr lang="it-IT" b="1" u="sng" dirty="0">
                <a:solidFill>
                  <a:schemeClr val="bg1"/>
                </a:solidFill>
                <a:latin typeface="Albany"/>
              </a:rPr>
              <a:t>dati</a:t>
            </a:r>
            <a:r>
              <a:rPr lang="it-IT" b="1" dirty="0">
                <a:solidFill>
                  <a:schemeClr val="bg1"/>
                </a:solidFill>
                <a:latin typeface="Albany"/>
              </a:rPr>
              <a:t> </a:t>
            </a:r>
            <a:r>
              <a:rPr lang="it-IT" dirty="0">
                <a:solidFill>
                  <a:srgbClr val="FF0000"/>
                </a:solidFill>
                <a:latin typeface="Albany"/>
              </a:rPr>
              <a:t>personali</a:t>
            </a:r>
          </a:p>
          <a:p>
            <a:pPr marL="1314450" lvl="2" indent="-171450"/>
            <a:r>
              <a:rPr lang="it-IT" sz="2400" dirty="0">
                <a:solidFill>
                  <a:schemeClr val="bg1"/>
                </a:solidFill>
                <a:latin typeface="Albany"/>
              </a:rPr>
              <a:t>dati comuni da 6 a 18 mesi</a:t>
            </a:r>
          </a:p>
          <a:p>
            <a:pPr marL="1314450" lvl="2" indent="-171450"/>
            <a:r>
              <a:rPr lang="it-IT" sz="2400" dirty="0">
                <a:solidFill>
                  <a:schemeClr val="bg1"/>
                </a:solidFill>
                <a:latin typeface="Albany"/>
              </a:rPr>
              <a:t>dati sanitari (GDPR art.9) o giudiziari (GDPR art. 10) o trasferimento all’estero degli stessi al di fuori dei casi consentiti (GDPR art. 45, 46 o 49) da 1 a 3 anni</a:t>
            </a:r>
          </a:p>
          <a:p>
            <a:pPr marL="171450" indent="-171450">
              <a:buFont typeface="Arial" panose="020B0604020202020204" pitchFamily="34" charset="0"/>
              <a:buChar char="•"/>
            </a:pPr>
            <a:endParaRPr lang="it-IT" dirty="0"/>
          </a:p>
          <a:p>
            <a:pPr marL="171450" indent="-171450">
              <a:buFont typeface="Arial" panose="020B0604020202020204" pitchFamily="34" charset="0"/>
              <a:buChar char="•"/>
            </a:pPr>
            <a:endParaRPr lang="it-IT" dirty="0"/>
          </a:p>
          <a:p>
            <a:endParaRPr lang="it-IT" dirty="0"/>
          </a:p>
          <a:p>
            <a:endParaRPr lang="it-IT" dirty="0"/>
          </a:p>
        </p:txBody>
      </p:sp>
    </p:spTree>
    <p:extLst>
      <p:ext uri="{BB962C8B-B14F-4D97-AF65-F5344CB8AC3E}">
        <p14:creationId xmlns:p14="http://schemas.microsoft.com/office/powerpoint/2010/main" val="18038809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EA8488-2C73-45CD-9015-51D5C72B796F}"/>
              </a:ext>
            </a:extLst>
          </p:cNvPr>
          <p:cNvSpPr>
            <a:spLocks noGrp="1"/>
          </p:cNvSpPr>
          <p:nvPr>
            <p:ph type="title"/>
          </p:nvPr>
        </p:nvSpPr>
        <p:spPr/>
        <p:txBody>
          <a:bodyPr/>
          <a:lstStyle/>
          <a:p>
            <a:r>
              <a:rPr lang="it-IT" sz="4400" dirty="0">
                <a:solidFill>
                  <a:schemeClr val="bg1"/>
                </a:solidFill>
              </a:rPr>
              <a:t>RESPONSABILITÀ PENALE </a:t>
            </a:r>
            <a:br>
              <a:rPr lang="it-IT" sz="4400" dirty="0">
                <a:solidFill>
                  <a:schemeClr val="bg1"/>
                </a:solidFill>
              </a:rPr>
            </a:br>
            <a:r>
              <a:rPr lang="it-IT" sz="2400" dirty="0">
                <a:solidFill>
                  <a:schemeClr val="bg1"/>
                </a:solidFill>
              </a:rPr>
              <a:t>(Art 15 D.Lgs 101/2018)</a:t>
            </a:r>
            <a:endParaRPr lang="it-IT" dirty="0">
              <a:solidFill>
                <a:schemeClr val="bg1"/>
              </a:solidFill>
            </a:endParaRPr>
          </a:p>
        </p:txBody>
      </p:sp>
      <p:sp>
        <p:nvSpPr>
          <p:cNvPr id="3" name="Segnaposto contenuto 2">
            <a:extLst>
              <a:ext uri="{FF2B5EF4-FFF2-40B4-BE49-F238E27FC236}">
                <a16:creationId xmlns:a16="http://schemas.microsoft.com/office/drawing/2014/main" id="{5B54F343-9B69-45BC-9339-C85FC6C61289}"/>
              </a:ext>
            </a:extLst>
          </p:cNvPr>
          <p:cNvSpPr>
            <a:spLocks noGrp="1"/>
          </p:cNvSpPr>
          <p:nvPr>
            <p:ph idx="1"/>
          </p:nvPr>
        </p:nvSpPr>
        <p:spPr>
          <a:xfrm>
            <a:off x="801672" y="2004161"/>
            <a:ext cx="8477280" cy="4762799"/>
          </a:xfrm>
        </p:spPr>
        <p:txBody>
          <a:bodyPr/>
          <a:lstStyle/>
          <a:p>
            <a:pPr marL="342900" lvl="0" indent="-342900">
              <a:buFont typeface="Arial" panose="020B0604020202020204" pitchFamily="34" charset="0"/>
              <a:buChar char="•"/>
            </a:pPr>
            <a:r>
              <a:rPr lang="it-IT" sz="2400" b="1" dirty="0">
                <a:solidFill>
                  <a:schemeClr val="bg1"/>
                </a:solidFill>
              </a:rPr>
              <a:t>Trattamento illecito</a:t>
            </a:r>
            <a:r>
              <a:rPr lang="it-IT" sz="2400" dirty="0">
                <a:solidFill>
                  <a:schemeClr val="bg1"/>
                </a:solidFill>
              </a:rPr>
              <a:t> per profitto, proprio o altrui, o per danneggiare l’interessato:</a:t>
            </a:r>
          </a:p>
          <a:p>
            <a:pPr marL="857250" lvl="1" indent="-171450"/>
            <a:endParaRPr lang="it-IT" dirty="0">
              <a:solidFill>
                <a:prstClr val="white"/>
              </a:solidFill>
              <a:latin typeface="Albany"/>
            </a:endParaRPr>
          </a:p>
          <a:p>
            <a:pPr marL="857250" lvl="1" indent="-171450"/>
            <a:endParaRPr lang="it-IT" dirty="0">
              <a:solidFill>
                <a:prstClr val="white"/>
              </a:solidFill>
              <a:latin typeface="Albany"/>
            </a:endParaRPr>
          </a:p>
          <a:p>
            <a:pPr marL="857250" lvl="1" indent="-171450"/>
            <a:r>
              <a:rPr lang="it-IT" dirty="0">
                <a:solidFill>
                  <a:prstClr val="white"/>
                </a:solidFill>
                <a:latin typeface="Albany"/>
              </a:rPr>
              <a:t>Di dati </a:t>
            </a:r>
            <a:r>
              <a:rPr lang="it-IT" b="1" dirty="0">
                <a:solidFill>
                  <a:schemeClr val="bg1"/>
                </a:solidFill>
                <a:latin typeface="Albany"/>
              </a:rPr>
              <a:t>oggetto di trattamento su larga scala</a:t>
            </a:r>
            <a:r>
              <a:rPr lang="it-IT" dirty="0">
                <a:solidFill>
                  <a:prstClr val="white"/>
                </a:solidFill>
                <a:latin typeface="Albany"/>
              </a:rPr>
              <a:t>, quindi di archivio automatizzato o parte di esso</a:t>
            </a:r>
          </a:p>
          <a:p>
            <a:pPr marL="1314450" lvl="2" indent="-171450"/>
            <a:r>
              <a:rPr lang="it-IT" sz="2400" dirty="0">
                <a:solidFill>
                  <a:prstClr val="white"/>
                </a:solidFill>
                <a:latin typeface="Albany"/>
              </a:rPr>
              <a:t>Comunicazione e diffusione illecita reclusione da 1 a 6 anni</a:t>
            </a:r>
          </a:p>
          <a:p>
            <a:pPr marL="1314450" lvl="2" indent="-171450"/>
            <a:r>
              <a:rPr lang="it-IT" sz="2400" dirty="0">
                <a:solidFill>
                  <a:prstClr val="white"/>
                </a:solidFill>
                <a:latin typeface="Albany"/>
              </a:rPr>
              <a:t>Acquisizione fraudolenta di dati su larga reclusione 1-4 anni</a:t>
            </a:r>
          </a:p>
          <a:p>
            <a:endParaRPr lang="it-IT" dirty="0"/>
          </a:p>
        </p:txBody>
      </p:sp>
    </p:spTree>
    <p:extLst>
      <p:ext uri="{BB962C8B-B14F-4D97-AF65-F5344CB8AC3E}">
        <p14:creationId xmlns:p14="http://schemas.microsoft.com/office/powerpoint/2010/main" val="28603294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0073E77-27C9-4EC7-8E0E-28B5FB1BA27C}"/>
              </a:ext>
            </a:extLst>
          </p:cNvPr>
          <p:cNvSpPr>
            <a:spLocks noGrp="1"/>
          </p:cNvSpPr>
          <p:nvPr>
            <p:ph type="title"/>
          </p:nvPr>
        </p:nvSpPr>
        <p:spPr>
          <a:xfrm>
            <a:off x="736332" y="886608"/>
            <a:ext cx="8607960" cy="1262160"/>
          </a:xfrm>
        </p:spPr>
        <p:txBody>
          <a:bodyPr/>
          <a:lstStyle/>
          <a:p>
            <a:r>
              <a:rPr lang="it-IT" sz="4400" dirty="0">
                <a:solidFill>
                  <a:schemeClr val="bg1"/>
                </a:solidFill>
              </a:rPr>
              <a:t>RESPONSABILITÀ PENALE </a:t>
            </a:r>
            <a:br>
              <a:rPr lang="it-IT" sz="4400" dirty="0">
                <a:solidFill>
                  <a:schemeClr val="bg1"/>
                </a:solidFill>
              </a:rPr>
            </a:br>
            <a:r>
              <a:rPr lang="it-IT" sz="2400" dirty="0">
                <a:solidFill>
                  <a:schemeClr val="bg1"/>
                </a:solidFill>
              </a:rPr>
              <a:t>(Art 15 D.Lgs 101/2018)</a:t>
            </a:r>
            <a:endParaRPr lang="it-IT" dirty="0">
              <a:solidFill>
                <a:schemeClr val="bg1"/>
              </a:solidFill>
            </a:endParaRPr>
          </a:p>
        </p:txBody>
      </p:sp>
      <p:sp>
        <p:nvSpPr>
          <p:cNvPr id="3" name="Segnaposto contenuto 2">
            <a:extLst>
              <a:ext uri="{FF2B5EF4-FFF2-40B4-BE49-F238E27FC236}">
                <a16:creationId xmlns:a16="http://schemas.microsoft.com/office/drawing/2014/main" id="{F4EE32F2-3BC3-412D-95B1-964EAD635B9A}"/>
              </a:ext>
            </a:extLst>
          </p:cNvPr>
          <p:cNvSpPr>
            <a:spLocks noGrp="1"/>
          </p:cNvSpPr>
          <p:nvPr>
            <p:ph idx="1"/>
          </p:nvPr>
        </p:nvSpPr>
        <p:spPr>
          <a:xfrm>
            <a:off x="801672" y="2483109"/>
            <a:ext cx="8477280" cy="3558878"/>
          </a:xfrm>
        </p:spPr>
        <p:txBody>
          <a:bodyPr/>
          <a:lstStyle/>
          <a:p>
            <a:pPr marL="171450" lvl="0" indent="-171450">
              <a:buFont typeface="Arial" panose="020B0604020202020204" pitchFamily="34" charset="0"/>
              <a:buChar char="•"/>
            </a:pPr>
            <a:endParaRPr lang="it-IT" sz="2400" dirty="0"/>
          </a:p>
          <a:p>
            <a:pPr marL="171450" lvl="0" indent="-171450">
              <a:buFont typeface="Arial" panose="020B0604020202020204" pitchFamily="34" charset="0"/>
              <a:buChar char="•"/>
            </a:pPr>
            <a:r>
              <a:rPr lang="it-IT" sz="2400" dirty="0">
                <a:solidFill>
                  <a:schemeClr val="bg1"/>
                </a:solidFill>
              </a:rPr>
              <a:t>Illeciti verso il Garante:</a:t>
            </a:r>
          </a:p>
          <a:p>
            <a:pPr marL="171450" lvl="0" indent="-171450">
              <a:buFont typeface="Arial" panose="020B0604020202020204" pitchFamily="34" charset="0"/>
              <a:buChar char="•"/>
            </a:pPr>
            <a:endParaRPr lang="it-IT" sz="2400" dirty="0"/>
          </a:p>
          <a:p>
            <a:pPr marL="171450" lvl="0" indent="-171450">
              <a:buFont typeface="Arial" panose="020B0604020202020204" pitchFamily="34" charset="0"/>
              <a:buChar char="•"/>
            </a:pPr>
            <a:endParaRPr lang="it-IT" sz="2400" dirty="0"/>
          </a:p>
          <a:p>
            <a:pPr marL="857250" lvl="1" indent="-171450"/>
            <a:r>
              <a:rPr lang="it-IT" dirty="0">
                <a:solidFill>
                  <a:schemeClr val="bg1"/>
                </a:solidFill>
                <a:latin typeface="Albany"/>
              </a:rPr>
              <a:t>Falsità di dichiarazioni o atti in un procedimento dinanzi al Garante da 6 mesi a 3 anni</a:t>
            </a:r>
          </a:p>
          <a:p>
            <a:pPr marL="857250" lvl="1" indent="-171450"/>
            <a:r>
              <a:rPr lang="it-IT" dirty="0">
                <a:solidFill>
                  <a:schemeClr val="bg1"/>
                </a:solidFill>
                <a:latin typeface="Albany"/>
              </a:rPr>
              <a:t>Inosservanza provvedimenti del Garante: da 3 mesi a 2 anni</a:t>
            </a:r>
          </a:p>
          <a:p>
            <a:endParaRPr lang="it-IT" dirty="0"/>
          </a:p>
        </p:txBody>
      </p:sp>
    </p:spTree>
    <p:extLst>
      <p:ext uri="{BB962C8B-B14F-4D97-AF65-F5344CB8AC3E}">
        <p14:creationId xmlns:p14="http://schemas.microsoft.com/office/powerpoint/2010/main" val="13880473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a:extLst>
              <a:ext uri="{FF2B5EF4-FFF2-40B4-BE49-F238E27FC236}">
                <a16:creationId xmlns:a16="http://schemas.microsoft.com/office/drawing/2014/main" id="{6EDE74E1-7CCA-4AFB-9FA4-7992FC768FBE}"/>
              </a:ext>
            </a:extLst>
          </p:cNvPr>
          <p:cNvSpPr>
            <a:spLocks noGrp="1"/>
          </p:cNvSpPr>
          <p:nvPr>
            <p:ph type="ctrTitle"/>
          </p:nvPr>
        </p:nvSpPr>
        <p:spPr>
          <a:xfrm>
            <a:off x="1260475" y="1507671"/>
            <a:ext cx="7559675" cy="1137113"/>
          </a:xfrm>
        </p:spPr>
        <p:txBody>
          <a:bodyPr/>
          <a:lstStyle/>
          <a:p>
            <a:r>
              <a:rPr lang="it-IT" dirty="0">
                <a:solidFill>
                  <a:schemeClr val="bg1"/>
                </a:solidFill>
              </a:rPr>
              <a:t>GESTIONE ARCHIVI</a:t>
            </a:r>
          </a:p>
        </p:txBody>
      </p:sp>
      <p:sp>
        <p:nvSpPr>
          <p:cNvPr id="6" name="Sottotitolo 5">
            <a:extLst>
              <a:ext uri="{FF2B5EF4-FFF2-40B4-BE49-F238E27FC236}">
                <a16:creationId xmlns:a16="http://schemas.microsoft.com/office/drawing/2014/main" id="{05EDB84D-77A5-4045-BD55-567ACBE6B71B}"/>
              </a:ext>
            </a:extLst>
          </p:cNvPr>
          <p:cNvSpPr>
            <a:spLocks noGrp="1"/>
          </p:cNvSpPr>
          <p:nvPr>
            <p:ph type="subTitle" idx="1"/>
          </p:nvPr>
        </p:nvSpPr>
        <p:spPr>
          <a:xfrm>
            <a:off x="740780" y="3507350"/>
            <a:ext cx="8599989" cy="1825625"/>
          </a:xfrm>
        </p:spPr>
        <p:txBody>
          <a:bodyPr/>
          <a:lstStyle/>
          <a:p>
            <a:r>
              <a:rPr lang="it-IT" dirty="0">
                <a:solidFill>
                  <a:schemeClr val="bg1"/>
                </a:solidFill>
              </a:rPr>
              <a:t>Sulla base del principio della privacy by design, della privacy by default e dell’accountability, ogni titolare deve adeguare le misure di sicurezza alla propria realtà, considerando che gli potrebbe essere chiesto di dimostrarne l’efficacia</a:t>
            </a:r>
          </a:p>
        </p:txBody>
      </p:sp>
    </p:spTree>
    <p:extLst>
      <p:ext uri="{BB962C8B-B14F-4D97-AF65-F5344CB8AC3E}">
        <p14:creationId xmlns:p14="http://schemas.microsoft.com/office/powerpoint/2010/main" val="37060696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8DEE33D-2DB1-4A40-A5D3-677A14F85896}"/>
              </a:ext>
            </a:extLst>
          </p:cNvPr>
          <p:cNvSpPr>
            <a:spLocks noGrp="1"/>
          </p:cNvSpPr>
          <p:nvPr>
            <p:ph type="title"/>
          </p:nvPr>
        </p:nvSpPr>
        <p:spPr>
          <a:xfrm>
            <a:off x="740879" y="846205"/>
            <a:ext cx="8607960" cy="1262160"/>
          </a:xfrm>
        </p:spPr>
        <p:txBody>
          <a:bodyPr/>
          <a:lstStyle/>
          <a:p>
            <a:r>
              <a:rPr lang="it-IT" sz="4400" dirty="0">
                <a:solidFill>
                  <a:schemeClr val="bg1"/>
                </a:solidFill>
              </a:rPr>
              <a:t>D.Lgs. 101/2018</a:t>
            </a:r>
          </a:p>
        </p:txBody>
      </p:sp>
      <p:sp>
        <p:nvSpPr>
          <p:cNvPr id="3" name="Segnaposto contenuto 2">
            <a:extLst>
              <a:ext uri="{FF2B5EF4-FFF2-40B4-BE49-F238E27FC236}">
                <a16:creationId xmlns:a16="http://schemas.microsoft.com/office/drawing/2014/main" id="{848BE28F-9519-46A9-BF88-3EA70B5D2E02}"/>
              </a:ext>
            </a:extLst>
          </p:cNvPr>
          <p:cNvSpPr>
            <a:spLocks noGrp="1"/>
          </p:cNvSpPr>
          <p:nvPr>
            <p:ph idx="1"/>
          </p:nvPr>
        </p:nvSpPr>
        <p:spPr>
          <a:xfrm>
            <a:off x="910032" y="2814388"/>
            <a:ext cx="8260559" cy="2787758"/>
          </a:xfrm>
        </p:spPr>
        <p:txBody>
          <a:bodyPr/>
          <a:lstStyle/>
          <a:p>
            <a:r>
              <a:rPr lang="it-IT" sz="2800" dirty="0">
                <a:solidFill>
                  <a:schemeClr val="bg1"/>
                </a:solidFill>
              </a:rPr>
              <a:t>Codifica l’adeguamento del vecchio Codice della Privacy al nuovo Regolamento per la Protezione dei Dati Personali modificandone e/o precisandone alcuni aspetti, come le sanzioni penali e l’età minima per esprimere consenso autonomo al trattamento dei propri dati personali</a:t>
            </a:r>
          </a:p>
        </p:txBody>
      </p:sp>
    </p:spTree>
    <p:extLst>
      <p:ext uri="{BB962C8B-B14F-4D97-AF65-F5344CB8AC3E}">
        <p14:creationId xmlns:p14="http://schemas.microsoft.com/office/powerpoint/2010/main" val="343340741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A0B0A48-E66D-416D-A70B-8DC70D3BC14B}"/>
              </a:ext>
            </a:extLst>
          </p:cNvPr>
          <p:cNvSpPr>
            <a:spLocks noGrp="1"/>
          </p:cNvSpPr>
          <p:nvPr>
            <p:ph type="title"/>
          </p:nvPr>
        </p:nvSpPr>
        <p:spPr>
          <a:xfrm>
            <a:off x="736332" y="498964"/>
            <a:ext cx="8607960" cy="1262160"/>
          </a:xfrm>
        </p:spPr>
        <p:txBody>
          <a:bodyPr/>
          <a:lstStyle/>
          <a:p>
            <a:r>
              <a:rPr lang="it-IT" sz="4400" dirty="0">
                <a:solidFill>
                  <a:schemeClr val="bg1"/>
                </a:solidFill>
              </a:rPr>
              <a:t>GESTIONE CARTACEA</a:t>
            </a:r>
          </a:p>
        </p:txBody>
      </p:sp>
      <p:sp>
        <p:nvSpPr>
          <p:cNvPr id="3" name="Segnaposto contenuto 2">
            <a:extLst>
              <a:ext uri="{FF2B5EF4-FFF2-40B4-BE49-F238E27FC236}">
                <a16:creationId xmlns:a16="http://schemas.microsoft.com/office/drawing/2014/main" id="{428F3149-E5BA-4AE3-824A-71CE3A5F7D11}"/>
              </a:ext>
            </a:extLst>
          </p:cNvPr>
          <p:cNvSpPr>
            <a:spLocks noGrp="1"/>
          </p:cNvSpPr>
          <p:nvPr>
            <p:ph idx="1"/>
          </p:nvPr>
        </p:nvSpPr>
        <p:spPr>
          <a:xfrm>
            <a:off x="801672" y="2096758"/>
            <a:ext cx="8477280" cy="4762799"/>
          </a:xfrm>
        </p:spPr>
        <p:txBody>
          <a:bodyPr/>
          <a:lstStyle/>
          <a:p>
            <a:pPr marL="342900" indent="-342900">
              <a:buFont typeface="Arial" panose="020B0604020202020204" pitchFamily="34" charset="0"/>
              <a:buChar char="•"/>
            </a:pPr>
            <a:r>
              <a:rPr lang="it-IT" sz="2400" dirty="0">
                <a:solidFill>
                  <a:schemeClr val="bg1"/>
                </a:solidFill>
              </a:rPr>
              <a:t>Conservazione documentazione sensibile (cartelle, radiografie, modelli studio..) in luogo sicuro</a:t>
            </a:r>
          </a:p>
          <a:p>
            <a:pPr marL="342900" indent="-342900">
              <a:buFont typeface="Arial" panose="020B0604020202020204" pitchFamily="34" charset="0"/>
              <a:buChar char="•"/>
            </a:pPr>
            <a:r>
              <a:rPr lang="it-IT" sz="2400" dirty="0">
                <a:solidFill>
                  <a:schemeClr val="bg1"/>
                </a:solidFill>
              </a:rPr>
              <a:t>Sotto chiave e accessibile solo agli incaricati</a:t>
            </a:r>
          </a:p>
          <a:p>
            <a:pPr marL="342900" indent="-342900">
              <a:buFont typeface="Arial" panose="020B0604020202020204" pitchFamily="34" charset="0"/>
              <a:buChar char="•"/>
            </a:pPr>
            <a:r>
              <a:rPr lang="it-IT" sz="2400" dirty="0">
                <a:solidFill>
                  <a:schemeClr val="bg1"/>
                </a:solidFill>
              </a:rPr>
              <a:t>Ove possibile </a:t>
            </a:r>
            <a:r>
              <a:rPr lang="it-IT" sz="2400" dirty="0" err="1">
                <a:solidFill>
                  <a:schemeClr val="bg1"/>
                </a:solidFill>
              </a:rPr>
              <a:t>pseudonimizzazione</a:t>
            </a:r>
            <a:r>
              <a:rPr lang="it-IT" sz="2400" dirty="0">
                <a:solidFill>
                  <a:schemeClr val="bg1"/>
                </a:solidFill>
              </a:rPr>
              <a:t> (</a:t>
            </a:r>
            <a:r>
              <a:rPr lang="it-IT" sz="2400" dirty="0" err="1">
                <a:solidFill>
                  <a:schemeClr val="bg1"/>
                </a:solidFill>
              </a:rPr>
              <a:t>es.negli</a:t>
            </a:r>
            <a:r>
              <a:rPr lang="it-IT" sz="2400" dirty="0">
                <a:solidFill>
                  <a:schemeClr val="bg1"/>
                </a:solidFill>
              </a:rPr>
              <a:t> invii al laboratorio) (codici numerici, prime 6 lettere C.F.)</a:t>
            </a:r>
          </a:p>
          <a:p>
            <a:pPr marL="342900" indent="-342900">
              <a:buFont typeface="Arial" panose="020B0604020202020204" pitchFamily="34" charset="0"/>
              <a:buChar char="•"/>
            </a:pPr>
            <a:r>
              <a:rPr lang="it-IT" sz="2400" dirty="0">
                <a:solidFill>
                  <a:schemeClr val="bg1"/>
                </a:solidFill>
              </a:rPr>
              <a:t>Non lasciare cartelle, agenda, lastre incustodite</a:t>
            </a:r>
          </a:p>
          <a:p>
            <a:pPr marL="342900" indent="-342900">
              <a:buFont typeface="Arial" panose="020B0604020202020204" pitchFamily="34" charset="0"/>
              <a:buChar char="•"/>
            </a:pPr>
            <a:r>
              <a:rPr lang="it-IT" sz="2400" dirty="0">
                <a:solidFill>
                  <a:schemeClr val="bg1"/>
                </a:solidFill>
              </a:rPr>
              <a:t>Cartelli di divieto d’accesso alle zone in cui vengono conservati dati sensibili</a:t>
            </a:r>
          </a:p>
          <a:p>
            <a:pPr marL="342900" indent="-342900">
              <a:buFont typeface="Arial" panose="020B0604020202020204" pitchFamily="34" charset="0"/>
              <a:buChar char="•"/>
            </a:pPr>
            <a:r>
              <a:rPr lang="it-IT" sz="2400" dirty="0">
                <a:solidFill>
                  <a:schemeClr val="bg1"/>
                </a:solidFill>
              </a:rPr>
              <a:t>Ordini di servizio su come comportarsi es. con esperto qualificato, tecnico autoclave… </a:t>
            </a:r>
          </a:p>
          <a:p>
            <a:r>
              <a:rPr lang="it-IT" sz="2400" dirty="0">
                <a:solidFill>
                  <a:schemeClr val="bg1"/>
                </a:solidFill>
              </a:rPr>
              <a:t> </a:t>
            </a:r>
          </a:p>
          <a:p>
            <a:endParaRPr lang="it-IT" sz="2400" dirty="0">
              <a:solidFill>
                <a:schemeClr val="bg1"/>
              </a:solidFill>
            </a:endParaRPr>
          </a:p>
        </p:txBody>
      </p:sp>
    </p:spTree>
    <p:extLst>
      <p:ext uri="{BB962C8B-B14F-4D97-AF65-F5344CB8AC3E}">
        <p14:creationId xmlns:p14="http://schemas.microsoft.com/office/powerpoint/2010/main" val="15916021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C6696EF-A889-4C33-88CB-FA0114B01F04}"/>
              </a:ext>
            </a:extLst>
          </p:cNvPr>
          <p:cNvSpPr>
            <a:spLocks noGrp="1"/>
          </p:cNvSpPr>
          <p:nvPr>
            <p:ph type="title"/>
          </p:nvPr>
        </p:nvSpPr>
        <p:spPr>
          <a:xfrm>
            <a:off x="736331" y="1099594"/>
            <a:ext cx="8607960" cy="1713053"/>
          </a:xfrm>
        </p:spPr>
        <p:txBody>
          <a:bodyPr/>
          <a:lstStyle/>
          <a:p>
            <a:r>
              <a:rPr lang="it-IT" sz="4400" dirty="0">
                <a:solidFill>
                  <a:schemeClr val="bg1"/>
                </a:solidFill>
              </a:rPr>
              <a:t>GESTIONE INFORMATIZZATA</a:t>
            </a:r>
            <a:br>
              <a:rPr lang="it-IT" sz="4400" dirty="0">
                <a:solidFill>
                  <a:schemeClr val="bg1"/>
                </a:solidFill>
              </a:rPr>
            </a:br>
            <a:r>
              <a:rPr lang="it-IT" sz="4400" dirty="0">
                <a:solidFill>
                  <a:schemeClr val="bg1"/>
                </a:solidFill>
              </a:rPr>
              <a:t>Policy strumenti IT</a:t>
            </a:r>
          </a:p>
        </p:txBody>
      </p:sp>
      <p:sp>
        <p:nvSpPr>
          <p:cNvPr id="3" name="Segnaposto contenuto 2">
            <a:extLst>
              <a:ext uri="{FF2B5EF4-FFF2-40B4-BE49-F238E27FC236}">
                <a16:creationId xmlns:a16="http://schemas.microsoft.com/office/drawing/2014/main" id="{84533A09-56D6-4D4A-89A2-8BBA3F0E71DA}"/>
              </a:ext>
            </a:extLst>
          </p:cNvPr>
          <p:cNvSpPr>
            <a:spLocks noGrp="1"/>
          </p:cNvSpPr>
          <p:nvPr>
            <p:ph idx="1"/>
          </p:nvPr>
        </p:nvSpPr>
        <p:spPr>
          <a:xfrm>
            <a:off x="627971" y="3349553"/>
            <a:ext cx="8824681" cy="3257936"/>
          </a:xfrm>
        </p:spPr>
        <p:txBody>
          <a:bodyPr/>
          <a:lstStyle/>
          <a:p>
            <a:r>
              <a:rPr lang="it-IT" sz="2400" dirty="0">
                <a:solidFill>
                  <a:schemeClr val="bg1"/>
                </a:solidFill>
              </a:rPr>
              <a:t>È una sorta di vademecum in cui vengono descritte le modalità con le quali si gestiscono i dati informatizzati all’interno dello studio.</a:t>
            </a:r>
          </a:p>
          <a:p>
            <a:r>
              <a:rPr lang="it-IT" sz="2400" dirty="0">
                <a:solidFill>
                  <a:schemeClr val="bg1"/>
                </a:solidFill>
              </a:rPr>
              <a:t>A partire dai problemi e dalle attenzioni che il trattamento di dati sensibili pone, il titolare esplicita le soluzioni adottate o da adottare allo scopo di rispettare il principio base della “responsabilizzazione” (accountability).</a:t>
            </a:r>
          </a:p>
        </p:txBody>
      </p:sp>
    </p:spTree>
    <p:extLst>
      <p:ext uri="{BB962C8B-B14F-4D97-AF65-F5344CB8AC3E}">
        <p14:creationId xmlns:p14="http://schemas.microsoft.com/office/powerpoint/2010/main" val="24539321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0DB10F4-39BB-464B-BA79-61E4464B042F}"/>
              </a:ext>
            </a:extLst>
          </p:cNvPr>
          <p:cNvSpPr>
            <a:spLocks noGrp="1"/>
          </p:cNvSpPr>
          <p:nvPr>
            <p:ph type="title"/>
          </p:nvPr>
        </p:nvSpPr>
        <p:spPr>
          <a:xfrm>
            <a:off x="736332" y="279045"/>
            <a:ext cx="8607960" cy="1262160"/>
          </a:xfrm>
        </p:spPr>
        <p:txBody>
          <a:bodyPr/>
          <a:lstStyle/>
          <a:p>
            <a:r>
              <a:rPr lang="it-IT" sz="4400" dirty="0">
                <a:solidFill>
                  <a:schemeClr val="bg1"/>
                </a:solidFill>
              </a:rPr>
              <a:t>GESTIONE INFORMATIZZATA</a:t>
            </a:r>
            <a:br>
              <a:rPr lang="it-IT" sz="4400" dirty="0">
                <a:solidFill>
                  <a:schemeClr val="bg1"/>
                </a:solidFill>
              </a:rPr>
            </a:br>
            <a:r>
              <a:rPr lang="it-IT" sz="4400" dirty="0">
                <a:solidFill>
                  <a:schemeClr val="bg1"/>
                </a:solidFill>
              </a:rPr>
              <a:t>Misure generali  </a:t>
            </a:r>
            <a:r>
              <a:rPr lang="it-IT" sz="3600" b="0" dirty="0">
                <a:solidFill>
                  <a:schemeClr val="bg1"/>
                </a:solidFill>
              </a:rPr>
              <a:t>-1</a:t>
            </a:r>
          </a:p>
        </p:txBody>
      </p:sp>
      <p:sp>
        <p:nvSpPr>
          <p:cNvPr id="3" name="Segnaposto contenuto 2">
            <a:extLst>
              <a:ext uri="{FF2B5EF4-FFF2-40B4-BE49-F238E27FC236}">
                <a16:creationId xmlns:a16="http://schemas.microsoft.com/office/drawing/2014/main" id="{61B57665-E61B-4D23-B02A-29C36FF59047}"/>
              </a:ext>
            </a:extLst>
          </p:cNvPr>
          <p:cNvSpPr>
            <a:spLocks noGrp="1"/>
          </p:cNvSpPr>
          <p:nvPr>
            <p:ph idx="1"/>
          </p:nvPr>
        </p:nvSpPr>
        <p:spPr>
          <a:xfrm>
            <a:off x="801672" y="1992586"/>
            <a:ext cx="8477280" cy="4762799"/>
          </a:xfrm>
        </p:spPr>
        <p:txBody>
          <a:bodyPr/>
          <a:lstStyle/>
          <a:p>
            <a:pPr marL="171450" lvl="0" indent="-171450">
              <a:buFont typeface="Wingdings" panose="05000000000000000000" pitchFamily="2" charset="2"/>
              <a:buChar char="Ø"/>
            </a:pPr>
            <a:r>
              <a:rPr lang="it-IT" sz="2400" dirty="0">
                <a:solidFill>
                  <a:schemeClr val="bg1"/>
                </a:solidFill>
                <a:latin typeface="Albany"/>
              </a:rPr>
              <a:t>Password di accesso al database</a:t>
            </a:r>
          </a:p>
          <a:p>
            <a:pPr marL="1028700" lvl="1" indent="-342900"/>
            <a:r>
              <a:rPr lang="it-IT" dirty="0">
                <a:solidFill>
                  <a:schemeClr val="bg1"/>
                </a:solidFill>
                <a:latin typeface="Albany"/>
              </a:rPr>
              <a:t>individuale per incaricato e per tipologia di dati trattati</a:t>
            </a:r>
          </a:p>
          <a:p>
            <a:pPr marL="1028700" lvl="1" indent="-342900"/>
            <a:r>
              <a:rPr lang="it-IT" dirty="0">
                <a:solidFill>
                  <a:schemeClr val="bg1"/>
                </a:solidFill>
                <a:latin typeface="Albany"/>
              </a:rPr>
              <a:t>8 caratteri</a:t>
            </a:r>
          </a:p>
          <a:p>
            <a:pPr marL="1028700" lvl="1" indent="-342900"/>
            <a:r>
              <a:rPr lang="it-IT" dirty="0">
                <a:solidFill>
                  <a:schemeClr val="bg1"/>
                </a:solidFill>
                <a:latin typeface="Albany"/>
              </a:rPr>
              <a:t>Rinnovata ogni 3-6 mesi</a:t>
            </a:r>
          </a:p>
          <a:p>
            <a:pPr marL="171450" lvl="0" indent="-171450">
              <a:buFont typeface="Wingdings" panose="05000000000000000000" pitchFamily="2" charset="2"/>
              <a:buChar char="Ø"/>
            </a:pPr>
            <a:r>
              <a:rPr lang="it-IT" sz="2400" dirty="0">
                <a:solidFill>
                  <a:schemeClr val="bg1"/>
                </a:solidFill>
                <a:latin typeface="Albany"/>
              </a:rPr>
              <a:t>Protezione (aggiornata!!!)</a:t>
            </a:r>
          </a:p>
          <a:p>
            <a:pPr marL="1028700" lvl="1" indent="-342900"/>
            <a:r>
              <a:rPr lang="it-IT" dirty="0">
                <a:solidFill>
                  <a:schemeClr val="bg1"/>
                </a:solidFill>
                <a:latin typeface="Albany"/>
              </a:rPr>
              <a:t>Firewall</a:t>
            </a:r>
          </a:p>
          <a:p>
            <a:pPr marL="1028700" lvl="1" indent="-342900"/>
            <a:r>
              <a:rPr lang="it-IT" dirty="0">
                <a:solidFill>
                  <a:schemeClr val="bg1"/>
                </a:solidFill>
                <a:latin typeface="Albany"/>
              </a:rPr>
              <a:t>Antivirus</a:t>
            </a:r>
          </a:p>
          <a:p>
            <a:pPr marL="1028700" lvl="1" indent="-342900"/>
            <a:r>
              <a:rPr lang="it-IT" dirty="0">
                <a:solidFill>
                  <a:schemeClr val="bg1"/>
                </a:solidFill>
                <a:latin typeface="Albany"/>
              </a:rPr>
              <a:t>Aggiornamenti del sistema operativo  (patch di sicurezza) ogni 6 mesi</a:t>
            </a:r>
          </a:p>
          <a:p>
            <a:pPr marL="171450" lvl="0" indent="-171450">
              <a:buFont typeface="Wingdings" panose="05000000000000000000" pitchFamily="2" charset="2"/>
              <a:buChar char="Ø"/>
            </a:pPr>
            <a:r>
              <a:rPr lang="it-IT" sz="2400" dirty="0">
                <a:solidFill>
                  <a:schemeClr val="bg1"/>
                </a:solidFill>
                <a:latin typeface="Albany"/>
              </a:rPr>
              <a:t>Backup dei dati (ripristino </a:t>
            </a:r>
            <a:r>
              <a:rPr lang="it-IT" sz="2400" dirty="0" err="1">
                <a:solidFill>
                  <a:schemeClr val="bg1"/>
                </a:solidFill>
                <a:latin typeface="Albany"/>
              </a:rPr>
              <a:t>max</a:t>
            </a:r>
            <a:r>
              <a:rPr lang="it-IT" sz="2400" dirty="0">
                <a:solidFill>
                  <a:schemeClr val="bg1"/>
                </a:solidFill>
                <a:latin typeface="Albany"/>
              </a:rPr>
              <a:t> 7gg)</a:t>
            </a:r>
          </a:p>
          <a:p>
            <a:pPr marL="171450" lvl="0" indent="-171450">
              <a:buFont typeface="Wingdings" panose="05000000000000000000" pitchFamily="2" charset="2"/>
              <a:buChar char="Ø"/>
            </a:pPr>
            <a:r>
              <a:rPr lang="it-IT" sz="2400" dirty="0">
                <a:solidFill>
                  <a:schemeClr val="bg1"/>
                </a:solidFill>
                <a:latin typeface="Albany"/>
              </a:rPr>
              <a:t>Installazione Software su autorizzazione dello studio e con licenze o free</a:t>
            </a:r>
          </a:p>
          <a:p>
            <a:endParaRPr lang="it-IT" dirty="0"/>
          </a:p>
        </p:txBody>
      </p:sp>
    </p:spTree>
    <p:extLst>
      <p:ext uri="{BB962C8B-B14F-4D97-AF65-F5344CB8AC3E}">
        <p14:creationId xmlns:p14="http://schemas.microsoft.com/office/powerpoint/2010/main" val="9610128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8D5175D-4F15-4EBC-9E3B-EC8E33D44301}"/>
              </a:ext>
            </a:extLst>
          </p:cNvPr>
          <p:cNvSpPr>
            <a:spLocks noGrp="1"/>
          </p:cNvSpPr>
          <p:nvPr>
            <p:ph type="title"/>
          </p:nvPr>
        </p:nvSpPr>
        <p:spPr>
          <a:xfrm>
            <a:off x="736332" y="730612"/>
            <a:ext cx="8607960" cy="1262160"/>
          </a:xfrm>
        </p:spPr>
        <p:txBody>
          <a:bodyPr/>
          <a:lstStyle/>
          <a:p>
            <a:r>
              <a:rPr lang="it-IT" sz="4400" dirty="0">
                <a:solidFill>
                  <a:schemeClr val="bg1"/>
                </a:solidFill>
              </a:rPr>
              <a:t>GESTIONE INFORMATIZZATA</a:t>
            </a:r>
            <a:br>
              <a:rPr lang="it-IT" sz="4400" dirty="0">
                <a:solidFill>
                  <a:schemeClr val="bg1"/>
                </a:solidFill>
              </a:rPr>
            </a:br>
            <a:r>
              <a:rPr lang="it-IT" sz="4400" dirty="0">
                <a:solidFill>
                  <a:schemeClr val="bg1"/>
                </a:solidFill>
              </a:rPr>
              <a:t>Misure generali </a:t>
            </a:r>
            <a:r>
              <a:rPr lang="it-IT" sz="3600" b="0" dirty="0">
                <a:solidFill>
                  <a:schemeClr val="bg1"/>
                </a:solidFill>
              </a:rPr>
              <a:t>-2</a:t>
            </a:r>
          </a:p>
        </p:txBody>
      </p:sp>
      <p:sp>
        <p:nvSpPr>
          <p:cNvPr id="3" name="Segnaposto contenuto 2">
            <a:extLst>
              <a:ext uri="{FF2B5EF4-FFF2-40B4-BE49-F238E27FC236}">
                <a16:creationId xmlns:a16="http://schemas.microsoft.com/office/drawing/2014/main" id="{BF13973F-6F4A-4AED-90BA-737C821D499E}"/>
              </a:ext>
            </a:extLst>
          </p:cNvPr>
          <p:cNvSpPr>
            <a:spLocks noGrp="1"/>
          </p:cNvSpPr>
          <p:nvPr>
            <p:ph idx="1"/>
          </p:nvPr>
        </p:nvSpPr>
        <p:spPr>
          <a:xfrm>
            <a:off x="801672" y="2406893"/>
            <a:ext cx="8477280" cy="4642089"/>
          </a:xfrm>
        </p:spPr>
        <p:txBody>
          <a:bodyPr/>
          <a:lstStyle/>
          <a:p>
            <a:pPr marL="171450" indent="-171450">
              <a:buFont typeface="Wingdings" panose="05000000000000000000" pitchFamily="2" charset="2"/>
              <a:buChar char="Ø"/>
            </a:pPr>
            <a:r>
              <a:rPr lang="it-IT" sz="2400" dirty="0">
                <a:solidFill>
                  <a:schemeClr val="bg1"/>
                </a:solidFill>
              </a:rPr>
              <a:t>Posta elettronica SOLO dedicata ad attività</a:t>
            </a:r>
          </a:p>
          <a:p>
            <a:pPr marL="171450" indent="-171450">
              <a:buFont typeface="Wingdings" panose="05000000000000000000" pitchFamily="2" charset="2"/>
              <a:buChar char="Ø"/>
            </a:pPr>
            <a:r>
              <a:rPr lang="it-IT" sz="2400" dirty="0">
                <a:solidFill>
                  <a:schemeClr val="bg1"/>
                </a:solidFill>
              </a:rPr>
              <a:t>Massima attenzione nell’aprire gli allegati</a:t>
            </a:r>
          </a:p>
          <a:p>
            <a:pPr marL="171450" indent="-171450">
              <a:buFont typeface="Wingdings" panose="05000000000000000000" pitchFamily="2" charset="2"/>
              <a:buChar char="Ø"/>
            </a:pPr>
            <a:r>
              <a:rPr lang="it-IT" sz="2400" dirty="0">
                <a:solidFill>
                  <a:schemeClr val="bg1"/>
                </a:solidFill>
              </a:rPr>
              <a:t>Controllo accesso ad internet</a:t>
            </a:r>
          </a:p>
          <a:p>
            <a:pPr marL="171450" indent="-171450">
              <a:buFont typeface="Wingdings" panose="05000000000000000000" pitchFamily="2" charset="2"/>
              <a:buChar char="Ø"/>
            </a:pPr>
            <a:r>
              <a:rPr lang="it-IT" sz="2400" dirty="0">
                <a:solidFill>
                  <a:schemeClr val="bg1"/>
                </a:solidFill>
              </a:rPr>
              <a:t>Screensaver con password e procedure di </a:t>
            </a:r>
            <a:r>
              <a:rPr lang="it-IT" sz="2400" dirty="0" err="1">
                <a:solidFill>
                  <a:schemeClr val="bg1"/>
                </a:solidFill>
              </a:rPr>
              <a:t>logout</a:t>
            </a:r>
            <a:endParaRPr lang="it-IT" sz="2400" dirty="0">
              <a:solidFill>
                <a:schemeClr val="bg1"/>
              </a:solidFill>
            </a:endParaRPr>
          </a:p>
          <a:p>
            <a:pPr marL="171450" indent="-171450">
              <a:buFont typeface="Wingdings" panose="05000000000000000000" pitchFamily="2" charset="2"/>
              <a:buChar char="Ø"/>
            </a:pPr>
            <a:r>
              <a:rPr lang="it-IT" sz="2400" dirty="0">
                <a:solidFill>
                  <a:schemeClr val="bg1"/>
                </a:solidFill>
              </a:rPr>
              <a:t>Criptazione messaggi (es. programma che cripta messaggio, lo invia, poi con chiave personalizzata, il paziente può decriptarla)</a:t>
            </a:r>
          </a:p>
          <a:p>
            <a:pPr marL="171450" indent="-171450">
              <a:buFont typeface="Wingdings" panose="05000000000000000000" pitchFamily="2" charset="2"/>
              <a:buChar char="Ø"/>
            </a:pPr>
            <a:r>
              <a:rPr lang="it-IT" sz="2400" dirty="0">
                <a:solidFill>
                  <a:schemeClr val="bg1"/>
                </a:solidFill>
              </a:rPr>
              <a:t>Distruzione dei supporti rimovibili in disuso contenenti dati (HD, Pen Drive, Dischi esterni)</a:t>
            </a:r>
          </a:p>
        </p:txBody>
      </p:sp>
    </p:spTree>
    <p:extLst>
      <p:ext uri="{BB962C8B-B14F-4D97-AF65-F5344CB8AC3E}">
        <p14:creationId xmlns:p14="http://schemas.microsoft.com/office/powerpoint/2010/main" val="40560716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ACBE1851-2230-47A9-B000-CE9046EA61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21520" cy="7559675"/>
          </a:xfrm>
          <a:prstGeom prst="rect">
            <a:avLst/>
          </a:prstGeom>
          <a:solidFill>
            <a:srgbClr val="4145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a:extLst>
              <a:ext uri="{FF2B5EF4-FFF2-40B4-BE49-F238E27FC236}">
                <a16:creationId xmlns:a16="http://schemas.microsoft.com/office/drawing/2014/main" id="{23B93832-6514-44F4-849B-5EE2C8A2337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50444" y="4330927"/>
            <a:ext cx="3251001" cy="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pic>
        <p:nvPicPr>
          <p:cNvPr id="4" name="Immagine 3">
            <a:extLst>
              <a:ext uri="{FF2B5EF4-FFF2-40B4-BE49-F238E27FC236}">
                <a16:creationId xmlns:a16="http://schemas.microsoft.com/office/drawing/2014/main" id="{30106FB0-B909-4032-9657-9B888934638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40312" y="1398309"/>
            <a:ext cx="4514015" cy="4764131"/>
          </a:xfrm>
          <a:prstGeom prst="rect">
            <a:avLst/>
          </a:prstGeom>
        </p:spPr>
      </p:pic>
      <p:sp>
        <p:nvSpPr>
          <p:cNvPr id="2" name="Titolo 1">
            <a:extLst>
              <a:ext uri="{FF2B5EF4-FFF2-40B4-BE49-F238E27FC236}">
                <a16:creationId xmlns:a16="http://schemas.microsoft.com/office/drawing/2014/main" id="{86063E7D-72C4-45CE-B8DC-D458319BBCB8}"/>
              </a:ext>
            </a:extLst>
          </p:cNvPr>
          <p:cNvSpPr>
            <a:spLocks noGrp="1"/>
          </p:cNvSpPr>
          <p:nvPr>
            <p:ph type="title"/>
          </p:nvPr>
        </p:nvSpPr>
        <p:spPr>
          <a:xfrm>
            <a:off x="217714" y="885935"/>
            <a:ext cx="4103915" cy="3345368"/>
          </a:xfrm>
        </p:spPr>
        <p:txBody>
          <a:bodyPr vert="horz" lIns="91440" tIns="45720" rIns="91440" bIns="45720" rtlCol="0" anchor="b">
            <a:normAutofit/>
          </a:bodyPr>
          <a:lstStyle/>
          <a:p>
            <a:pPr hangingPunct="1">
              <a:lnSpc>
                <a:spcPct val="90000"/>
              </a:lnSpc>
              <a:spcBef>
                <a:spcPct val="0"/>
              </a:spcBef>
            </a:pPr>
            <a:r>
              <a:rPr lang="en-US" sz="5200" kern="1200" dirty="0">
                <a:solidFill>
                  <a:srgbClr val="FFFFFF"/>
                </a:solidFill>
                <a:latin typeface="+mj-lt"/>
                <a:ea typeface="+mj-ea"/>
                <a:cs typeface="+mj-cs"/>
              </a:rPr>
              <a:t>Concludendo…</a:t>
            </a:r>
          </a:p>
        </p:txBody>
      </p:sp>
    </p:spTree>
    <p:extLst>
      <p:ext uri="{BB962C8B-B14F-4D97-AF65-F5344CB8AC3E}">
        <p14:creationId xmlns:p14="http://schemas.microsoft.com/office/powerpoint/2010/main" val="257849626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a:extLst>
              <a:ext uri="{FF2B5EF4-FFF2-40B4-BE49-F238E27FC236}">
                <a16:creationId xmlns:a16="http://schemas.microsoft.com/office/drawing/2014/main" id="{3A1ECA80-896E-4AB9-9573-0B4CE380DF91}"/>
              </a:ext>
            </a:extLst>
          </p:cNvPr>
          <p:cNvSpPr>
            <a:spLocks noChangeArrowheads="1"/>
          </p:cNvSpPr>
          <p:nvPr/>
        </p:nvSpPr>
        <p:spPr bwMode="auto">
          <a:xfrm>
            <a:off x="424543" y="6126394"/>
            <a:ext cx="658385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342900" marR="0" lvl="0" indent="-342900" algn="l" defTabSz="914400" rtl="0" eaLnBrk="0" fontAlgn="base" latinLnBrk="0" hangingPunct="0">
              <a:lnSpc>
                <a:spcPct val="100000"/>
              </a:lnSpc>
              <a:spcBef>
                <a:spcPct val="0"/>
              </a:spcBef>
              <a:spcAft>
                <a:spcPct val="0"/>
              </a:spcAft>
              <a:buClrTx/>
              <a:buSzTx/>
              <a:buFont typeface="+mj-lt"/>
              <a:buAutoNum type="arabicParenR"/>
              <a:tabLst/>
            </a:pPr>
            <a:r>
              <a:rPr kumimoji="0" lang="it-IT" altLang="it-IT" b="0" i="0" u="none" strike="noStrike" cap="none" normalizeH="0" baseline="0" dirty="0">
                <a:ln>
                  <a:noFill/>
                </a:ln>
                <a:solidFill>
                  <a:schemeClr val="bg1"/>
                </a:solidFill>
                <a:effectLst/>
                <a:latin typeface="Albany"/>
                <a:ea typeface="Calibri" panose="020F0502020204030204" pitchFamily="34" charset="0"/>
                <a:cs typeface="Times New Roman" panose="02020603050405020304" pitchFamily="18" charset="0"/>
              </a:rPr>
              <a:t>Dipendenti, ditte individuali, collaboratori, pazienti</a:t>
            </a:r>
            <a:endParaRPr kumimoji="0" lang="it-IT" altLang="it-IT" b="0" i="0" u="none" strike="noStrike" cap="none" normalizeH="0" baseline="0" dirty="0">
              <a:ln>
                <a:noFill/>
              </a:ln>
              <a:solidFill>
                <a:schemeClr val="bg1"/>
              </a:solidFill>
              <a:effectLst/>
              <a:latin typeface="Albany"/>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arenR"/>
              <a:tabLst/>
            </a:pPr>
            <a:r>
              <a:rPr kumimoji="0" lang="it-IT" altLang="it-IT" b="0" i="0" u="none" strike="noStrike" cap="none" normalizeH="0" baseline="0" dirty="0">
                <a:ln>
                  <a:noFill/>
                </a:ln>
                <a:solidFill>
                  <a:schemeClr val="bg1"/>
                </a:solidFill>
                <a:effectLst/>
                <a:latin typeface="Albany"/>
                <a:ea typeface="Calibri" panose="020F0502020204030204" pitchFamily="34" charset="0"/>
                <a:cs typeface="Times New Roman" panose="02020603050405020304" pitchFamily="18" charset="0"/>
              </a:rPr>
              <a:t>Anche solo la radiografia digitale colloca in questa gestione</a:t>
            </a:r>
            <a:endParaRPr kumimoji="0" lang="it-IT" altLang="it-IT" b="0" i="0" u="none" strike="noStrike" cap="none" normalizeH="0" baseline="0" dirty="0">
              <a:ln>
                <a:noFill/>
              </a:ln>
              <a:solidFill>
                <a:schemeClr val="bg1"/>
              </a:solidFill>
              <a:effectLst/>
              <a:latin typeface="Albany"/>
            </a:endParaRPr>
          </a:p>
        </p:txBody>
      </p:sp>
      <p:graphicFrame>
        <p:nvGraphicFramePr>
          <p:cNvPr id="2" name="Tabella 1">
            <a:extLst>
              <a:ext uri="{FF2B5EF4-FFF2-40B4-BE49-F238E27FC236}">
                <a16:creationId xmlns:a16="http://schemas.microsoft.com/office/drawing/2014/main" id="{EF387E8C-9674-44A6-8636-0CE070694855}"/>
              </a:ext>
            </a:extLst>
          </p:cNvPr>
          <p:cNvGraphicFramePr>
            <a:graphicFrameLocks noGrp="1"/>
          </p:cNvGraphicFramePr>
          <p:nvPr>
            <p:extLst>
              <p:ext uri="{D42A27DB-BD31-4B8C-83A1-F6EECF244321}">
                <p14:modId xmlns:p14="http://schemas.microsoft.com/office/powerpoint/2010/main" val="2887571733"/>
              </p:ext>
            </p:extLst>
          </p:nvPr>
        </p:nvGraphicFramePr>
        <p:xfrm>
          <a:off x="424543" y="353495"/>
          <a:ext cx="9345930" cy="5410279"/>
        </p:xfrm>
        <a:graphic>
          <a:graphicData uri="http://schemas.openxmlformats.org/drawingml/2006/table">
            <a:tbl>
              <a:tblPr firstRow="1" firstCol="1" bandRow="1">
                <a:tableStyleId>{5C22544A-7EE6-4342-B048-85BDC9FD1C3A}</a:tableStyleId>
              </a:tblPr>
              <a:tblGrid>
                <a:gridCol w="5845628">
                  <a:extLst>
                    <a:ext uri="{9D8B030D-6E8A-4147-A177-3AD203B41FA5}">
                      <a16:colId xmlns:a16="http://schemas.microsoft.com/office/drawing/2014/main" val="3354510293"/>
                    </a:ext>
                  </a:extLst>
                </a:gridCol>
                <a:gridCol w="1719943">
                  <a:extLst>
                    <a:ext uri="{9D8B030D-6E8A-4147-A177-3AD203B41FA5}">
                      <a16:colId xmlns:a16="http://schemas.microsoft.com/office/drawing/2014/main" val="2591904518"/>
                    </a:ext>
                  </a:extLst>
                </a:gridCol>
                <a:gridCol w="1780359">
                  <a:extLst>
                    <a:ext uri="{9D8B030D-6E8A-4147-A177-3AD203B41FA5}">
                      <a16:colId xmlns:a16="http://schemas.microsoft.com/office/drawing/2014/main" val="1660886096"/>
                    </a:ext>
                  </a:extLst>
                </a:gridCol>
              </a:tblGrid>
              <a:tr h="764075">
                <a:tc>
                  <a:txBody>
                    <a:bodyPr/>
                    <a:lstStyle/>
                    <a:p>
                      <a:pPr algn="ctr">
                        <a:lnSpc>
                          <a:spcPct val="107000"/>
                        </a:lnSpc>
                        <a:spcAft>
                          <a:spcPts val="0"/>
                        </a:spcAft>
                      </a:pPr>
                      <a:r>
                        <a:rPr lang="it-IT" sz="2000" dirty="0">
                          <a:effectLst/>
                          <a:latin typeface="Albany"/>
                        </a:rPr>
                        <a:t>DOCUMENTI</a:t>
                      </a:r>
                      <a:endParaRPr lang="it-IT" sz="2000" dirty="0">
                        <a:effectLst/>
                        <a:latin typeface="Albany"/>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it-IT" sz="2000" dirty="0">
                          <a:effectLst/>
                          <a:latin typeface="Albany"/>
                        </a:rPr>
                        <a:t>GESTIONE CARTACEA</a:t>
                      </a:r>
                      <a:endParaRPr lang="it-IT" sz="2000" dirty="0">
                        <a:effectLst/>
                        <a:latin typeface="Albany"/>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it-IT" sz="2000" dirty="0">
                          <a:effectLst/>
                          <a:latin typeface="Albany"/>
                        </a:rPr>
                        <a:t>GESTIONE DIGITALE</a:t>
                      </a:r>
                      <a:r>
                        <a:rPr lang="it-IT" sz="2000" baseline="30000" dirty="0">
                          <a:effectLst/>
                          <a:latin typeface="Albany"/>
                        </a:rPr>
                        <a:t>(2)</a:t>
                      </a:r>
                      <a:endParaRPr lang="it-IT" sz="2000" dirty="0">
                        <a:effectLst/>
                        <a:latin typeface="Albany"/>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60439557"/>
                  </a:ext>
                </a:extLst>
              </a:tr>
              <a:tr h="550329">
                <a:tc>
                  <a:txBody>
                    <a:bodyPr/>
                    <a:lstStyle/>
                    <a:p>
                      <a:pPr>
                        <a:lnSpc>
                          <a:spcPct val="107000"/>
                        </a:lnSpc>
                        <a:spcAft>
                          <a:spcPts val="0"/>
                        </a:spcAft>
                      </a:pPr>
                      <a:r>
                        <a:rPr lang="it-IT" sz="2000" dirty="0">
                          <a:effectLst/>
                          <a:latin typeface="Albany"/>
                        </a:rPr>
                        <a:t>Informativa Persone Fisiche</a:t>
                      </a:r>
                      <a:r>
                        <a:rPr lang="it-IT" sz="2000" b="1" baseline="30000" dirty="0">
                          <a:effectLst/>
                          <a:latin typeface="Albany"/>
                        </a:rPr>
                        <a:t>(1)</a:t>
                      </a:r>
                      <a:endParaRPr lang="it-IT" sz="2000" b="1" dirty="0">
                        <a:effectLst/>
                        <a:latin typeface="Albany"/>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it-IT" sz="2000" dirty="0">
                          <a:effectLst/>
                          <a:latin typeface="Albany"/>
                        </a:rPr>
                        <a:t>X</a:t>
                      </a:r>
                      <a:endParaRPr lang="it-IT" sz="2000" dirty="0">
                        <a:effectLst/>
                        <a:latin typeface="Albany"/>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it-IT" sz="2000" dirty="0">
                          <a:effectLst/>
                          <a:latin typeface="Albany"/>
                        </a:rPr>
                        <a:t>X</a:t>
                      </a:r>
                      <a:endParaRPr lang="it-IT" sz="2000" dirty="0">
                        <a:effectLst/>
                        <a:latin typeface="Albany"/>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12838480"/>
                  </a:ext>
                </a:extLst>
              </a:tr>
              <a:tr h="550329">
                <a:tc>
                  <a:txBody>
                    <a:bodyPr/>
                    <a:lstStyle/>
                    <a:p>
                      <a:pPr>
                        <a:lnSpc>
                          <a:spcPct val="107000"/>
                        </a:lnSpc>
                        <a:spcAft>
                          <a:spcPts val="0"/>
                        </a:spcAft>
                      </a:pPr>
                      <a:r>
                        <a:rPr lang="it-IT" sz="2000" dirty="0">
                          <a:effectLst/>
                          <a:latin typeface="Albany"/>
                        </a:rPr>
                        <a:t>Consenso Persone Fisiche</a:t>
                      </a:r>
                      <a:endParaRPr lang="it-IT" sz="2000" dirty="0">
                        <a:effectLst/>
                        <a:latin typeface="Albany"/>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it-IT" sz="2000" dirty="0">
                          <a:effectLst/>
                          <a:latin typeface="Albany"/>
                        </a:rPr>
                        <a:t>X</a:t>
                      </a:r>
                      <a:endParaRPr lang="it-IT" sz="2000" dirty="0">
                        <a:effectLst/>
                        <a:latin typeface="Albany"/>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it-IT" sz="2000" dirty="0">
                          <a:effectLst/>
                          <a:latin typeface="Albany"/>
                        </a:rPr>
                        <a:t>X</a:t>
                      </a:r>
                      <a:endParaRPr lang="it-IT" sz="2000" dirty="0">
                        <a:effectLst/>
                        <a:latin typeface="Albany"/>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079265840"/>
                  </a:ext>
                </a:extLst>
              </a:tr>
              <a:tr h="550329">
                <a:tc>
                  <a:txBody>
                    <a:bodyPr/>
                    <a:lstStyle/>
                    <a:p>
                      <a:pPr>
                        <a:lnSpc>
                          <a:spcPct val="107000"/>
                        </a:lnSpc>
                        <a:spcAft>
                          <a:spcPts val="0"/>
                        </a:spcAft>
                      </a:pPr>
                      <a:r>
                        <a:rPr lang="it-IT" sz="2000" dirty="0">
                          <a:effectLst/>
                          <a:latin typeface="Albany"/>
                        </a:rPr>
                        <a:t>Contratto per il trattamento dei dati (Responsabili)</a:t>
                      </a:r>
                      <a:endParaRPr lang="it-IT" sz="2000" dirty="0">
                        <a:effectLst/>
                        <a:latin typeface="Albany"/>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it-IT" sz="2000" dirty="0">
                          <a:effectLst/>
                          <a:latin typeface="Albany"/>
                        </a:rPr>
                        <a:t>X</a:t>
                      </a:r>
                      <a:endParaRPr lang="it-IT" sz="2000" dirty="0">
                        <a:effectLst/>
                        <a:latin typeface="Albany"/>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it-IT" sz="2000" dirty="0">
                          <a:effectLst/>
                          <a:latin typeface="Albany"/>
                        </a:rPr>
                        <a:t>X</a:t>
                      </a:r>
                      <a:endParaRPr lang="it-IT" sz="2000" dirty="0">
                        <a:effectLst/>
                        <a:latin typeface="Albany"/>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43695976"/>
                  </a:ext>
                </a:extLst>
              </a:tr>
              <a:tr h="764075">
                <a:tc>
                  <a:txBody>
                    <a:bodyPr/>
                    <a:lstStyle/>
                    <a:p>
                      <a:pPr>
                        <a:lnSpc>
                          <a:spcPct val="107000"/>
                        </a:lnSpc>
                        <a:spcAft>
                          <a:spcPts val="0"/>
                        </a:spcAft>
                      </a:pPr>
                      <a:r>
                        <a:rPr lang="it-IT" sz="2000" dirty="0">
                          <a:effectLst/>
                          <a:latin typeface="Albany"/>
                        </a:rPr>
                        <a:t>Autorizzazione al trattamento dei dati personali in qualità di Amministratore di Sistema</a:t>
                      </a:r>
                      <a:endParaRPr lang="it-IT" sz="2000" dirty="0">
                        <a:effectLst/>
                        <a:latin typeface="Albany"/>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it-IT" sz="2000" dirty="0">
                          <a:effectLst/>
                          <a:latin typeface="Albany"/>
                        </a:rPr>
                        <a:t>-</a:t>
                      </a:r>
                      <a:endParaRPr lang="it-IT" sz="2000" dirty="0">
                        <a:effectLst/>
                        <a:latin typeface="Albany"/>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it-IT" sz="2000" dirty="0">
                          <a:effectLst/>
                          <a:latin typeface="Albany"/>
                        </a:rPr>
                        <a:t>N/O</a:t>
                      </a:r>
                      <a:endParaRPr lang="it-IT" sz="2000" dirty="0">
                        <a:effectLst/>
                        <a:latin typeface="Albany"/>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105345968"/>
                  </a:ext>
                </a:extLst>
              </a:tr>
              <a:tr h="550329">
                <a:tc>
                  <a:txBody>
                    <a:bodyPr/>
                    <a:lstStyle/>
                    <a:p>
                      <a:pPr>
                        <a:lnSpc>
                          <a:spcPct val="107000"/>
                        </a:lnSpc>
                        <a:spcAft>
                          <a:spcPts val="0"/>
                        </a:spcAft>
                      </a:pPr>
                      <a:r>
                        <a:rPr lang="it-IT" sz="2000" dirty="0">
                          <a:effectLst/>
                          <a:latin typeface="Albany"/>
                        </a:rPr>
                        <a:t>Registro delle attività di trattamento (anche in formato elettronico) (art. 30)</a:t>
                      </a:r>
                      <a:endParaRPr lang="it-IT" sz="2000" dirty="0">
                        <a:effectLst/>
                        <a:latin typeface="Albany"/>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it-IT" sz="2000" dirty="0">
                          <a:effectLst/>
                          <a:latin typeface="Albany"/>
                        </a:rPr>
                        <a:t>X</a:t>
                      </a:r>
                      <a:endParaRPr lang="it-IT" sz="2000" dirty="0">
                        <a:effectLst/>
                        <a:latin typeface="Albany"/>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it-IT" sz="2000" dirty="0">
                          <a:effectLst/>
                          <a:latin typeface="Albany"/>
                        </a:rPr>
                        <a:t>X</a:t>
                      </a:r>
                      <a:endParaRPr lang="it-IT" sz="2000" dirty="0">
                        <a:effectLst/>
                        <a:latin typeface="Albany"/>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644074377"/>
                  </a:ext>
                </a:extLst>
              </a:tr>
              <a:tr h="973968">
                <a:tc>
                  <a:txBody>
                    <a:bodyPr/>
                    <a:lstStyle/>
                    <a:p>
                      <a:pPr>
                        <a:lnSpc>
                          <a:spcPct val="107000"/>
                        </a:lnSpc>
                        <a:spcAft>
                          <a:spcPts val="0"/>
                        </a:spcAft>
                      </a:pPr>
                      <a:r>
                        <a:rPr lang="it-IT" sz="2000" dirty="0">
                          <a:effectLst/>
                          <a:latin typeface="Albany"/>
                        </a:rPr>
                        <a:t>Istruzioni per il Registro delle attività</a:t>
                      </a:r>
                      <a:endParaRPr lang="it-IT" sz="2000" dirty="0">
                        <a:effectLst/>
                        <a:latin typeface="Albany"/>
                        <a:ea typeface="Calibri" panose="020F0502020204030204" pitchFamily="34" charset="0"/>
                        <a:cs typeface="Times New Roman" panose="02020603050405020304" pitchFamily="18" charset="0"/>
                      </a:endParaRPr>
                    </a:p>
                  </a:txBody>
                  <a:tcPr marL="68580" marR="68580" marT="0" marB="0" anchor="ctr"/>
                </a:tc>
                <a:tc gridSpan="2">
                  <a:txBody>
                    <a:bodyPr/>
                    <a:lstStyle/>
                    <a:p>
                      <a:pPr algn="ctr">
                        <a:lnSpc>
                          <a:spcPct val="107000"/>
                        </a:lnSpc>
                        <a:spcAft>
                          <a:spcPts val="0"/>
                        </a:spcAft>
                      </a:pPr>
                      <a:r>
                        <a:rPr lang="it-IT" sz="2000" dirty="0">
                          <a:effectLst/>
                          <a:latin typeface="Albany"/>
                        </a:rPr>
                        <a:t>In realtà N/O se impiega meno di 250 persone</a:t>
                      </a:r>
                      <a:endParaRPr lang="it-IT" sz="2000" dirty="0">
                        <a:effectLst/>
                        <a:latin typeface="Albany"/>
                        <a:ea typeface="Calibri" panose="020F0502020204030204" pitchFamily="34" charset="0"/>
                        <a:cs typeface="Times New Roman" panose="02020603050405020304" pitchFamily="18" charset="0"/>
                      </a:endParaRPr>
                    </a:p>
                  </a:txBody>
                  <a:tcPr marL="68580" marR="68580" marT="0" marB="0" anchor="ctr"/>
                </a:tc>
                <a:tc hMerge="1">
                  <a:txBody>
                    <a:bodyPr/>
                    <a:lstStyle/>
                    <a:p>
                      <a:pPr algn="ctr">
                        <a:lnSpc>
                          <a:spcPct val="107000"/>
                        </a:lnSpc>
                        <a:spcAft>
                          <a:spcPts val="0"/>
                        </a:spcAft>
                      </a:pPr>
                      <a:endParaRPr lang="it-IT" sz="1100" dirty="0">
                        <a:effectLst/>
                        <a:latin typeface="Albany"/>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97355952"/>
                  </a:ext>
                </a:extLst>
              </a:tr>
              <a:tr h="550329">
                <a:tc>
                  <a:txBody>
                    <a:bodyPr/>
                    <a:lstStyle/>
                    <a:p>
                      <a:pPr>
                        <a:lnSpc>
                          <a:spcPct val="107000"/>
                        </a:lnSpc>
                        <a:spcAft>
                          <a:spcPts val="0"/>
                        </a:spcAft>
                      </a:pPr>
                      <a:r>
                        <a:rPr lang="it-IT" sz="2000" dirty="0">
                          <a:effectLst/>
                          <a:latin typeface="Albany"/>
                        </a:rPr>
                        <a:t>Elenco dei responsabili</a:t>
                      </a:r>
                      <a:endParaRPr lang="it-IT" sz="2000" dirty="0">
                        <a:effectLst/>
                        <a:latin typeface="Albany"/>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it-IT" sz="2000" dirty="0">
                          <a:effectLst/>
                          <a:latin typeface="Albany"/>
                        </a:rPr>
                        <a:t> X</a:t>
                      </a:r>
                      <a:endParaRPr lang="it-IT" sz="2000" dirty="0">
                        <a:effectLst/>
                        <a:latin typeface="Albany"/>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it-IT" sz="2000" dirty="0">
                          <a:effectLst/>
                          <a:latin typeface="Albany"/>
                        </a:rPr>
                        <a:t>X</a:t>
                      </a:r>
                      <a:endParaRPr lang="it-IT" sz="2000" dirty="0">
                        <a:effectLst/>
                        <a:latin typeface="Albany"/>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223280355"/>
                  </a:ext>
                </a:extLst>
              </a:tr>
            </a:tbl>
          </a:graphicData>
        </a:graphic>
      </p:graphicFrame>
    </p:spTree>
    <p:extLst>
      <p:ext uri="{BB962C8B-B14F-4D97-AF65-F5344CB8AC3E}">
        <p14:creationId xmlns:p14="http://schemas.microsoft.com/office/powerpoint/2010/main" val="113362510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a:extLst>
              <a:ext uri="{FF2B5EF4-FFF2-40B4-BE49-F238E27FC236}">
                <a16:creationId xmlns:a16="http://schemas.microsoft.com/office/drawing/2014/main" id="{3A1ECA80-896E-4AB9-9573-0B4CE380DF91}"/>
              </a:ext>
            </a:extLst>
          </p:cNvPr>
          <p:cNvSpPr>
            <a:spLocks noChangeArrowheads="1"/>
          </p:cNvSpPr>
          <p:nvPr/>
        </p:nvSpPr>
        <p:spPr bwMode="auto">
          <a:xfrm>
            <a:off x="424543" y="6126394"/>
            <a:ext cx="6583854"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342900" marR="0" lvl="0" indent="-342900" algn="l" defTabSz="914400" rtl="0" eaLnBrk="0" fontAlgn="base" latinLnBrk="0" hangingPunct="0">
              <a:lnSpc>
                <a:spcPct val="100000"/>
              </a:lnSpc>
              <a:spcBef>
                <a:spcPct val="0"/>
              </a:spcBef>
              <a:spcAft>
                <a:spcPct val="0"/>
              </a:spcAft>
              <a:buClrTx/>
              <a:buSzTx/>
              <a:buFont typeface="+mj-lt"/>
              <a:buAutoNum type="arabicParenR"/>
              <a:tabLst/>
            </a:pPr>
            <a:r>
              <a:rPr kumimoji="0" lang="it-IT" altLang="it-IT" b="0" i="0" u="none" strike="noStrike" cap="none" normalizeH="0" baseline="0" dirty="0">
                <a:ln>
                  <a:noFill/>
                </a:ln>
                <a:solidFill>
                  <a:schemeClr val="bg1"/>
                </a:solidFill>
                <a:effectLst/>
                <a:latin typeface="Albany"/>
                <a:ea typeface="Calibri" panose="020F0502020204030204" pitchFamily="34" charset="0"/>
                <a:cs typeface="Times New Roman" panose="02020603050405020304" pitchFamily="18" charset="0"/>
              </a:rPr>
              <a:t>Dipendenti, ditte individuali, collaboratori, pazienti</a:t>
            </a:r>
            <a:endParaRPr kumimoji="0" lang="it-IT" altLang="it-IT" b="0" i="0" u="none" strike="noStrike" cap="none" normalizeH="0" baseline="0" dirty="0">
              <a:ln>
                <a:noFill/>
              </a:ln>
              <a:solidFill>
                <a:schemeClr val="bg1"/>
              </a:solidFill>
              <a:effectLst/>
              <a:latin typeface="Albany"/>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arenR"/>
              <a:tabLst/>
            </a:pPr>
            <a:r>
              <a:rPr kumimoji="0" lang="it-IT" altLang="it-IT" b="0" i="0" u="none" strike="noStrike" cap="none" normalizeH="0" baseline="0" dirty="0">
                <a:ln>
                  <a:noFill/>
                </a:ln>
                <a:solidFill>
                  <a:schemeClr val="bg1"/>
                </a:solidFill>
                <a:effectLst/>
                <a:latin typeface="Albany"/>
                <a:ea typeface="Calibri" panose="020F0502020204030204" pitchFamily="34" charset="0"/>
                <a:cs typeface="Times New Roman" panose="02020603050405020304" pitchFamily="18" charset="0"/>
              </a:rPr>
              <a:t>Anche solo la radiografia digitale colloca in questa gestione</a:t>
            </a:r>
            <a:endParaRPr kumimoji="0" lang="it-IT" altLang="it-IT" b="0" i="0" u="none" strike="noStrike" cap="none" normalizeH="0" baseline="0" dirty="0">
              <a:ln>
                <a:noFill/>
              </a:ln>
              <a:solidFill>
                <a:schemeClr val="bg1"/>
              </a:solidFill>
              <a:effectLst/>
              <a:latin typeface="Albany"/>
            </a:endParaRPr>
          </a:p>
        </p:txBody>
      </p:sp>
      <p:graphicFrame>
        <p:nvGraphicFramePr>
          <p:cNvPr id="2" name="Tabella 1">
            <a:extLst>
              <a:ext uri="{FF2B5EF4-FFF2-40B4-BE49-F238E27FC236}">
                <a16:creationId xmlns:a16="http://schemas.microsoft.com/office/drawing/2014/main" id="{EF387E8C-9674-44A6-8636-0CE070694855}"/>
              </a:ext>
            </a:extLst>
          </p:cNvPr>
          <p:cNvGraphicFramePr>
            <a:graphicFrameLocks noGrp="1"/>
          </p:cNvGraphicFramePr>
          <p:nvPr>
            <p:extLst>
              <p:ext uri="{D42A27DB-BD31-4B8C-83A1-F6EECF244321}">
                <p14:modId xmlns:p14="http://schemas.microsoft.com/office/powerpoint/2010/main" val="868143106"/>
              </p:ext>
            </p:extLst>
          </p:nvPr>
        </p:nvGraphicFramePr>
        <p:xfrm>
          <a:off x="424543" y="353495"/>
          <a:ext cx="9345930" cy="5651521"/>
        </p:xfrm>
        <a:graphic>
          <a:graphicData uri="http://schemas.openxmlformats.org/drawingml/2006/table">
            <a:tbl>
              <a:tblPr firstRow="1" firstCol="1" bandRow="1">
                <a:tableStyleId>{5C22544A-7EE6-4342-B048-85BDC9FD1C3A}</a:tableStyleId>
              </a:tblPr>
              <a:tblGrid>
                <a:gridCol w="5845628">
                  <a:extLst>
                    <a:ext uri="{9D8B030D-6E8A-4147-A177-3AD203B41FA5}">
                      <a16:colId xmlns:a16="http://schemas.microsoft.com/office/drawing/2014/main" val="3354510293"/>
                    </a:ext>
                  </a:extLst>
                </a:gridCol>
                <a:gridCol w="1719943">
                  <a:extLst>
                    <a:ext uri="{9D8B030D-6E8A-4147-A177-3AD203B41FA5}">
                      <a16:colId xmlns:a16="http://schemas.microsoft.com/office/drawing/2014/main" val="2591904518"/>
                    </a:ext>
                  </a:extLst>
                </a:gridCol>
                <a:gridCol w="1780359">
                  <a:extLst>
                    <a:ext uri="{9D8B030D-6E8A-4147-A177-3AD203B41FA5}">
                      <a16:colId xmlns:a16="http://schemas.microsoft.com/office/drawing/2014/main" val="1660886096"/>
                    </a:ext>
                  </a:extLst>
                </a:gridCol>
              </a:tblGrid>
              <a:tr h="888894">
                <a:tc>
                  <a:txBody>
                    <a:bodyPr/>
                    <a:lstStyle/>
                    <a:p>
                      <a:pPr algn="ctr">
                        <a:lnSpc>
                          <a:spcPct val="107000"/>
                        </a:lnSpc>
                        <a:spcAft>
                          <a:spcPts val="0"/>
                        </a:spcAft>
                      </a:pPr>
                      <a:r>
                        <a:rPr lang="it-IT" sz="2000" dirty="0">
                          <a:effectLst/>
                          <a:latin typeface="Albany"/>
                        </a:rPr>
                        <a:t>DOCUMENTI</a:t>
                      </a:r>
                      <a:endParaRPr lang="it-IT" sz="2000" dirty="0">
                        <a:effectLst/>
                        <a:latin typeface="Albany"/>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it-IT" sz="2000" dirty="0">
                          <a:effectLst/>
                          <a:latin typeface="Albany"/>
                        </a:rPr>
                        <a:t>GESTIONE CARTACEA</a:t>
                      </a:r>
                      <a:endParaRPr lang="it-IT" sz="2000" dirty="0">
                        <a:effectLst/>
                        <a:latin typeface="Albany"/>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it-IT" sz="2000" dirty="0">
                          <a:effectLst/>
                          <a:latin typeface="Albany"/>
                        </a:rPr>
                        <a:t>GESTIONE DIGITALE</a:t>
                      </a:r>
                      <a:r>
                        <a:rPr lang="it-IT" sz="2000" baseline="30000" dirty="0">
                          <a:effectLst/>
                          <a:latin typeface="Albany"/>
                        </a:rPr>
                        <a:t>(2)</a:t>
                      </a:r>
                      <a:endParaRPr lang="it-IT" sz="2000" dirty="0">
                        <a:effectLst/>
                        <a:latin typeface="Albany"/>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60439557"/>
                  </a:ext>
                </a:extLst>
              </a:tr>
              <a:tr h="427701">
                <a:tc>
                  <a:txBody>
                    <a:bodyPr/>
                    <a:lstStyle/>
                    <a:p>
                      <a:pPr>
                        <a:lnSpc>
                          <a:spcPct val="107000"/>
                        </a:lnSpc>
                        <a:spcAft>
                          <a:spcPts val="0"/>
                        </a:spcAft>
                      </a:pPr>
                      <a:r>
                        <a:rPr lang="it-IT" sz="2000" dirty="0">
                          <a:effectLst/>
                          <a:latin typeface="Albany"/>
                        </a:rPr>
                        <a:t>Registri attività Responsabili</a:t>
                      </a:r>
                      <a:endParaRPr lang="it-IT" sz="2000" dirty="0">
                        <a:effectLst/>
                        <a:latin typeface="Albany"/>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it-IT" sz="2000" dirty="0">
                          <a:effectLst/>
                          <a:latin typeface="Albany"/>
                        </a:rPr>
                        <a:t>X</a:t>
                      </a:r>
                      <a:endParaRPr lang="it-IT" sz="2000" dirty="0">
                        <a:effectLst/>
                        <a:latin typeface="Albany"/>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it-IT" sz="2000" dirty="0">
                          <a:effectLst/>
                          <a:latin typeface="Albany"/>
                        </a:rPr>
                        <a:t>X</a:t>
                      </a:r>
                      <a:endParaRPr lang="it-IT" sz="2000" dirty="0">
                        <a:effectLst/>
                        <a:latin typeface="Albany"/>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507850363"/>
                  </a:ext>
                </a:extLst>
              </a:tr>
              <a:tr h="427701">
                <a:tc>
                  <a:txBody>
                    <a:bodyPr/>
                    <a:lstStyle/>
                    <a:p>
                      <a:pPr>
                        <a:lnSpc>
                          <a:spcPct val="107000"/>
                        </a:lnSpc>
                        <a:spcAft>
                          <a:spcPts val="0"/>
                        </a:spcAft>
                      </a:pPr>
                      <a:r>
                        <a:rPr lang="it-IT" sz="2000" dirty="0">
                          <a:effectLst/>
                          <a:latin typeface="Albany"/>
                        </a:rPr>
                        <a:t>Policy strumenti IT + allegato 1</a:t>
                      </a:r>
                      <a:endParaRPr lang="it-IT" sz="2000" dirty="0">
                        <a:effectLst/>
                        <a:latin typeface="Albany"/>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it-IT" sz="2000" dirty="0">
                          <a:effectLst/>
                          <a:latin typeface="Albany"/>
                        </a:rPr>
                        <a:t> </a:t>
                      </a:r>
                      <a:endParaRPr lang="it-IT" sz="2000" dirty="0">
                        <a:effectLst/>
                        <a:latin typeface="Albany"/>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it-IT" sz="2000" dirty="0">
                          <a:effectLst/>
                          <a:latin typeface="Albany"/>
                        </a:rPr>
                        <a:t>X</a:t>
                      </a:r>
                      <a:endParaRPr lang="it-IT" sz="2000" dirty="0">
                        <a:effectLst/>
                        <a:latin typeface="Albany"/>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857075031"/>
                  </a:ext>
                </a:extLst>
              </a:tr>
              <a:tr h="427701">
                <a:tc>
                  <a:txBody>
                    <a:bodyPr/>
                    <a:lstStyle/>
                    <a:p>
                      <a:pPr>
                        <a:lnSpc>
                          <a:spcPct val="107000"/>
                        </a:lnSpc>
                        <a:spcAft>
                          <a:spcPts val="0"/>
                        </a:spcAft>
                      </a:pPr>
                      <a:r>
                        <a:rPr lang="it-IT" sz="2000" dirty="0">
                          <a:effectLst/>
                          <a:latin typeface="Albany"/>
                        </a:rPr>
                        <a:t>Policy Gestione Data Breach</a:t>
                      </a:r>
                      <a:endParaRPr lang="it-IT" sz="2000" dirty="0">
                        <a:effectLst/>
                        <a:latin typeface="Albany"/>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it-IT" sz="2000" dirty="0">
                          <a:effectLst/>
                          <a:latin typeface="Albany"/>
                        </a:rPr>
                        <a:t>X</a:t>
                      </a:r>
                      <a:endParaRPr lang="it-IT" sz="2000" dirty="0">
                        <a:effectLst/>
                        <a:latin typeface="Albany"/>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it-IT" sz="2000" dirty="0">
                          <a:effectLst/>
                          <a:latin typeface="Albany"/>
                        </a:rPr>
                        <a:t>X</a:t>
                      </a:r>
                      <a:endParaRPr lang="it-IT" sz="2000" dirty="0">
                        <a:effectLst/>
                        <a:latin typeface="Albany"/>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901795173"/>
                  </a:ext>
                </a:extLst>
              </a:tr>
              <a:tr h="427701">
                <a:tc>
                  <a:txBody>
                    <a:bodyPr/>
                    <a:lstStyle/>
                    <a:p>
                      <a:pPr>
                        <a:lnSpc>
                          <a:spcPct val="107000"/>
                        </a:lnSpc>
                        <a:spcAft>
                          <a:spcPts val="0"/>
                        </a:spcAft>
                      </a:pPr>
                      <a:r>
                        <a:rPr lang="it-IT" sz="2000" dirty="0">
                          <a:effectLst/>
                          <a:latin typeface="Albany"/>
                        </a:rPr>
                        <a:t>Privacy Policy Sito</a:t>
                      </a:r>
                      <a:endParaRPr lang="it-IT" sz="2000" dirty="0">
                        <a:effectLst/>
                        <a:latin typeface="Albany"/>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it-IT" sz="2000" dirty="0">
                          <a:effectLst/>
                          <a:latin typeface="Albany"/>
                        </a:rPr>
                        <a:t>X</a:t>
                      </a:r>
                      <a:endParaRPr lang="it-IT" sz="2000" dirty="0">
                        <a:effectLst/>
                        <a:latin typeface="Albany"/>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it-IT" sz="2000" dirty="0">
                          <a:effectLst/>
                          <a:latin typeface="Albany"/>
                        </a:rPr>
                        <a:t>X</a:t>
                      </a:r>
                      <a:endParaRPr lang="it-IT" sz="2000" dirty="0">
                        <a:effectLst/>
                        <a:latin typeface="Albany"/>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943075944"/>
                  </a:ext>
                </a:extLst>
              </a:tr>
              <a:tr h="427701">
                <a:tc>
                  <a:txBody>
                    <a:bodyPr/>
                    <a:lstStyle/>
                    <a:p>
                      <a:pPr>
                        <a:lnSpc>
                          <a:spcPct val="107000"/>
                        </a:lnSpc>
                        <a:spcAft>
                          <a:spcPts val="0"/>
                        </a:spcAft>
                      </a:pPr>
                      <a:r>
                        <a:rPr lang="it-IT" sz="2000" dirty="0">
                          <a:effectLst/>
                          <a:latin typeface="Albany"/>
                        </a:rPr>
                        <a:t>Policy base legale per il trattamento</a:t>
                      </a:r>
                      <a:endParaRPr lang="it-IT" sz="2000" dirty="0">
                        <a:effectLst/>
                        <a:latin typeface="Albany"/>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it-IT" sz="2000" dirty="0">
                          <a:effectLst/>
                          <a:latin typeface="Albany"/>
                        </a:rPr>
                        <a:t>X</a:t>
                      </a:r>
                      <a:endParaRPr lang="it-IT" sz="2000" dirty="0">
                        <a:effectLst/>
                        <a:latin typeface="Albany"/>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it-IT" sz="2000" dirty="0">
                          <a:effectLst/>
                          <a:latin typeface="Albany"/>
                        </a:rPr>
                        <a:t>X</a:t>
                      </a:r>
                      <a:endParaRPr lang="it-IT" sz="2000" dirty="0">
                        <a:effectLst/>
                        <a:latin typeface="Albany"/>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509929809"/>
                  </a:ext>
                </a:extLst>
              </a:tr>
              <a:tr h="888894">
                <a:tc>
                  <a:txBody>
                    <a:bodyPr/>
                    <a:lstStyle/>
                    <a:p>
                      <a:pPr>
                        <a:lnSpc>
                          <a:spcPct val="107000"/>
                        </a:lnSpc>
                        <a:spcAft>
                          <a:spcPts val="0"/>
                        </a:spcAft>
                      </a:pPr>
                      <a:r>
                        <a:rPr lang="it-IT" sz="2000" dirty="0">
                          <a:effectLst/>
                          <a:latin typeface="Albany"/>
                        </a:rPr>
                        <a:t>Procedura per l’esercizio dei diritti dell’interessato</a:t>
                      </a:r>
                      <a:endParaRPr lang="it-IT" sz="2000" dirty="0">
                        <a:effectLst/>
                        <a:latin typeface="Albany"/>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it-IT" sz="2000" dirty="0">
                          <a:effectLst/>
                          <a:latin typeface="Albany"/>
                        </a:rPr>
                        <a:t>X</a:t>
                      </a:r>
                      <a:endParaRPr lang="it-IT" sz="2000" dirty="0">
                        <a:effectLst/>
                        <a:latin typeface="Albany"/>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it-IT" sz="2000" dirty="0">
                          <a:effectLst/>
                          <a:latin typeface="Albany"/>
                        </a:rPr>
                        <a:t>X</a:t>
                      </a:r>
                      <a:endParaRPr lang="it-IT" sz="2000" dirty="0">
                        <a:effectLst/>
                        <a:latin typeface="Albany"/>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531655818"/>
                  </a:ext>
                </a:extLst>
              </a:tr>
              <a:tr h="427701">
                <a:tc>
                  <a:txBody>
                    <a:bodyPr/>
                    <a:lstStyle/>
                    <a:p>
                      <a:pPr>
                        <a:lnSpc>
                          <a:spcPct val="107000"/>
                        </a:lnSpc>
                        <a:spcAft>
                          <a:spcPts val="0"/>
                        </a:spcAft>
                      </a:pPr>
                      <a:r>
                        <a:rPr lang="it-IT" sz="2000" dirty="0">
                          <a:effectLst/>
                          <a:latin typeface="Albany"/>
                        </a:rPr>
                        <a:t>Policy sulla conservazione</a:t>
                      </a:r>
                      <a:endParaRPr lang="it-IT" sz="2000" dirty="0">
                        <a:effectLst/>
                        <a:latin typeface="Albany"/>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it-IT" sz="2000" dirty="0">
                          <a:effectLst/>
                          <a:latin typeface="Albany"/>
                        </a:rPr>
                        <a:t>X</a:t>
                      </a:r>
                      <a:endParaRPr lang="it-IT" sz="2000" dirty="0">
                        <a:effectLst/>
                        <a:latin typeface="Albany"/>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it-IT" sz="2000" dirty="0">
                          <a:effectLst/>
                          <a:latin typeface="Albany"/>
                        </a:rPr>
                        <a:t>X</a:t>
                      </a:r>
                      <a:endParaRPr lang="it-IT" sz="2000" dirty="0">
                        <a:effectLst/>
                        <a:latin typeface="Albany"/>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694419383"/>
                  </a:ext>
                </a:extLst>
              </a:tr>
              <a:tr h="452125">
                <a:tc>
                  <a:txBody>
                    <a:bodyPr/>
                    <a:lstStyle/>
                    <a:p>
                      <a:pPr>
                        <a:lnSpc>
                          <a:spcPct val="107000"/>
                        </a:lnSpc>
                        <a:spcAft>
                          <a:spcPts val="0"/>
                        </a:spcAft>
                      </a:pPr>
                      <a:r>
                        <a:rPr lang="it-IT" sz="2000" dirty="0">
                          <a:effectLst/>
                          <a:latin typeface="Courier New" panose="02070309020205020404" pitchFamily="49" charset="0"/>
                          <a:cs typeface="Courier New" panose="02070309020205020404" pitchFamily="49" charset="0"/>
                        </a:rPr>
                        <a:t>•</a:t>
                      </a:r>
                      <a:r>
                        <a:rPr lang="it-IT" sz="2000" dirty="0">
                          <a:effectLst/>
                          <a:latin typeface="Albany"/>
                        </a:rPr>
                        <a:t>Formazione incaricati (art.5 com2)</a:t>
                      </a:r>
                      <a:endParaRPr lang="it-IT" sz="2000" dirty="0">
                        <a:effectLst/>
                        <a:latin typeface="Albany"/>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it-IT" sz="2000" dirty="0">
                          <a:effectLst/>
                          <a:latin typeface="Albany"/>
                        </a:rPr>
                        <a:t>X</a:t>
                      </a:r>
                      <a:endParaRPr lang="it-IT" sz="2000" dirty="0">
                        <a:effectLst/>
                        <a:latin typeface="Albany"/>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it-IT" sz="2000" dirty="0">
                          <a:effectLst/>
                          <a:latin typeface="Albany"/>
                        </a:rPr>
                        <a:t>X</a:t>
                      </a:r>
                      <a:endParaRPr lang="it-IT" sz="2000" dirty="0">
                        <a:effectLst/>
                        <a:latin typeface="Albany"/>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009861249"/>
                  </a:ext>
                </a:extLst>
              </a:tr>
              <a:tr h="427701">
                <a:tc>
                  <a:txBody>
                    <a:bodyPr/>
                    <a:lstStyle/>
                    <a:p>
                      <a:pPr>
                        <a:lnSpc>
                          <a:spcPct val="107000"/>
                        </a:lnSpc>
                        <a:spcAft>
                          <a:spcPts val="0"/>
                        </a:spcAft>
                      </a:pPr>
                      <a:r>
                        <a:rPr lang="it-IT" sz="2000" dirty="0">
                          <a:effectLst/>
                          <a:latin typeface="Albany"/>
                        </a:rPr>
                        <a:t>Nomina DPO</a:t>
                      </a:r>
                      <a:endParaRPr lang="it-IT" sz="2000" dirty="0">
                        <a:effectLst/>
                        <a:latin typeface="Albany"/>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it-IT" sz="2000" dirty="0">
                          <a:effectLst/>
                          <a:latin typeface="Albany"/>
                        </a:rPr>
                        <a:t>N/O</a:t>
                      </a:r>
                      <a:endParaRPr lang="it-IT" sz="2000" dirty="0">
                        <a:effectLst/>
                        <a:latin typeface="Albany"/>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it-IT" sz="2000" dirty="0">
                          <a:effectLst/>
                          <a:latin typeface="Albany"/>
                        </a:rPr>
                        <a:t>N/O</a:t>
                      </a:r>
                      <a:endParaRPr lang="it-IT" sz="2000" dirty="0">
                        <a:effectLst/>
                        <a:latin typeface="Albany"/>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11120440"/>
                  </a:ext>
                </a:extLst>
              </a:tr>
              <a:tr h="427701">
                <a:tc>
                  <a:txBody>
                    <a:bodyPr/>
                    <a:lstStyle/>
                    <a:p>
                      <a:pPr>
                        <a:lnSpc>
                          <a:spcPct val="107000"/>
                        </a:lnSpc>
                        <a:spcAft>
                          <a:spcPts val="0"/>
                        </a:spcAft>
                      </a:pPr>
                      <a:r>
                        <a:rPr lang="it-IT" sz="2000" dirty="0">
                          <a:effectLst/>
                          <a:latin typeface="Albany"/>
                        </a:rPr>
                        <a:t>DPIA</a:t>
                      </a:r>
                      <a:endParaRPr lang="it-IT" sz="2000" dirty="0">
                        <a:effectLst/>
                        <a:latin typeface="Albany"/>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it-IT" sz="2000" dirty="0">
                          <a:effectLst/>
                          <a:latin typeface="Albany"/>
                        </a:rPr>
                        <a:t>N/O</a:t>
                      </a:r>
                      <a:endParaRPr lang="it-IT" sz="2000" dirty="0">
                        <a:effectLst/>
                        <a:latin typeface="Albany"/>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0"/>
                        </a:spcAft>
                      </a:pPr>
                      <a:r>
                        <a:rPr lang="it-IT" sz="2000" dirty="0">
                          <a:effectLst/>
                          <a:latin typeface="Albany"/>
                        </a:rPr>
                        <a:t>N/O</a:t>
                      </a:r>
                      <a:endParaRPr lang="it-IT" sz="2000" dirty="0">
                        <a:effectLst/>
                        <a:latin typeface="Albany"/>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594298927"/>
                  </a:ext>
                </a:extLst>
              </a:tr>
            </a:tbl>
          </a:graphicData>
        </a:graphic>
      </p:graphicFrame>
    </p:spTree>
    <p:extLst>
      <p:ext uri="{BB962C8B-B14F-4D97-AF65-F5344CB8AC3E}">
        <p14:creationId xmlns:p14="http://schemas.microsoft.com/office/powerpoint/2010/main" val="34444605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6A68CE-8455-49BB-98B8-DE09A3187821}"/>
              </a:ext>
            </a:extLst>
          </p:cNvPr>
          <p:cNvSpPr>
            <a:spLocks noGrp="1"/>
          </p:cNvSpPr>
          <p:nvPr>
            <p:ph type="ctrTitle"/>
          </p:nvPr>
        </p:nvSpPr>
        <p:spPr>
          <a:xfrm>
            <a:off x="1260475" y="1232885"/>
            <a:ext cx="7559675" cy="1825625"/>
          </a:xfrm>
        </p:spPr>
        <p:txBody>
          <a:bodyPr/>
          <a:lstStyle/>
          <a:p>
            <a:r>
              <a:rPr lang="it-IT" sz="3600" dirty="0">
                <a:solidFill>
                  <a:schemeClr val="bg1"/>
                </a:solidFill>
              </a:rPr>
              <a:t>L’onere di dimostrare l’avvenuta formazione dei dipendenti è a carico del datore di lavoro</a:t>
            </a:r>
          </a:p>
        </p:txBody>
      </p:sp>
      <p:sp>
        <p:nvSpPr>
          <p:cNvPr id="3" name="Sottotitolo 2">
            <a:extLst>
              <a:ext uri="{FF2B5EF4-FFF2-40B4-BE49-F238E27FC236}">
                <a16:creationId xmlns:a16="http://schemas.microsoft.com/office/drawing/2014/main" id="{8BB18637-01EB-4D48-940D-5E30B69D08D0}"/>
              </a:ext>
            </a:extLst>
          </p:cNvPr>
          <p:cNvSpPr>
            <a:spLocks noGrp="1"/>
          </p:cNvSpPr>
          <p:nvPr>
            <p:ph type="subTitle" idx="1"/>
          </p:nvPr>
        </p:nvSpPr>
        <p:spPr>
          <a:xfrm>
            <a:off x="1260475" y="3866166"/>
            <a:ext cx="7559675" cy="1825625"/>
          </a:xfrm>
        </p:spPr>
        <p:txBody>
          <a:bodyPr/>
          <a:lstStyle/>
          <a:p>
            <a:r>
              <a:rPr lang="it-IT" sz="4800" dirty="0">
                <a:hlinkClick r:id="rId2"/>
              </a:rPr>
              <a:t>http://bit.ly/2mV6HZH</a:t>
            </a:r>
            <a:endParaRPr lang="it-IT" sz="4800" dirty="0"/>
          </a:p>
          <a:p>
            <a:r>
              <a:rPr lang="it-IT" sz="2800" dirty="0">
                <a:solidFill>
                  <a:schemeClr val="bg1"/>
                </a:solidFill>
              </a:rPr>
              <a:t>La protezione dei dati personali nello studio dentistico - Il GDPR e i dipendenti dello studio</a:t>
            </a:r>
          </a:p>
        </p:txBody>
      </p:sp>
    </p:spTree>
    <p:extLst>
      <p:ext uri="{BB962C8B-B14F-4D97-AF65-F5344CB8AC3E}">
        <p14:creationId xmlns:p14="http://schemas.microsoft.com/office/powerpoint/2010/main" val="32433649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DF45862-0C64-4138-BBD2-BD48175900D2}"/>
              </a:ext>
            </a:extLst>
          </p:cNvPr>
          <p:cNvSpPr>
            <a:spLocks noGrp="1"/>
          </p:cNvSpPr>
          <p:nvPr>
            <p:ph type="title"/>
          </p:nvPr>
        </p:nvSpPr>
        <p:spPr>
          <a:xfrm>
            <a:off x="736332" y="117000"/>
            <a:ext cx="8607960" cy="1262160"/>
          </a:xfrm>
        </p:spPr>
        <p:txBody>
          <a:bodyPr/>
          <a:lstStyle/>
          <a:p>
            <a:r>
              <a:rPr lang="it-IT" sz="4400" dirty="0">
                <a:solidFill>
                  <a:schemeClr val="bg1"/>
                </a:solidFill>
              </a:rPr>
              <a:t>Ma se non è obbligatorio…..</a:t>
            </a:r>
          </a:p>
        </p:txBody>
      </p:sp>
      <p:sp>
        <p:nvSpPr>
          <p:cNvPr id="3" name="Segnaposto contenuto 2">
            <a:extLst>
              <a:ext uri="{FF2B5EF4-FFF2-40B4-BE49-F238E27FC236}">
                <a16:creationId xmlns:a16="http://schemas.microsoft.com/office/drawing/2014/main" id="{6359A361-1320-4CFB-AA6E-4FDB3D5E47EF}"/>
              </a:ext>
            </a:extLst>
          </p:cNvPr>
          <p:cNvSpPr>
            <a:spLocks noGrp="1"/>
          </p:cNvSpPr>
          <p:nvPr>
            <p:ph idx="1"/>
          </p:nvPr>
        </p:nvSpPr>
        <p:spPr>
          <a:xfrm>
            <a:off x="323628" y="1369358"/>
            <a:ext cx="9433367" cy="5623524"/>
          </a:xfrm>
        </p:spPr>
        <p:txBody>
          <a:bodyPr/>
          <a:lstStyle/>
          <a:p>
            <a:r>
              <a:rPr lang="it-IT" dirty="0">
                <a:solidFill>
                  <a:schemeClr val="bg1"/>
                </a:solidFill>
              </a:rPr>
              <a:t>Rho 20 maggio 2018</a:t>
            </a:r>
          </a:p>
          <a:p>
            <a:r>
              <a:rPr lang="it-IT" dirty="0">
                <a:solidFill>
                  <a:schemeClr val="bg1"/>
                </a:solidFill>
              </a:rPr>
              <a:t>  </a:t>
            </a:r>
          </a:p>
          <a:p>
            <a:r>
              <a:rPr lang="it-IT" dirty="0">
                <a:solidFill>
                  <a:schemeClr val="bg1"/>
                </a:solidFill>
              </a:rPr>
              <a:t>Si istruiscono i suddetti incaricati al trattamento dei dati presso lo Studio Dentistico Associato Coronelli, circa le modalità di raccolta e trattamento degli stessi</a:t>
            </a:r>
          </a:p>
          <a:p>
            <a:r>
              <a:rPr lang="it-IT" dirty="0">
                <a:solidFill>
                  <a:schemeClr val="bg1"/>
                </a:solidFill>
              </a:rPr>
              <a:t> </a:t>
            </a:r>
          </a:p>
          <a:p>
            <a:r>
              <a:rPr lang="it-IT" dirty="0">
                <a:solidFill>
                  <a:schemeClr val="bg1"/>
                </a:solidFill>
              </a:rPr>
              <a:t>Dati raccolti:</a:t>
            </a:r>
          </a:p>
          <a:p>
            <a:pPr lvl="0"/>
            <a:r>
              <a:rPr lang="it-IT" dirty="0">
                <a:solidFill>
                  <a:schemeClr val="bg1"/>
                </a:solidFill>
              </a:rPr>
              <a:t>nome, cognome, indirizzo, telefono, email, cod. Fisc.(digitale)</a:t>
            </a:r>
          </a:p>
          <a:p>
            <a:pPr lvl="0"/>
            <a:r>
              <a:rPr lang="it-IT" dirty="0">
                <a:solidFill>
                  <a:schemeClr val="bg1"/>
                </a:solidFill>
              </a:rPr>
              <a:t>Condizioni di salute generale (digitale e cartaceo)</a:t>
            </a:r>
          </a:p>
          <a:p>
            <a:pPr lvl="0"/>
            <a:r>
              <a:rPr lang="it-IT" dirty="0">
                <a:solidFill>
                  <a:schemeClr val="bg1"/>
                </a:solidFill>
              </a:rPr>
              <a:t>dati sui trattamenti odontoiatrici effettuati e in corso (digitale e cartaceo)</a:t>
            </a:r>
          </a:p>
          <a:p>
            <a:pPr lvl="0"/>
            <a:r>
              <a:rPr lang="it-IT" dirty="0">
                <a:solidFill>
                  <a:schemeClr val="bg1"/>
                </a:solidFill>
              </a:rPr>
              <a:t>radiografie odontoiatriche (digitale)</a:t>
            </a:r>
          </a:p>
          <a:p>
            <a:pPr lvl="0"/>
            <a:r>
              <a:rPr lang="it-IT" dirty="0">
                <a:solidFill>
                  <a:schemeClr val="bg1"/>
                </a:solidFill>
              </a:rPr>
              <a:t>consenso al trattamento dei dati stessi (cartaceo)</a:t>
            </a:r>
          </a:p>
          <a:p>
            <a:r>
              <a:rPr lang="it-IT" dirty="0">
                <a:solidFill>
                  <a:schemeClr val="bg1"/>
                </a:solidFill>
              </a:rPr>
              <a:t>  </a:t>
            </a:r>
          </a:p>
          <a:p>
            <a:r>
              <a:rPr lang="it-IT" dirty="0">
                <a:solidFill>
                  <a:schemeClr val="bg1"/>
                </a:solidFill>
              </a:rPr>
              <a:t>Modalità:</a:t>
            </a:r>
          </a:p>
          <a:p>
            <a:r>
              <a:rPr lang="it-IT" dirty="0">
                <a:solidFill>
                  <a:schemeClr val="bg1"/>
                </a:solidFill>
              </a:rPr>
              <a:t> </a:t>
            </a:r>
          </a:p>
          <a:p>
            <a:pPr lvl="0"/>
            <a:r>
              <a:rPr lang="it-IT" dirty="0">
                <a:solidFill>
                  <a:schemeClr val="bg1"/>
                </a:solidFill>
              </a:rPr>
              <a:t>su pc, crittografati e  protetti da password</a:t>
            </a:r>
          </a:p>
          <a:p>
            <a:pPr lvl="0"/>
            <a:r>
              <a:rPr lang="it-IT" dirty="0">
                <a:solidFill>
                  <a:schemeClr val="bg1"/>
                </a:solidFill>
              </a:rPr>
              <a:t>su copia backup</a:t>
            </a:r>
          </a:p>
          <a:p>
            <a:pPr lvl="0"/>
            <a:r>
              <a:rPr lang="it-IT" dirty="0">
                <a:solidFill>
                  <a:schemeClr val="bg1"/>
                </a:solidFill>
              </a:rPr>
              <a:t>su supporto cartaceo conservato in armadio in stanza non accessibile al pubblico se non sotto diretto controllo dei titolari o degli incaricati stessi, e, a fine giornata in armadio chiuso a chiave.</a:t>
            </a:r>
          </a:p>
          <a:p>
            <a:r>
              <a:rPr lang="it-IT" dirty="0">
                <a:solidFill>
                  <a:schemeClr val="bg1"/>
                </a:solidFill>
              </a:rPr>
              <a:t> </a:t>
            </a:r>
          </a:p>
          <a:p>
            <a:r>
              <a:rPr lang="it-IT" dirty="0">
                <a:solidFill>
                  <a:schemeClr val="bg1"/>
                </a:solidFill>
              </a:rPr>
              <a:t>Trattamento:</a:t>
            </a:r>
          </a:p>
          <a:p>
            <a:r>
              <a:rPr lang="it-IT" dirty="0">
                <a:solidFill>
                  <a:schemeClr val="bg1"/>
                </a:solidFill>
              </a:rPr>
              <a:t> </a:t>
            </a:r>
          </a:p>
          <a:p>
            <a:pPr lvl="0"/>
            <a:r>
              <a:rPr lang="it-IT" dirty="0">
                <a:solidFill>
                  <a:schemeClr val="bg1"/>
                </a:solidFill>
              </a:rPr>
              <a:t>ogni incaricato è tenuto alla riservatezza, al divieto assoluto di modifica se non sotto il diretto controllo dei titolari.</a:t>
            </a:r>
          </a:p>
          <a:p>
            <a:pPr lvl="0"/>
            <a:r>
              <a:rPr lang="it-IT" dirty="0">
                <a:solidFill>
                  <a:schemeClr val="bg1"/>
                </a:solidFill>
              </a:rPr>
              <a:t>Il pc si trova in stanza con divieto di accesso diretto al pubblico e con screen saver automatico</a:t>
            </a:r>
          </a:p>
          <a:p>
            <a:pPr lvl="0"/>
            <a:r>
              <a:rPr lang="it-IT" dirty="0">
                <a:solidFill>
                  <a:schemeClr val="bg1"/>
                </a:solidFill>
              </a:rPr>
              <a:t>Solo i titolari si occupano dell'aggiornamento delle cartelle, dei preventivi di cura e della fatturazione. Unica eccezione, la cartella ortodontica, aggiornata direttamente dal collaboratore dr.ssa Addamiano</a:t>
            </a:r>
          </a:p>
          <a:p>
            <a:pPr lvl="0"/>
            <a:r>
              <a:rPr lang="it-IT" dirty="0">
                <a:solidFill>
                  <a:schemeClr val="bg1"/>
                </a:solidFill>
              </a:rPr>
              <a:t>L'incaricato si limita alla raccolta dei dati anagrafici, e alla gestione dell'agenda.</a:t>
            </a:r>
          </a:p>
          <a:p>
            <a:r>
              <a:rPr lang="it-IT" dirty="0">
                <a:solidFill>
                  <a:schemeClr val="bg1"/>
                </a:solidFill>
              </a:rPr>
              <a:t> </a:t>
            </a:r>
          </a:p>
          <a:p>
            <a:r>
              <a:rPr lang="it-IT" dirty="0">
                <a:solidFill>
                  <a:schemeClr val="bg1"/>
                </a:solidFill>
              </a:rPr>
              <a:t>Per presa visione …..</a:t>
            </a:r>
          </a:p>
          <a:p>
            <a:r>
              <a:rPr lang="it-IT" dirty="0">
                <a:solidFill>
                  <a:schemeClr val="bg1"/>
                </a:solidFill>
              </a:rPr>
              <a:t> </a:t>
            </a:r>
          </a:p>
          <a:p>
            <a:r>
              <a:rPr lang="it-IT" dirty="0">
                <a:solidFill>
                  <a:schemeClr val="bg1"/>
                </a:solidFill>
              </a:rPr>
              <a:t>i titolari del trattamento dati.</a:t>
            </a:r>
          </a:p>
          <a:p>
            <a:endParaRPr lang="it-IT" dirty="0">
              <a:solidFill>
                <a:schemeClr val="bg1"/>
              </a:solidFill>
            </a:endParaRPr>
          </a:p>
          <a:p>
            <a:r>
              <a:rPr lang="it-IT" dirty="0">
                <a:solidFill>
                  <a:schemeClr val="bg1"/>
                </a:solidFill>
              </a:rPr>
              <a:t> </a:t>
            </a:r>
          </a:p>
          <a:p>
            <a:endParaRPr lang="it-IT" dirty="0">
              <a:solidFill>
                <a:schemeClr val="bg1"/>
              </a:solidFill>
            </a:endParaRPr>
          </a:p>
        </p:txBody>
      </p:sp>
    </p:spTree>
    <p:extLst>
      <p:ext uri="{BB962C8B-B14F-4D97-AF65-F5344CB8AC3E}">
        <p14:creationId xmlns:p14="http://schemas.microsoft.com/office/powerpoint/2010/main" val="323088272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5237ECDC-DE29-4472-A0C5-E238BD9FFD61}"/>
              </a:ext>
            </a:extLst>
          </p:cNvPr>
          <p:cNvSpPr/>
          <p:nvPr/>
        </p:nvSpPr>
        <p:spPr>
          <a:xfrm>
            <a:off x="121071" y="506118"/>
            <a:ext cx="9838481" cy="6370975"/>
          </a:xfrm>
          <a:prstGeom prst="rect">
            <a:avLst/>
          </a:prstGeom>
        </p:spPr>
        <p:txBody>
          <a:bodyPr wrap="square">
            <a:spAutoFit/>
          </a:bodyPr>
          <a:lstStyle/>
          <a:p>
            <a:pPr>
              <a:lnSpc>
                <a:spcPct val="150000"/>
              </a:lnSpc>
              <a:spcAft>
                <a:spcPts val="0"/>
              </a:spcAft>
            </a:pPr>
            <a:r>
              <a:rPr lang="it-IT" sz="1200" dirty="0">
                <a:solidFill>
                  <a:schemeClr val="bg1"/>
                </a:solidFill>
                <a:latin typeface="Calibri" panose="020F0502020204030204" pitchFamily="34" charset="0"/>
                <a:ea typeface="Calibri" panose="020F0502020204030204" pitchFamily="34" charset="0"/>
                <a:cs typeface="Calibri" panose="020F0502020204030204" pitchFamily="34" charset="0"/>
              </a:rPr>
              <a:t>Gentile Sig.ra XXXXXX,</a:t>
            </a:r>
            <a:endParaRPr lang="it-IT" sz="11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a:lnSpc>
                <a:spcPct val="150000"/>
              </a:lnSpc>
              <a:spcAft>
                <a:spcPts val="0"/>
              </a:spcAft>
            </a:pPr>
            <a:r>
              <a:rPr lang="it-IT" sz="1200" dirty="0">
                <a:solidFill>
                  <a:schemeClr val="bg1"/>
                </a:solidFill>
                <a:latin typeface="Calibri" panose="020F0502020204030204" pitchFamily="34" charset="0"/>
                <a:ea typeface="Calibri" panose="020F0502020204030204" pitchFamily="34" charset="0"/>
                <a:cs typeface="Calibri" panose="020F0502020204030204" pitchFamily="34" charset="0"/>
              </a:rPr>
              <a:t>come intercorso questa mattina per le vie brevi, La informiamo che il Regolamento (UE) n. 2016/679, direttamente applicabile a partire dal 25 maggio scorso, prevede che gli interessati hanno il diritto di ottenere dal titolare del trattamento, nei casi previsti, l'accesso ai dati personali e la rettifica o la cancellazione degli stessi o la limitazione del trattamento che li riguarda o di opporsi al trattamento (artt. 15 e ss. del Regolamento).</a:t>
            </a:r>
            <a:r>
              <a:rPr lang="it-IT" sz="1200" u="sng"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it-IT" sz="1200" u="sng" dirty="0">
                <a:solidFill>
                  <a:schemeClr val="bg1"/>
                </a:solidFill>
                <a:latin typeface="Albany"/>
                <a:ea typeface="Calibri" panose="020F0502020204030204" pitchFamily="34" charset="0"/>
                <a:cs typeface="Calibri" panose="020F0502020204030204" pitchFamily="34" charset="0"/>
              </a:rPr>
              <a:t>L'apposita istanza va presentata al titolare del trattamento, che fornisce le informazioni richieste senza ingiustificato ritardo e, comunque, al più tardi entro un mese dal ricevimento della richiesta. Al riguardo, può eventualmente essere utilizzato il</a:t>
            </a:r>
            <a:r>
              <a:rPr lang="it-IT" sz="1200" dirty="0">
                <a:solidFill>
                  <a:srgbClr val="FF0000"/>
                </a:solidFill>
                <a:latin typeface="Albany"/>
                <a:ea typeface="Calibri" panose="020F0502020204030204" pitchFamily="34" charset="0"/>
                <a:cs typeface="Calibri" panose="020F0502020204030204" pitchFamily="34" charset="0"/>
              </a:rPr>
              <a:t> </a:t>
            </a:r>
            <a:r>
              <a:rPr lang="it-IT" sz="1600" b="1" dirty="0">
                <a:solidFill>
                  <a:srgbClr val="FF0000"/>
                </a:solidFill>
                <a:latin typeface="Albany"/>
                <a:ea typeface="Calibri" panose="020F0502020204030204" pitchFamily="34" charset="0"/>
                <a:cs typeface="Calibri" panose="020F0502020204030204" pitchFamily="34" charset="0"/>
              </a:rPr>
              <a:t>modello</a:t>
            </a:r>
            <a:r>
              <a:rPr lang="it-IT" sz="1200" dirty="0">
                <a:solidFill>
                  <a:srgbClr val="FF0000"/>
                </a:solidFill>
                <a:latin typeface="Albany"/>
                <a:ea typeface="Calibri" panose="020F0502020204030204" pitchFamily="34" charset="0"/>
                <a:cs typeface="Calibri" panose="020F0502020204030204" pitchFamily="34" charset="0"/>
              </a:rPr>
              <a:t> </a:t>
            </a:r>
            <a:r>
              <a:rPr lang="it-IT" sz="1200" u="sng" dirty="0">
                <a:solidFill>
                  <a:schemeClr val="bg1"/>
                </a:solidFill>
                <a:latin typeface="Albany"/>
                <a:ea typeface="Calibri" panose="020F0502020204030204" pitchFamily="34" charset="0"/>
                <a:cs typeface="Calibri" panose="020F0502020204030204" pitchFamily="34" charset="0"/>
              </a:rPr>
              <a:t>predisposto dal Garante:</a:t>
            </a:r>
            <a:r>
              <a:rPr lang="it-IT" sz="1200" dirty="0">
                <a:solidFill>
                  <a:srgbClr val="FF0000"/>
                </a:solidFill>
                <a:latin typeface="Albany"/>
                <a:ea typeface="Calibri" panose="020F0502020204030204" pitchFamily="34" charset="0"/>
                <a:cs typeface="Calibri" panose="020F0502020204030204" pitchFamily="34" charset="0"/>
              </a:rPr>
              <a:t>  </a:t>
            </a:r>
            <a:endParaRPr lang="it-IT" sz="1100" dirty="0">
              <a:solidFill>
                <a:srgbClr val="FF0000"/>
              </a:solidFill>
              <a:latin typeface="Albany"/>
              <a:ea typeface="Calibri" panose="020F0502020204030204" pitchFamily="34" charset="0"/>
              <a:cs typeface="Calibri" panose="020F0502020204030204" pitchFamily="34" charset="0"/>
            </a:endParaRPr>
          </a:p>
          <a:p>
            <a:pPr>
              <a:lnSpc>
                <a:spcPct val="150000"/>
              </a:lnSpc>
              <a:spcAft>
                <a:spcPts val="0"/>
              </a:spcAft>
            </a:pPr>
            <a:r>
              <a:rPr lang="it-IT" sz="1600" b="1" dirty="0">
                <a:solidFill>
                  <a:srgbClr val="FF0000"/>
                </a:solidFill>
                <a:latin typeface="Albany"/>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https://www.gpdp.it/web/guest/home/docweb/-/docweb-display/docweb/1089924&amp;zx=m2ia3q266lgt</a:t>
            </a:r>
            <a:endParaRPr lang="it-IT" sz="1600" b="1" dirty="0">
              <a:solidFill>
                <a:srgbClr val="FF0000"/>
              </a:solidFill>
              <a:latin typeface="Albany"/>
              <a:ea typeface="Calibri" panose="020F0502020204030204" pitchFamily="34" charset="0"/>
              <a:cs typeface="Calibri" panose="020F0502020204030204" pitchFamily="34" charset="0"/>
            </a:endParaRPr>
          </a:p>
          <a:p>
            <a:pPr>
              <a:lnSpc>
                <a:spcPct val="150000"/>
              </a:lnSpc>
              <a:spcAft>
                <a:spcPts val="0"/>
              </a:spcAft>
            </a:pPr>
            <a:r>
              <a:rPr lang="it-IT" sz="1200" dirty="0">
                <a:solidFill>
                  <a:schemeClr val="bg1"/>
                </a:solidFill>
                <a:latin typeface="Calibri" panose="020F0502020204030204" pitchFamily="34" charset="0"/>
                <a:ea typeface="Calibri" panose="020F0502020204030204" pitchFamily="34" charset="0"/>
                <a:cs typeface="Calibri" panose="020F0502020204030204" pitchFamily="34" charset="0"/>
              </a:rPr>
              <a:t>Le rappresentiamo inoltre, che se ritiene che il trattamento dei dati che la riguardano non sia conforme alla disposizioni vigenti ovvero se la risposta ad un'istanza con cui esercita uno o più dei diritti  previsti dagli articoli 15-22 del Regolamento (UE) 2016/679 non pervenga nei tempi indicati o non sia soddisfacente, l'interessato potrà rivolgersi all'autorità giudiziaria o al Garante per la protezione dei dati personali, mediante un reclamo ai sensi dell'articolo art. 77 del Regolamento (UE) 2016/679.</a:t>
            </a:r>
            <a:endParaRPr lang="it-IT" sz="11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a:lnSpc>
                <a:spcPct val="150000"/>
              </a:lnSpc>
              <a:spcAft>
                <a:spcPts val="0"/>
              </a:spcAft>
            </a:pPr>
            <a:r>
              <a:rPr lang="it-IT" sz="1200" u="sng" dirty="0">
                <a:solidFill>
                  <a:schemeClr val="bg1"/>
                </a:solidFill>
                <a:latin typeface="Albany"/>
                <a:ea typeface="Calibri" panose="020F0502020204030204" pitchFamily="34" charset="0"/>
                <a:cs typeface="Calibri" panose="020F0502020204030204" pitchFamily="34" charset="0"/>
              </a:rPr>
              <a:t>Può trovare ulteriori chiarimenti su tali aspetti nella Scheda informativa “Che cos'è il reclamo e come si presenta al Garante” reperibile al seguente link: </a:t>
            </a:r>
            <a:endParaRPr lang="it-IT" sz="1100" u="sng" dirty="0">
              <a:solidFill>
                <a:schemeClr val="bg1"/>
              </a:solidFill>
              <a:latin typeface="Albany"/>
              <a:ea typeface="Calibri" panose="020F0502020204030204" pitchFamily="34" charset="0"/>
              <a:cs typeface="Calibri" panose="020F0502020204030204" pitchFamily="34" charset="0"/>
            </a:endParaRPr>
          </a:p>
          <a:p>
            <a:pPr>
              <a:lnSpc>
                <a:spcPct val="150000"/>
              </a:lnSpc>
              <a:spcAft>
                <a:spcPts val="0"/>
              </a:spcAft>
            </a:pPr>
            <a:r>
              <a:rPr lang="it-IT" sz="1600" b="1" dirty="0">
                <a:solidFill>
                  <a:srgbClr val="FF0000"/>
                </a:solidFill>
                <a:latin typeface="Albany"/>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https://www.gpdp.it/web/guest/home/docweb/-/docweb-display/docweb/4535524&amp;zx=mod9el8xtdlt</a:t>
            </a:r>
            <a:endParaRPr lang="it-IT" sz="1600" b="1" dirty="0">
              <a:solidFill>
                <a:srgbClr val="FF0000"/>
              </a:solidFill>
              <a:latin typeface="Albany"/>
              <a:ea typeface="Calibri" panose="020F0502020204030204" pitchFamily="34" charset="0"/>
              <a:cs typeface="Calibri" panose="020F0502020204030204" pitchFamily="34" charset="0"/>
            </a:endParaRPr>
          </a:p>
          <a:p>
            <a:pPr>
              <a:lnSpc>
                <a:spcPct val="150000"/>
              </a:lnSpc>
              <a:spcAft>
                <a:spcPts val="0"/>
              </a:spcAft>
            </a:pPr>
            <a:r>
              <a:rPr lang="it-IT" sz="1200" dirty="0">
                <a:solidFill>
                  <a:schemeClr val="bg1"/>
                </a:solidFill>
                <a:latin typeface="Calibri" panose="020F0502020204030204" pitchFamily="34" charset="0"/>
                <a:ea typeface="Calibri" panose="020F0502020204030204" pitchFamily="34" charset="0"/>
                <a:cs typeface="Calibri" panose="020F0502020204030204" pitchFamily="34" charset="0"/>
              </a:rPr>
              <a:t>Nel ringraziare per l’attenzione prestata all’attività istituzionale del Garante, l'Ufficio Relazioni con il Pubblico resta a disposizione per eventuali ulteriori informazioni ai numeri indicati di seguito (</a:t>
            </a:r>
            <a:r>
              <a:rPr lang="it-IT" sz="1200" dirty="0" err="1">
                <a:solidFill>
                  <a:schemeClr val="bg1"/>
                </a:solidFill>
                <a:latin typeface="Calibri" panose="020F0502020204030204" pitchFamily="34" charset="0"/>
                <a:ea typeface="Calibri" panose="020F0502020204030204" pitchFamily="34" charset="0"/>
                <a:cs typeface="Calibri" panose="020F0502020204030204" pitchFamily="34" charset="0"/>
              </a:rPr>
              <a:t>lun-ven</a:t>
            </a:r>
            <a:r>
              <a:rPr lang="it-IT" sz="1200" dirty="0">
                <a:solidFill>
                  <a:schemeClr val="bg1"/>
                </a:solidFill>
                <a:latin typeface="Calibri" panose="020F0502020204030204" pitchFamily="34" charset="0"/>
                <a:ea typeface="Calibri" panose="020F0502020204030204" pitchFamily="34" charset="0"/>
                <a:cs typeface="Calibri" panose="020F0502020204030204" pitchFamily="34" charset="0"/>
              </a:rPr>
              <a:t>; ore 10-12,30).</a:t>
            </a:r>
            <a:endParaRPr lang="it-IT" sz="11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a:lnSpc>
                <a:spcPct val="150000"/>
              </a:lnSpc>
              <a:spcAft>
                <a:spcPts val="0"/>
              </a:spcAft>
            </a:pPr>
            <a:r>
              <a:rPr lang="it-IT" sz="1200" dirty="0">
                <a:solidFill>
                  <a:schemeClr val="bg1"/>
                </a:solidFill>
                <a:latin typeface="Calibri" panose="020F0502020204030204" pitchFamily="34" charset="0"/>
                <a:ea typeface="Calibri" panose="020F0502020204030204" pitchFamily="34" charset="0"/>
                <a:cs typeface="Calibri" panose="020F0502020204030204" pitchFamily="34" charset="0"/>
              </a:rPr>
              <a:t>Cordiali saluti.</a:t>
            </a:r>
            <a:endParaRPr lang="it-IT" sz="1100" dirty="0">
              <a:solidFill>
                <a:schemeClr val="bg1"/>
              </a:solidFill>
              <a:latin typeface="Calibri" panose="020F0502020204030204" pitchFamily="34" charset="0"/>
              <a:ea typeface="Calibri" panose="020F0502020204030204" pitchFamily="34" charset="0"/>
              <a:cs typeface="Calibri" panose="020F0502020204030204" pitchFamily="34" charset="0"/>
            </a:endParaRPr>
          </a:p>
          <a:p>
            <a:pPr>
              <a:spcAft>
                <a:spcPts val="0"/>
              </a:spcAft>
            </a:pPr>
            <a:r>
              <a:rPr lang="it-IT" sz="1200" dirty="0">
                <a:solidFill>
                  <a:srgbClr val="FF0000"/>
                </a:solidFill>
                <a:latin typeface="Albany"/>
                <a:ea typeface="Calibri" panose="020F0502020204030204" pitchFamily="34" charset="0"/>
                <a:cs typeface="Calibri" panose="020F0502020204030204" pitchFamily="34" charset="0"/>
              </a:rPr>
              <a:t>Garante per la protezione dei dati personali </a:t>
            </a:r>
            <a:endParaRPr lang="it-IT" sz="1100" dirty="0">
              <a:solidFill>
                <a:srgbClr val="FF0000"/>
              </a:solidFill>
              <a:latin typeface="Albany"/>
              <a:ea typeface="Calibri" panose="020F0502020204030204" pitchFamily="34" charset="0"/>
              <a:cs typeface="Calibri" panose="020F0502020204030204" pitchFamily="34" charset="0"/>
            </a:endParaRPr>
          </a:p>
          <a:p>
            <a:pPr>
              <a:spcAft>
                <a:spcPts val="0"/>
              </a:spcAft>
            </a:pPr>
            <a:r>
              <a:rPr lang="it-IT" sz="1200" dirty="0">
                <a:solidFill>
                  <a:srgbClr val="FF0000"/>
                </a:solidFill>
                <a:latin typeface="Albany"/>
                <a:ea typeface="Calibri" panose="020F0502020204030204" pitchFamily="34" charset="0"/>
                <a:cs typeface="Calibri" panose="020F0502020204030204" pitchFamily="34" charset="0"/>
              </a:rPr>
              <a:t>Ufficio Relazioni con il Pubblico </a:t>
            </a:r>
            <a:endParaRPr lang="it-IT" sz="1100" dirty="0">
              <a:solidFill>
                <a:srgbClr val="FF0000"/>
              </a:solidFill>
              <a:latin typeface="Albany"/>
              <a:ea typeface="Calibri" panose="020F0502020204030204" pitchFamily="34" charset="0"/>
              <a:cs typeface="Calibri" panose="020F0502020204030204" pitchFamily="34" charset="0"/>
            </a:endParaRPr>
          </a:p>
          <a:p>
            <a:pPr>
              <a:spcAft>
                <a:spcPts val="0"/>
              </a:spcAft>
            </a:pPr>
            <a:r>
              <a:rPr lang="it-IT" sz="1200" dirty="0">
                <a:solidFill>
                  <a:srgbClr val="FF0000"/>
                </a:solidFill>
                <a:latin typeface="Albany"/>
                <a:ea typeface="Calibri" panose="020F0502020204030204" pitchFamily="34" charset="0"/>
                <a:cs typeface="Calibri" panose="020F0502020204030204" pitchFamily="34" charset="0"/>
              </a:rPr>
              <a:t>Piazza Venezia 11</a:t>
            </a:r>
            <a:endParaRPr lang="it-IT" sz="1100" dirty="0">
              <a:solidFill>
                <a:srgbClr val="FF0000"/>
              </a:solidFill>
              <a:latin typeface="Albany"/>
              <a:ea typeface="Calibri" panose="020F0502020204030204" pitchFamily="34" charset="0"/>
              <a:cs typeface="Calibri" panose="020F0502020204030204" pitchFamily="34" charset="0"/>
            </a:endParaRPr>
          </a:p>
          <a:p>
            <a:pPr>
              <a:spcAft>
                <a:spcPts val="0"/>
              </a:spcAft>
            </a:pPr>
            <a:r>
              <a:rPr lang="it-IT" sz="1200" dirty="0">
                <a:solidFill>
                  <a:srgbClr val="FF0000"/>
                </a:solidFill>
                <a:latin typeface="Albany"/>
                <a:ea typeface="Calibri" panose="020F0502020204030204" pitchFamily="34" charset="0"/>
                <a:cs typeface="Calibri" panose="020F0502020204030204" pitchFamily="34" charset="0"/>
              </a:rPr>
              <a:t>00187 Roma</a:t>
            </a:r>
            <a:endParaRPr lang="it-IT" sz="1100" dirty="0">
              <a:solidFill>
                <a:srgbClr val="FF0000"/>
              </a:solidFill>
              <a:latin typeface="Albany"/>
              <a:ea typeface="Calibri" panose="020F0502020204030204" pitchFamily="34" charset="0"/>
              <a:cs typeface="Calibri" panose="020F0502020204030204" pitchFamily="34" charset="0"/>
            </a:endParaRPr>
          </a:p>
          <a:p>
            <a:pPr>
              <a:spcAft>
                <a:spcPts val="0"/>
              </a:spcAft>
            </a:pPr>
            <a:r>
              <a:rPr lang="it-IT" sz="1200" dirty="0">
                <a:solidFill>
                  <a:srgbClr val="FF0000"/>
                </a:solidFill>
                <a:latin typeface="Albany"/>
                <a:ea typeface="Calibri" panose="020F0502020204030204" pitchFamily="34" charset="0"/>
                <a:cs typeface="Calibri" panose="020F0502020204030204" pitchFamily="34" charset="0"/>
              </a:rPr>
              <a:t>tel. 06.69677.2917 - fax 06.69677.3785</a:t>
            </a:r>
            <a:endParaRPr lang="it-IT" sz="1100" dirty="0">
              <a:solidFill>
                <a:srgbClr val="FF0000"/>
              </a:solidFill>
              <a:latin typeface="Albany"/>
              <a:ea typeface="Calibri" panose="020F0502020204030204" pitchFamily="34" charset="0"/>
              <a:cs typeface="Calibri" panose="020F0502020204030204" pitchFamily="34" charset="0"/>
            </a:endParaRPr>
          </a:p>
          <a:p>
            <a:pPr>
              <a:spcAft>
                <a:spcPts val="0"/>
              </a:spcAft>
            </a:pPr>
            <a:r>
              <a:rPr lang="it-IT" sz="1200" dirty="0">
                <a:solidFill>
                  <a:srgbClr val="FF0000"/>
                </a:solidFill>
                <a:latin typeface="Albany"/>
                <a:ea typeface="Calibri" panose="020F0502020204030204" pitchFamily="34" charset="0"/>
                <a:cs typeface="Calibri" panose="020F0502020204030204" pitchFamily="34" charset="0"/>
              </a:rPr>
              <a:t>e-mail: </a:t>
            </a:r>
            <a:r>
              <a:rPr lang="it-IT" sz="1200" u="sng" dirty="0">
                <a:solidFill>
                  <a:srgbClr val="FF0000"/>
                </a:solidFill>
                <a:latin typeface="Albany"/>
                <a:ea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val="tx"/>
                    </a:ext>
                  </a:extLst>
                </a:hlinkClick>
              </a:rPr>
              <a:t>urp@gpdp.it</a:t>
            </a:r>
            <a:endParaRPr lang="it-IT" sz="1100" dirty="0">
              <a:solidFill>
                <a:srgbClr val="FF0000"/>
              </a:solidFill>
              <a:latin typeface="Albany"/>
              <a:ea typeface="Calibri" panose="020F0502020204030204" pitchFamily="34" charset="0"/>
              <a:cs typeface="Calibri" panose="020F0502020204030204" pitchFamily="34" charset="0"/>
            </a:endParaRPr>
          </a:p>
          <a:p>
            <a:pPr>
              <a:spcAft>
                <a:spcPts val="0"/>
              </a:spcAft>
            </a:pPr>
            <a:r>
              <a:rPr lang="it-IT" sz="1200" dirty="0">
                <a:solidFill>
                  <a:srgbClr val="FF0000"/>
                </a:solidFill>
                <a:latin typeface="Albany"/>
                <a:ea typeface="Calibri" panose="020F0502020204030204" pitchFamily="34" charset="0"/>
                <a:cs typeface="Calibri" panose="020F0502020204030204" pitchFamily="34" charset="0"/>
              </a:rPr>
              <a:t>posta certificata: </a:t>
            </a:r>
            <a:r>
              <a:rPr lang="it-IT" sz="1200" u="sng" dirty="0">
                <a:solidFill>
                  <a:srgbClr val="FF0000"/>
                </a:solidFill>
                <a:latin typeface="Albany"/>
                <a:ea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val="tx"/>
                    </a:ext>
                  </a:extLst>
                </a:hlinkClick>
              </a:rPr>
              <a:t>protocollo@pec.gpdp.it</a:t>
            </a:r>
            <a:endParaRPr lang="it-IT" sz="1100" dirty="0">
              <a:solidFill>
                <a:srgbClr val="FF0000"/>
              </a:solidFill>
              <a:latin typeface="Albany"/>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67137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5815A51-2FC9-4E47-A16C-064DC94A1BBB}"/>
              </a:ext>
            </a:extLst>
          </p:cNvPr>
          <p:cNvSpPr>
            <a:spLocks noGrp="1"/>
          </p:cNvSpPr>
          <p:nvPr>
            <p:ph type="title"/>
          </p:nvPr>
        </p:nvSpPr>
        <p:spPr>
          <a:xfrm>
            <a:off x="957600" y="694175"/>
            <a:ext cx="8607960" cy="1262160"/>
          </a:xfrm>
        </p:spPr>
        <p:txBody>
          <a:bodyPr/>
          <a:lstStyle/>
          <a:p>
            <a:r>
              <a:rPr lang="it-IT" sz="4400" dirty="0">
                <a:solidFill>
                  <a:schemeClr val="bg1"/>
                </a:solidFill>
              </a:rPr>
              <a:t>Art. 2-bis </a:t>
            </a:r>
            <a:r>
              <a:rPr lang="it-IT" sz="2400" dirty="0">
                <a:solidFill>
                  <a:schemeClr val="bg1"/>
                </a:solidFill>
              </a:rPr>
              <a:t>(D.Lgs. 101/2018)</a:t>
            </a:r>
            <a:br>
              <a:rPr lang="it-IT" sz="4400" dirty="0">
                <a:solidFill>
                  <a:schemeClr val="bg1"/>
                </a:solidFill>
              </a:rPr>
            </a:br>
            <a:r>
              <a:rPr lang="it-IT" sz="4400" dirty="0">
                <a:solidFill>
                  <a:schemeClr val="bg1"/>
                </a:solidFill>
              </a:rPr>
              <a:t>Autorità di controllo </a:t>
            </a:r>
          </a:p>
        </p:txBody>
      </p:sp>
      <p:sp>
        <p:nvSpPr>
          <p:cNvPr id="3" name="Segnaposto contenuto 2">
            <a:extLst>
              <a:ext uri="{FF2B5EF4-FFF2-40B4-BE49-F238E27FC236}">
                <a16:creationId xmlns:a16="http://schemas.microsoft.com/office/drawing/2014/main" id="{775DC076-4E64-417B-9D53-E8300C44044F}"/>
              </a:ext>
            </a:extLst>
          </p:cNvPr>
          <p:cNvSpPr>
            <a:spLocks noGrp="1"/>
          </p:cNvSpPr>
          <p:nvPr>
            <p:ph idx="1"/>
          </p:nvPr>
        </p:nvSpPr>
        <p:spPr>
          <a:xfrm>
            <a:off x="808766" y="2732818"/>
            <a:ext cx="8463092" cy="2870522"/>
          </a:xfrm>
        </p:spPr>
        <p:txBody>
          <a:bodyPr/>
          <a:lstStyle/>
          <a:p>
            <a:pPr algn="just"/>
            <a:r>
              <a:rPr lang="it-IT" sz="3600" dirty="0">
                <a:solidFill>
                  <a:schemeClr val="bg1"/>
                </a:solidFill>
              </a:rPr>
              <a:t>L'Autorità di controllo di cui all'</a:t>
            </a:r>
            <a:r>
              <a:rPr lang="it-IT" sz="3600" i="1" dirty="0">
                <a:solidFill>
                  <a:schemeClr val="bg1"/>
                </a:solidFill>
              </a:rPr>
              <a:t>articolo 51 del regolamento </a:t>
            </a:r>
            <a:r>
              <a:rPr lang="it-IT" sz="3600" dirty="0">
                <a:solidFill>
                  <a:schemeClr val="bg1"/>
                </a:solidFill>
              </a:rPr>
              <a:t>è individuata nel Garante per la protezione dei dati personali.</a:t>
            </a:r>
          </a:p>
        </p:txBody>
      </p:sp>
    </p:spTree>
    <p:extLst>
      <p:ext uri="{BB962C8B-B14F-4D97-AF65-F5344CB8AC3E}">
        <p14:creationId xmlns:p14="http://schemas.microsoft.com/office/powerpoint/2010/main" val="353291930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373D17-D430-4C0E-9BDE-1F417168653A}"/>
              </a:ext>
            </a:extLst>
          </p:cNvPr>
          <p:cNvSpPr>
            <a:spLocks noGrp="1"/>
          </p:cNvSpPr>
          <p:nvPr>
            <p:ph type="ctrTitle"/>
          </p:nvPr>
        </p:nvSpPr>
        <p:spPr>
          <a:xfrm>
            <a:off x="838200" y="1426663"/>
            <a:ext cx="8392886" cy="2590166"/>
          </a:xfrm>
          <a:ln w="28575"/>
        </p:spPr>
        <p:style>
          <a:lnRef idx="1">
            <a:schemeClr val="accent1"/>
          </a:lnRef>
          <a:fillRef idx="2">
            <a:schemeClr val="accent1"/>
          </a:fillRef>
          <a:effectRef idx="1">
            <a:schemeClr val="accent1"/>
          </a:effectRef>
          <a:fontRef idx="minor">
            <a:schemeClr val="dk1"/>
          </a:fontRef>
        </p:style>
        <p:txBody>
          <a:bodyPr anchor="ctr"/>
          <a:lstStyle/>
          <a:p>
            <a:r>
              <a:rPr lang="it-IT" sz="3600" dirty="0">
                <a:solidFill>
                  <a:schemeClr val="bg1"/>
                </a:solidFill>
              </a:rPr>
              <a:t>Di Dio conosciamo solo i primi 7 giorni perché, dopo, ha settato le impostazioni sulla privacy (da Twitter) </a:t>
            </a:r>
          </a:p>
        </p:txBody>
      </p:sp>
      <p:sp>
        <p:nvSpPr>
          <p:cNvPr id="3" name="Sottotitolo 2">
            <a:extLst>
              <a:ext uri="{FF2B5EF4-FFF2-40B4-BE49-F238E27FC236}">
                <a16:creationId xmlns:a16="http://schemas.microsoft.com/office/drawing/2014/main" id="{DA2B32B0-5A7E-4373-B45C-E49AC7B19552}"/>
              </a:ext>
            </a:extLst>
          </p:cNvPr>
          <p:cNvSpPr>
            <a:spLocks noGrp="1"/>
          </p:cNvSpPr>
          <p:nvPr>
            <p:ph type="subTitle" idx="1"/>
          </p:nvPr>
        </p:nvSpPr>
        <p:spPr>
          <a:xfrm>
            <a:off x="1260475" y="4307386"/>
            <a:ext cx="7559675" cy="1187289"/>
          </a:xfrm>
        </p:spPr>
        <p:txBody>
          <a:bodyPr/>
          <a:lstStyle/>
          <a:p>
            <a:r>
              <a:rPr lang="it-IT" sz="4400" i="1" dirty="0">
                <a:solidFill>
                  <a:schemeClr val="bg1"/>
                </a:solidFill>
              </a:rPr>
              <a:t>Grazie</a:t>
            </a:r>
          </a:p>
        </p:txBody>
      </p:sp>
    </p:spTree>
    <p:extLst>
      <p:ext uri="{BB962C8B-B14F-4D97-AF65-F5344CB8AC3E}">
        <p14:creationId xmlns:p14="http://schemas.microsoft.com/office/powerpoint/2010/main" val="7426175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D26F43D-70AB-4381-8C30-6A8C0AA88F64}"/>
              </a:ext>
            </a:extLst>
          </p:cNvPr>
          <p:cNvSpPr>
            <a:spLocks noGrp="1"/>
          </p:cNvSpPr>
          <p:nvPr>
            <p:ph type="title"/>
          </p:nvPr>
        </p:nvSpPr>
        <p:spPr>
          <a:xfrm>
            <a:off x="736331" y="591562"/>
            <a:ext cx="8607960" cy="1262160"/>
          </a:xfrm>
        </p:spPr>
        <p:txBody>
          <a:bodyPr/>
          <a:lstStyle/>
          <a:p>
            <a:r>
              <a:rPr lang="it-IT" sz="4400" dirty="0">
                <a:solidFill>
                  <a:schemeClr val="bg1"/>
                </a:solidFill>
              </a:rPr>
              <a:t>Articolo 1 </a:t>
            </a:r>
            <a:br>
              <a:rPr lang="it-IT" sz="4400" dirty="0">
                <a:solidFill>
                  <a:schemeClr val="bg1"/>
                </a:solidFill>
              </a:rPr>
            </a:br>
            <a:r>
              <a:rPr lang="it-IT" sz="4400" dirty="0">
                <a:solidFill>
                  <a:schemeClr val="bg1"/>
                </a:solidFill>
              </a:rPr>
              <a:t>Oggetto e finalità</a:t>
            </a:r>
          </a:p>
        </p:txBody>
      </p:sp>
      <p:sp>
        <p:nvSpPr>
          <p:cNvPr id="3" name="Segnaposto contenuto 2">
            <a:extLst>
              <a:ext uri="{FF2B5EF4-FFF2-40B4-BE49-F238E27FC236}">
                <a16:creationId xmlns:a16="http://schemas.microsoft.com/office/drawing/2014/main" id="{0D2ECB2A-42A1-43D6-809A-D8963281E418}"/>
              </a:ext>
            </a:extLst>
          </p:cNvPr>
          <p:cNvSpPr>
            <a:spLocks noGrp="1"/>
          </p:cNvSpPr>
          <p:nvPr>
            <p:ph idx="1"/>
          </p:nvPr>
        </p:nvSpPr>
        <p:spPr>
          <a:xfrm>
            <a:off x="506387" y="2235654"/>
            <a:ext cx="9067849" cy="4014674"/>
          </a:xfrm>
        </p:spPr>
        <p:txBody>
          <a:bodyPr/>
          <a:lstStyle/>
          <a:p>
            <a:pPr marL="457200" indent="-457200" algn="just">
              <a:buFont typeface="+mj-lt"/>
              <a:buAutoNum type="arabicPeriod"/>
            </a:pPr>
            <a:r>
              <a:rPr lang="it-IT" sz="2400" dirty="0">
                <a:solidFill>
                  <a:schemeClr val="bg1"/>
                </a:solidFill>
              </a:rPr>
              <a:t>Il presente regolamento stabilisce norme relative alla </a:t>
            </a:r>
            <a:r>
              <a:rPr lang="it-IT" sz="2400" dirty="0">
                <a:solidFill>
                  <a:srgbClr val="FF0000"/>
                </a:solidFill>
              </a:rPr>
              <a:t>protezione</a:t>
            </a:r>
            <a:r>
              <a:rPr lang="it-IT" sz="2400" dirty="0">
                <a:solidFill>
                  <a:schemeClr val="bg1"/>
                </a:solidFill>
              </a:rPr>
              <a:t> delle persone fisiche con riguardo al trattamento dei dati personali, nonché norme relative alla </a:t>
            </a:r>
            <a:r>
              <a:rPr lang="it-IT" sz="2400" dirty="0">
                <a:solidFill>
                  <a:srgbClr val="FF0000"/>
                </a:solidFill>
              </a:rPr>
              <a:t>libera</a:t>
            </a:r>
            <a:r>
              <a:rPr lang="it-IT" sz="2400" dirty="0">
                <a:solidFill>
                  <a:schemeClr val="bg1"/>
                </a:solidFill>
              </a:rPr>
              <a:t> </a:t>
            </a:r>
            <a:r>
              <a:rPr lang="it-IT" sz="2400" dirty="0">
                <a:solidFill>
                  <a:srgbClr val="FF0000"/>
                </a:solidFill>
              </a:rPr>
              <a:t>circolazione</a:t>
            </a:r>
            <a:r>
              <a:rPr lang="it-IT" sz="2400" dirty="0">
                <a:solidFill>
                  <a:schemeClr val="bg1"/>
                </a:solidFill>
              </a:rPr>
              <a:t> di tali dati. </a:t>
            </a:r>
          </a:p>
          <a:p>
            <a:pPr marL="457200" indent="-457200" algn="just">
              <a:buFont typeface="+mj-lt"/>
              <a:buAutoNum type="arabicPeriod"/>
            </a:pPr>
            <a:r>
              <a:rPr lang="it-IT" sz="2400" dirty="0">
                <a:solidFill>
                  <a:schemeClr val="bg1"/>
                </a:solidFill>
              </a:rPr>
              <a:t>Il presente regolamento protegge i diritti e le libertà fondamentali delle </a:t>
            </a:r>
            <a:r>
              <a:rPr lang="it-IT" sz="2400" dirty="0">
                <a:solidFill>
                  <a:srgbClr val="FF0000"/>
                </a:solidFill>
              </a:rPr>
              <a:t>persone</a:t>
            </a:r>
            <a:r>
              <a:rPr lang="it-IT" sz="2400" dirty="0">
                <a:solidFill>
                  <a:schemeClr val="bg1"/>
                </a:solidFill>
              </a:rPr>
              <a:t> </a:t>
            </a:r>
            <a:r>
              <a:rPr lang="it-IT" sz="2400" dirty="0">
                <a:solidFill>
                  <a:srgbClr val="FF0000"/>
                </a:solidFill>
              </a:rPr>
              <a:t>fisiche</a:t>
            </a:r>
            <a:r>
              <a:rPr lang="it-IT" sz="2400" dirty="0">
                <a:solidFill>
                  <a:schemeClr val="bg1"/>
                </a:solidFill>
              </a:rPr>
              <a:t>, in particolare il diritto alla protezione dei dati personali. </a:t>
            </a:r>
          </a:p>
          <a:p>
            <a:pPr marL="457200" indent="-457200" algn="just">
              <a:buFont typeface="+mj-lt"/>
              <a:buAutoNum type="arabicPeriod"/>
            </a:pPr>
            <a:r>
              <a:rPr lang="it-IT" sz="2400" dirty="0">
                <a:solidFill>
                  <a:schemeClr val="bg1"/>
                </a:solidFill>
              </a:rPr>
              <a:t>La libera circolazione dei dati personali nell'Unione non può essere limitata né vietata per motivi attinenti alla protezione delle persone fisiche con riguardo al trattamento dei dati personali</a:t>
            </a:r>
            <a:r>
              <a:rPr lang="it-IT" dirty="0">
                <a:solidFill>
                  <a:schemeClr val="bg1"/>
                </a:solidFill>
              </a:rPr>
              <a:t>. </a:t>
            </a:r>
          </a:p>
        </p:txBody>
      </p:sp>
    </p:spTree>
    <p:extLst>
      <p:ext uri="{BB962C8B-B14F-4D97-AF65-F5344CB8AC3E}">
        <p14:creationId xmlns:p14="http://schemas.microsoft.com/office/powerpoint/2010/main" val="41284608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9C201F5-4402-457C-9864-E719BE2B47FB}"/>
              </a:ext>
            </a:extLst>
          </p:cNvPr>
          <p:cNvSpPr>
            <a:spLocks noGrp="1"/>
          </p:cNvSpPr>
          <p:nvPr>
            <p:ph type="title"/>
          </p:nvPr>
        </p:nvSpPr>
        <p:spPr>
          <a:xfrm>
            <a:off x="736332" y="510539"/>
            <a:ext cx="8607960" cy="2197448"/>
          </a:xfrm>
        </p:spPr>
        <p:txBody>
          <a:bodyPr/>
          <a:lstStyle/>
          <a:p>
            <a:r>
              <a:rPr lang="it-IT" sz="4400" dirty="0">
                <a:solidFill>
                  <a:schemeClr val="bg1"/>
                </a:solidFill>
              </a:rPr>
              <a:t>Articolo 2 </a:t>
            </a:r>
            <a:br>
              <a:rPr lang="it-IT" sz="4400" dirty="0">
                <a:solidFill>
                  <a:schemeClr val="bg1"/>
                </a:solidFill>
              </a:rPr>
            </a:br>
            <a:r>
              <a:rPr lang="it-IT" sz="4400" dirty="0">
                <a:solidFill>
                  <a:schemeClr val="bg1"/>
                </a:solidFill>
              </a:rPr>
              <a:t>Ambito di applicazione materiale</a:t>
            </a:r>
          </a:p>
        </p:txBody>
      </p:sp>
      <p:sp>
        <p:nvSpPr>
          <p:cNvPr id="3" name="Segnaposto contenuto 2">
            <a:extLst>
              <a:ext uri="{FF2B5EF4-FFF2-40B4-BE49-F238E27FC236}">
                <a16:creationId xmlns:a16="http://schemas.microsoft.com/office/drawing/2014/main" id="{E8E0C509-2765-40E3-B813-AFF56A05F04B}"/>
              </a:ext>
            </a:extLst>
          </p:cNvPr>
          <p:cNvSpPr>
            <a:spLocks noGrp="1"/>
          </p:cNvSpPr>
          <p:nvPr>
            <p:ph idx="1"/>
          </p:nvPr>
        </p:nvSpPr>
        <p:spPr>
          <a:xfrm>
            <a:off x="801672" y="3147795"/>
            <a:ext cx="8477280" cy="2197449"/>
          </a:xfrm>
        </p:spPr>
        <p:txBody>
          <a:bodyPr/>
          <a:lstStyle/>
          <a:p>
            <a:pPr algn="just"/>
            <a:r>
              <a:rPr lang="it-IT" sz="2400" dirty="0">
                <a:solidFill>
                  <a:schemeClr val="bg1"/>
                </a:solidFill>
              </a:rPr>
              <a:t>…..Il presente regolamento si applica al </a:t>
            </a:r>
            <a:r>
              <a:rPr lang="it-IT" sz="2400" dirty="0">
                <a:solidFill>
                  <a:srgbClr val="FF0000"/>
                </a:solidFill>
              </a:rPr>
              <a:t>trattamento</a:t>
            </a:r>
            <a:r>
              <a:rPr lang="it-IT" sz="2400" dirty="0">
                <a:solidFill>
                  <a:schemeClr val="bg1"/>
                </a:solidFill>
              </a:rPr>
              <a:t> interamente o parzialmente automatizzato di dati personali e al trattamento non automatizzato di </a:t>
            </a:r>
            <a:r>
              <a:rPr lang="it-IT" sz="2400" dirty="0">
                <a:solidFill>
                  <a:srgbClr val="FF0000"/>
                </a:solidFill>
              </a:rPr>
              <a:t>dati</a:t>
            </a:r>
            <a:r>
              <a:rPr lang="it-IT" sz="2400" dirty="0">
                <a:solidFill>
                  <a:schemeClr val="bg1"/>
                </a:solidFill>
              </a:rPr>
              <a:t> </a:t>
            </a:r>
            <a:r>
              <a:rPr lang="it-IT" sz="2400" dirty="0">
                <a:solidFill>
                  <a:srgbClr val="FF0000"/>
                </a:solidFill>
              </a:rPr>
              <a:t>personali</a:t>
            </a:r>
            <a:r>
              <a:rPr lang="it-IT" sz="2400" dirty="0">
                <a:solidFill>
                  <a:schemeClr val="bg1"/>
                </a:solidFill>
              </a:rPr>
              <a:t> contenuti in un archivio o destinati a figurarvi. </a:t>
            </a:r>
          </a:p>
        </p:txBody>
      </p:sp>
    </p:spTree>
    <p:extLst>
      <p:ext uri="{BB962C8B-B14F-4D97-AF65-F5344CB8AC3E}">
        <p14:creationId xmlns:p14="http://schemas.microsoft.com/office/powerpoint/2010/main" val="36953967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con angoli arrotondati 1">
            <a:extLst>
              <a:ext uri="{FF2B5EF4-FFF2-40B4-BE49-F238E27FC236}">
                <a16:creationId xmlns:a16="http://schemas.microsoft.com/office/drawing/2014/main" id="{47468B00-70AD-4332-A9C4-82D097624E36}"/>
              </a:ext>
            </a:extLst>
          </p:cNvPr>
          <p:cNvSpPr/>
          <p:nvPr/>
        </p:nvSpPr>
        <p:spPr>
          <a:xfrm>
            <a:off x="638390" y="381748"/>
            <a:ext cx="8803843" cy="5714251"/>
          </a:xfrm>
          <a:prstGeom prst="roundRect">
            <a:avLst>
              <a:gd name="adj" fmla="val 17115"/>
            </a:avLst>
          </a:prstGeom>
          <a:gradFill flip="none" rotWithShape="1">
            <a:gsLst>
              <a:gs pos="0">
                <a:schemeClr val="accent1">
                  <a:lumMod val="60000"/>
                  <a:lumOff val="40000"/>
                  <a:tint val="66000"/>
                  <a:satMod val="160000"/>
                </a:schemeClr>
              </a:gs>
              <a:gs pos="50000">
                <a:schemeClr val="accent1">
                  <a:lumMod val="60000"/>
                  <a:lumOff val="40000"/>
                  <a:tint val="44500"/>
                  <a:satMod val="160000"/>
                </a:schemeClr>
              </a:gs>
              <a:gs pos="100000">
                <a:schemeClr val="accent1">
                  <a:lumMod val="60000"/>
                  <a:lumOff val="40000"/>
                  <a:tint val="23500"/>
                  <a:satMod val="160000"/>
                </a:schemeClr>
              </a:gs>
            </a:gsLst>
            <a:lin ang="16200000" scaled="1"/>
            <a:tileRect/>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lang="it-IT" dirty="0">
              <a:solidFill>
                <a:schemeClr val="accent1"/>
              </a:solidFill>
            </a:endParaRPr>
          </a:p>
        </p:txBody>
      </p:sp>
      <p:sp>
        <p:nvSpPr>
          <p:cNvPr id="4" name="CasellaDiTesto 3">
            <a:extLst>
              <a:ext uri="{FF2B5EF4-FFF2-40B4-BE49-F238E27FC236}">
                <a16:creationId xmlns:a16="http://schemas.microsoft.com/office/drawing/2014/main" id="{96244E84-8DF3-2A4A-ABFF-E63E72B2ADC2}"/>
              </a:ext>
            </a:extLst>
          </p:cNvPr>
          <p:cNvSpPr txBox="1"/>
          <p:nvPr/>
        </p:nvSpPr>
        <p:spPr>
          <a:xfrm>
            <a:off x="7313495" y="5278582"/>
            <a:ext cx="1891506" cy="307777"/>
          </a:xfrm>
          <a:prstGeom prst="rect">
            <a:avLst/>
          </a:prstGeom>
          <a:noFill/>
        </p:spPr>
        <p:txBody>
          <a:bodyPr wrap="square" rtlCol="0">
            <a:spAutoFit/>
          </a:bodyPr>
          <a:lstStyle/>
          <a:p>
            <a:r>
              <a:rPr lang="it-IT" sz="1400" dirty="0"/>
              <a:t>Foto di Michael </a:t>
            </a:r>
            <a:r>
              <a:rPr lang="it-IT" sz="1400" dirty="0" err="1"/>
              <a:t>Wolf</a:t>
            </a:r>
            <a:endParaRPr lang="it-IT" sz="1400" dirty="0"/>
          </a:p>
        </p:txBody>
      </p:sp>
      <p:sp>
        <p:nvSpPr>
          <p:cNvPr id="5" name="CasellaDiTesto 4">
            <a:extLst>
              <a:ext uri="{FF2B5EF4-FFF2-40B4-BE49-F238E27FC236}">
                <a16:creationId xmlns:a16="http://schemas.microsoft.com/office/drawing/2014/main" id="{933B262B-44A1-1640-A30E-38AB34088AFE}"/>
              </a:ext>
            </a:extLst>
          </p:cNvPr>
          <p:cNvSpPr txBox="1"/>
          <p:nvPr/>
        </p:nvSpPr>
        <p:spPr>
          <a:xfrm>
            <a:off x="1308977" y="678873"/>
            <a:ext cx="7613350" cy="2031325"/>
          </a:xfrm>
          <a:prstGeom prst="rect">
            <a:avLst/>
          </a:prstGeom>
          <a:noFill/>
        </p:spPr>
        <p:txBody>
          <a:bodyPr wrap="square" rtlCol="0">
            <a:spAutoFit/>
          </a:bodyPr>
          <a:lstStyle/>
          <a:p>
            <a:pPr algn="just"/>
            <a:r>
              <a:rPr lang="it-IT" dirty="0">
                <a:solidFill>
                  <a:schemeClr val="accent1"/>
                </a:solidFill>
              </a:rPr>
              <a:t>Art.3 «Il presente regolamento si applica al trattamento dei dati personali effettuato da un titolare/responsabile del trattamento nell'Unione e/o al trattamento dei dati personali di interessati che si trovano nell'Unione, effettuato da un titolare del trattamento o da un responsabile del trattamento che non è stabilito nell'Unione, quando le attività di trattamento riguardano offerta beni/servizi o monitoraggio.» </a:t>
            </a:r>
          </a:p>
          <a:p>
            <a:endParaRPr lang="it-IT" dirty="0"/>
          </a:p>
        </p:txBody>
      </p:sp>
    </p:spTree>
    <p:extLst>
      <p:ext uri="{BB962C8B-B14F-4D97-AF65-F5344CB8AC3E}">
        <p14:creationId xmlns:p14="http://schemas.microsoft.com/office/powerpoint/2010/main" val="167532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xit" presetSubtype="10" fill="hold" grpId="1" nodeType="clickEffect">
                                  <p:stCondLst>
                                    <p:cond delay="0"/>
                                  </p:stCondLst>
                                  <p:childTnLst>
                                    <p:animEffect transition="out" filter="blinds(horizontal)">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par>
                                <p:cTn id="13" presetID="3" presetClass="exit" presetSubtype="10" fill="hold" grpId="0" nodeType="withEffect">
                                  <p:stCondLst>
                                    <p:cond delay="0"/>
                                  </p:stCondLst>
                                  <p:childTnLst>
                                    <p:animEffect transition="out" filter="blinds(horizontal)">
                                      <p:cBhvr>
                                        <p:cTn id="14" dur="500"/>
                                        <p:tgtEl>
                                          <p:spTgt spid="5"/>
                                        </p:tgtEl>
                                      </p:cBhvr>
                                    </p:animEffect>
                                    <p:set>
                                      <p:cBhvr>
                                        <p:cTn id="15"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name="Consigli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70283AE-EA5B-49CD-80AD-9209D0D889F7}"/>
              </a:ext>
            </a:extLst>
          </p:cNvPr>
          <p:cNvSpPr txBox="1">
            <a:spLocks noGrp="1"/>
          </p:cNvSpPr>
          <p:nvPr>
            <p:ph type="title" idx="4294967295"/>
          </p:nvPr>
        </p:nvSpPr>
        <p:spPr>
          <a:xfrm>
            <a:off x="736599" y="492079"/>
            <a:ext cx="8607425" cy="276999"/>
          </a:xfrm>
        </p:spPr>
        <p:txBody>
          <a:bodyPr>
            <a:spAutoFit/>
          </a:bodyPr>
          <a:lstStyle/>
          <a:p>
            <a:pPr marL="216000" lvl="0" indent="-360000"/>
            <a:r>
              <a:rPr lang="it-IT" sz="1800" dirty="0"/>
              <a:t>http://www.federprivacy.it/documentazione/Regolamento_UE_2016_679.pdf</a:t>
            </a:r>
          </a:p>
        </p:txBody>
      </p:sp>
      <p:graphicFrame>
        <p:nvGraphicFramePr>
          <p:cNvPr id="5" name="Diagramma 4">
            <a:extLst>
              <a:ext uri="{FF2B5EF4-FFF2-40B4-BE49-F238E27FC236}">
                <a16:creationId xmlns:a16="http://schemas.microsoft.com/office/drawing/2014/main" id="{FDD0CF1F-4AC6-4BAB-B31E-321401F3B520}"/>
              </a:ext>
            </a:extLst>
          </p:cNvPr>
          <p:cNvGraphicFramePr/>
          <p:nvPr>
            <p:extLst>
              <p:ext uri="{D42A27DB-BD31-4B8C-83A1-F6EECF244321}">
                <p14:modId xmlns:p14="http://schemas.microsoft.com/office/powerpoint/2010/main" val="366719850"/>
              </p:ext>
            </p:extLst>
          </p:nvPr>
        </p:nvGraphicFramePr>
        <p:xfrm>
          <a:off x="1680104" y="1539698"/>
          <a:ext cx="6720417" cy="448027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528" fill="hold" grpId="1" nodeType="clickEffect">
                                  <p:stCondLst>
                                    <p:cond delay="0"/>
                                  </p:stCondLst>
                                  <p:childTnLst>
                                    <p:set>
                                      <p:cBhvr>
                                        <p:cTn id="6" dur="1" fill="hold">
                                          <p:stCondLst>
                                            <p:cond delay="0"/>
                                          </p:stCondLst>
                                        </p:cTn>
                                        <p:tgtEl>
                                          <p:spTgt spid="5">
                                            <p:graphicEl>
                                              <a:dgm id="{A5AFDDFD-A2FB-4D82-B775-79DA46F2DC83}"/>
                                            </p:graphicEl>
                                          </p:spTgt>
                                        </p:tgtEl>
                                        <p:attrNameLst>
                                          <p:attrName>style.visibility</p:attrName>
                                        </p:attrNameLst>
                                      </p:cBhvr>
                                      <p:to>
                                        <p:strVal val="visible"/>
                                      </p:to>
                                    </p:set>
                                    <p:anim calcmode="lin" valueType="num">
                                      <p:cBhvr>
                                        <p:cTn id="7" dur="750" fill="hold"/>
                                        <p:tgtEl>
                                          <p:spTgt spid="5">
                                            <p:graphicEl>
                                              <a:dgm id="{A5AFDDFD-A2FB-4D82-B775-79DA46F2DC83}"/>
                                            </p:graphicEl>
                                          </p:spTgt>
                                        </p:tgtEl>
                                        <p:attrNameLst>
                                          <p:attrName>ppt_w</p:attrName>
                                        </p:attrNameLst>
                                      </p:cBhvr>
                                      <p:tavLst>
                                        <p:tav tm="0">
                                          <p:val>
                                            <p:fltVal val="0"/>
                                          </p:val>
                                        </p:tav>
                                        <p:tav tm="100000">
                                          <p:val>
                                            <p:strVal val="#ppt_w"/>
                                          </p:val>
                                        </p:tav>
                                      </p:tavLst>
                                    </p:anim>
                                    <p:anim calcmode="lin" valueType="num">
                                      <p:cBhvr>
                                        <p:cTn id="8" dur="750" fill="hold"/>
                                        <p:tgtEl>
                                          <p:spTgt spid="5">
                                            <p:graphicEl>
                                              <a:dgm id="{A5AFDDFD-A2FB-4D82-B775-79DA46F2DC83}"/>
                                            </p:graphicEl>
                                          </p:spTgt>
                                        </p:tgtEl>
                                        <p:attrNameLst>
                                          <p:attrName>ppt_h</p:attrName>
                                        </p:attrNameLst>
                                      </p:cBhvr>
                                      <p:tavLst>
                                        <p:tav tm="0">
                                          <p:val>
                                            <p:fltVal val="0"/>
                                          </p:val>
                                        </p:tav>
                                        <p:tav tm="100000">
                                          <p:val>
                                            <p:strVal val="#ppt_h"/>
                                          </p:val>
                                        </p:tav>
                                      </p:tavLst>
                                    </p:anim>
                                    <p:animEffect transition="in" filter="fade">
                                      <p:cBhvr>
                                        <p:cTn id="9" dur="750"/>
                                        <p:tgtEl>
                                          <p:spTgt spid="5">
                                            <p:graphicEl>
                                              <a:dgm id="{A5AFDDFD-A2FB-4D82-B775-79DA46F2DC83}"/>
                                            </p:graphicEl>
                                          </p:spTgt>
                                        </p:tgtEl>
                                      </p:cBhvr>
                                    </p:animEffect>
                                    <p:anim calcmode="lin" valueType="num">
                                      <p:cBhvr>
                                        <p:cTn id="10" dur="750" fill="hold"/>
                                        <p:tgtEl>
                                          <p:spTgt spid="5">
                                            <p:graphicEl>
                                              <a:dgm id="{A5AFDDFD-A2FB-4D82-B775-79DA46F2DC83}"/>
                                            </p:graphicEl>
                                          </p:spTgt>
                                        </p:tgtEl>
                                        <p:attrNameLst>
                                          <p:attrName>ppt_x</p:attrName>
                                        </p:attrNameLst>
                                      </p:cBhvr>
                                      <p:tavLst>
                                        <p:tav tm="0">
                                          <p:val>
                                            <p:fltVal val="0.5"/>
                                          </p:val>
                                        </p:tav>
                                        <p:tav tm="100000">
                                          <p:val>
                                            <p:strVal val="#ppt_x"/>
                                          </p:val>
                                        </p:tav>
                                      </p:tavLst>
                                    </p:anim>
                                    <p:anim calcmode="lin" valueType="num">
                                      <p:cBhvr>
                                        <p:cTn id="11" dur="750" fill="hold"/>
                                        <p:tgtEl>
                                          <p:spTgt spid="5">
                                            <p:graphicEl>
                                              <a:dgm id="{A5AFDDFD-A2FB-4D82-B775-79DA46F2DC83}"/>
                                            </p:graphicEl>
                                          </p:spTgt>
                                        </p:tgtEl>
                                        <p:attrNameLst>
                                          <p:attrName>ppt_y</p:attrName>
                                        </p:attrNameLst>
                                      </p:cBhvr>
                                      <p:tavLst>
                                        <p:tav tm="0">
                                          <p:val>
                                            <p:fltVal val="0.5"/>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53" presetClass="entr" presetSubtype="528" fill="hold" grpId="1" nodeType="clickEffect">
                                  <p:stCondLst>
                                    <p:cond delay="0"/>
                                  </p:stCondLst>
                                  <p:childTnLst>
                                    <p:set>
                                      <p:cBhvr>
                                        <p:cTn id="15" dur="1" fill="hold">
                                          <p:stCondLst>
                                            <p:cond delay="0"/>
                                          </p:stCondLst>
                                        </p:cTn>
                                        <p:tgtEl>
                                          <p:spTgt spid="5">
                                            <p:graphicEl>
                                              <a:dgm id="{0E9E8685-9FAE-4850-A3F9-6A67C8086EA3}"/>
                                            </p:graphicEl>
                                          </p:spTgt>
                                        </p:tgtEl>
                                        <p:attrNameLst>
                                          <p:attrName>style.visibility</p:attrName>
                                        </p:attrNameLst>
                                      </p:cBhvr>
                                      <p:to>
                                        <p:strVal val="visible"/>
                                      </p:to>
                                    </p:set>
                                    <p:anim calcmode="lin" valueType="num">
                                      <p:cBhvr>
                                        <p:cTn id="16" dur="750" fill="hold"/>
                                        <p:tgtEl>
                                          <p:spTgt spid="5">
                                            <p:graphicEl>
                                              <a:dgm id="{0E9E8685-9FAE-4850-A3F9-6A67C8086EA3}"/>
                                            </p:graphicEl>
                                          </p:spTgt>
                                        </p:tgtEl>
                                        <p:attrNameLst>
                                          <p:attrName>ppt_w</p:attrName>
                                        </p:attrNameLst>
                                      </p:cBhvr>
                                      <p:tavLst>
                                        <p:tav tm="0">
                                          <p:val>
                                            <p:fltVal val="0"/>
                                          </p:val>
                                        </p:tav>
                                        <p:tav tm="100000">
                                          <p:val>
                                            <p:strVal val="#ppt_w"/>
                                          </p:val>
                                        </p:tav>
                                      </p:tavLst>
                                    </p:anim>
                                    <p:anim calcmode="lin" valueType="num">
                                      <p:cBhvr>
                                        <p:cTn id="17" dur="750" fill="hold"/>
                                        <p:tgtEl>
                                          <p:spTgt spid="5">
                                            <p:graphicEl>
                                              <a:dgm id="{0E9E8685-9FAE-4850-A3F9-6A67C8086EA3}"/>
                                            </p:graphicEl>
                                          </p:spTgt>
                                        </p:tgtEl>
                                        <p:attrNameLst>
                                          <p:attrName>ppt_h</p:attrName>
                                        </p:attrNameLst>
                                      </p:cBhvr>
                                      <p:tavLst>
                                        <p:tav tm="0">
                                          <p:val>
                                            <p:fltVal val="0"/>
                                          </p:val>
                                        </p:tav>
                                        <p:tav tm="100000">
                                          <p:val>
                                            <p:strVal val="#ppt_h"/>
                                          </p:val>
                                        </p:tav>
                                      </p:tavLst>
                                    </p:anim>
                                    <p:animEffect transition="in" filter="fade">
                                      <p:cBhvr>
                                        <p:cTn id="18" dur="750"/>
                                        <p:tgtEl>
                                          <p:spTgt spid="5">
                                            <p:graphicEl>
                                              <a:dgm id="{0E9E8685-9FAE-4850-A3F9-6A67C8086EA3}"/>
                                            </p:graphicEl>
                                          </p:spTgt>
                                        </p:tgtEl>
                                      </p:cBhvr>
                                    </p:animEffect>
                                    <p:anim calcmode="lin" valueType="num">
                                      <p:cBhvr>
                                        <p:cTn id="19" dur="750" fill="hold"/>
                                        <p:tgtEl>
                                          <p:spTgt spid="5">
                                            <p:graphicEl>
                                              <a:dgm id="{0E9E8685-9FAE-4850-A3F9-6A67C8086EA3}"/>
                                            </p:graphicEl>
                                          </p:spTgt>
                                        </p:tgtEl>
                                        <p:attrNameLst>
                                          <p:attrName>ppt_x</p:attrName>
                                        </p:attrNameLst>
                                      </p:cBhvr>
                                      <p:tavLst>
                                        <p:tav tm="0">
                                          <p:val>
                                            <p:fltVal val="0.5"/>
                                          </p:val>
                                        </p:tav>
                                        <p:tav tm="100000">
                                          <p:val>
                                            <p:strVal val="#ppt_x"/>
                                          </p:val>
                                        </p:tav>
                                      </p:tavLst>
                                    </p:anim>
                                    <p:anim calcmode="lin" valueType="num">
                                      <p:cBhvr>
                                        <p:cTn id="20" dur="750" fill="hold"/>
                                        <p:tgtEl>
                                          <p:spTgt spid="5">
                                            <p:graphicEl>
                                              <a:dgm id="{0E9E8685-9FAE-4850-A3F9-6A67C8086EA3}"/>
                                            </p:graphicEl>
                                          </p:spTgt>
                                        </p:tgtEl>
                                        <p:attrNameLst>
                                          <p:attrName>ppt_y</p:attrName>
                                        </p:attrNameLst>
                                      </p:cBhvr>
                                      <p:tavLst>
                                        <p:tav tm="0">
                                          <p:val>
                                            <p:fltVal val="0.5"/>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53" presetClass="entr" presetSubtype="528" fill="hold" grpId="1" nodeType="clickEffect">
                                  <p:stCondLst>
                                    <p:cond delay="0"/>
                                  </p:stCondLst>
                                  <p:childTnLst>
                                    <p:set>
                                      <p:cBhvr>
                                        <p:cTn id="24" dur="1" fill="hold">
                                          <p:stCondLst>
                                            <p:cond delay="0"/>
                                          </p:stCondLst>
                                        </p:cTn>
                                        <p:tgtEl>
                                          <p:spTgt spid="5">
                                            <p:graphicEl>
                                              <a:dgm id="{B8249631-AB2C-4F2F-A510-FD64F176772D}"/>
                                            </p:graphicEl>
                                          </p:spTgt>
                                        </p:tgtEl>
                                        <p:attrNameLst>
                                          <p:attrName>style.visibility</p:attrName>
                                        </p:attrNameLst>
                                      </p:cBhvr>
                                      <p:to>
                                        <p:strVal val="visible"/>
                                      </p:to>
                                    </p:set>
                                    <p:anim calcmode="lin" valueType="num">
                                      <p:cBhvr>
                                        <p:cTn id="25" dur="750" fill="hold"/>
                                        <p:tgtEl>
                                          <p:spTgt spid="5">
                                            <p:graphicEl>
                                              <a:dgm id="{B8249631-AB2C-4F2F-A510-FD64F176772D}"/>
                                            </p:graphicEl>
                                          </p:spTgt>
                                        </p:tgtEl>
                                        <p:attrNameLst>
                                          <p:attrName>ppt_w</p:attrName>
                                        </p:attrNameLst>
                                      </p:cBhvr>
                                      <p:tavLst>
                                        <p:tav tm="0">
                                          <p:val>
                                            <p:fltVal val="0"/>
                                          </p:val>
                                        </p:tav>
                                        <p:tav tm="100000">
                                          <p:val>
                                            <p:strVal val="#ppt_w"/>
                                          </p:val>
                                        </p:tav>
                                      </p:tavLst>
                                    </p:anim>
                                    <p:anim calcmode="lin" valueType="num">
                                      <p:cBhvr>
                                        <p:cTn id="26" dur="750" fill="hold"/>
                                        <p:tgtEl>
                                          <p:spTgt spid="5">
                                            <p:graphicEl>
                                              <a:dgm id="{B8249631-AB2C-4F2F-A510-FD64F176772D}"/>
                                            </p:graphicEl>
                                          </p:spTgt>
                                        </p:tgtEl>
                                        <p:attrNameLst>
                                          <p:attrName>ppt_h</p:attrName>
                                        </p:attrNameLst>
                                      </p:cBhvr>
                                      <p:tavLst>
                                        <p:tav tm="0">
                                          <p:val>
                                            <p:fltVal val="0"/>
                                          </p:val>
                                        </p:tav>
                                        <p:tav tm="100000">
                                          <p:val>
                                            <p:strVal val="#ppt_h"/>
                                          </p:val>
                                        </p:tav>
                                      </p:tavLst>
                                    </p:anim>
                                    <p:animEffect transition="in" filter="fade">
                                      <p:cBhvr>
                                        <p:cTn id="27" dur="750"/>
                                        <p:tgtEl>
                                          <p:spTgt spid="5">
                                            <p:graphicEl>
                                              <a:dgm id="{B8249631-AB2C-4F2F-A510-FD64F176772D}"/>
                                            </p:graphicEl>
                                          </p:spTgt>
                                        </p:tgtEl>
                                      </p:cBhvr>
                                    </p:animEffect>
                                    <p:anim calcmode="lin" valueType="num">
                                      <p:cBhvr>
                                        <p:cTn id="28" dur="750" fill="hold"/>
                                        <p:tgtEl>
                                          <p:spTgt spid="5">
                                            <p:graphicEl>
                                              <a:dgm id="{B8249631-AB2C-4F2F-A510-FD64F176772D}"/>
                                            </p:graphicEl>
                                          </p:spTgt>
                                        </p:tgtEl>
                                        <p:attrNameLst>
                                          <p:attrName>ppt_x</p:attrName>
                                        </p:attrNameLst>
                                      </p:cBhvr>
                                      <p:tavLst>
                                        <p:tav tm="0">
                                          <p:val>
                                            <p:fltVal val="0.5"/>
                                          </p:val>
                                        </p:tav>
                                        <p:tav tm="100000">
                                          <p:val>
                                            <p:strVal val="#ppt_x"/>
                                          </p:val>
                                        </p:tav>
                                      </p:tavLst>
                                    </p:anim>
                                    <p:anim calcmode="lin" valueType="num">
                                      <p:cBhvr>
                                        <p:cTn id="29" dur="750" fill="hold"/>
                                        <p:tgtEl>
                                          <p:spTgt spid="5">
                                            <p:graphicEl>
                                              <a:dgm id="{B8249631-AB2C-4F2F-A510-FD64F176772D}"/>
                                            </p:graphicEl>
                                          </p:spTgt>
                                        </p:tgtEl>
                                        <p:attrNameLst>
                                          <p:attrName>ppt_y</p:attrName>
                                        </p:attrNameLst>
                                      </p:cBhvr>
                                      <p:tavLst>
                                        <p:tav tm="0">
                                          <p:val>
                                            <p:fltVal val="0.5"/>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53" presetClass="entr" presetSubtype="528" fill="hold" grpId="1" nodeType="clickEffect">
                                  <p:stCondLst>
                                    <p:cond delay="0"/>
                                  </p:stCondLst>
                                  <p:childTnLst>
                                    <p:set>
                                      <p:cBhvr>
                                        <p:cTn id="33" dur="1" fill="hold">
                                          <p:stCondLst>
                                            <p:cond delay="0"/>
                                          </p:stCondLst>
                                        </p:cTn>
                                        <p:tgtEl>
                                          <p:spTgt spid="5">
                                            <p:graphicEl>
                                              <a:dgm id="{1AFCBC96-E123-40CA-8245-B700369AFEE0}"/>
                                            </p:graphicEl>
                                          </p:spTgt>
                                        </p:tgtEl>
                                        <p:attrNameLst>
                                          <p:attrName>style.visibility</p:attrName>
                                        </p:attrNameLst>
                                      </p:cBhvr>
                                      <p:to>
                                        <p:strVal val="visible"/>
                                      </p:to>
                                    </p:set>
                                    <p:anim calcmode="lin" valueType="num">
                                      <p:cBhvr>
                                        <p:cTn id="34" dur="750" fill="hold"/>
                                        <p:tgtEl>
                                          <p:spTgt spid="5">
                                            <p:graphicEl>
                                              <a:dgm id="{1AFCBC96-E123-40CA-8245-B700369AFEE0}"/>
                                            </p:graphicEl>
                                          </p:spTgt>
                                        </p:tgtEl>
                                        <p:attrNameLst>
                                          <p:attrName>ppt_w</p:attrName>
                                        </p:attrNameLst>
                                      </p:cBhvr>
                                      <p:tavLst>
                                        <p:tav tm="0">
                                          <p:val>
                                            <p:fltVal val="0"/>
                                          </p:val>
                                        </p:tav>
                                        <p:tav tm="100000">
                                          <p:val>
                                            <p:strVal val="#ppt_w"/>
                                          </p:val>
                                        </p:tav>
                                      </p:tavLst>
                                    </p:anim>
                                    <p:anim calcmode="lin" valueType="num">
                                      <p:cBhvr>
                                        <p:cTn id="35" dur="750" fill="hold"/>
                                        <p:tgtEl>
                                          <p:spTgt spid="5">
                                            <p:graphicEl>
                                              <a:dgm id="{1AFCBC96-E123-40CA-8245-B700369AFEE0}"/>
                                            </p:graphicEl>
                                          </p:spTgt>
                                        </p:tgtEl>
                                        <p:attrNameLst>
                                          <p:attrName>ppt_h</p:attrName>
                                        </p:attrNameLst>
                                      </p:cBhvr>
                                      <p:tavLst>
                                        <p:tav tm="0">
                                          <p:val>
                                            <p:fltVal val="0"/>
                                          </p:val>
                                        </p:tav>
                                        <p:tav tm="100000">
                                          <p:val>
                                            <p:strVal val="#ppt_h"/>
                                          </p:val>
                                        </p:tav>
                                      </p:tavLst>
                                    </p:anim>
                                    <p:animEffect transition="in" filter="fade">
                                      <p:cBhvr>
                                        <p:cTn id="36" dur="750"/>
                                        <p:tgtEl>
                                          <p:spTgt spid="5">
                                            <p:graphicEl>
                                              <a:dgm id="{1AFCBC96-E123-40CA-8245-B700369AFEE0}"/>
                                            </p:graphicEl>
                                          </p:spTgt>
                                        </p:tgtEl>
                                      </p:cBhvr>
                                    </p:animEffect>
                                    <p:anim calcmode="lin" valueType="num">
                                      <p:cBhvr>
                                        <p:cTn id="37" dur="750" fill="hold"/>
                                        <p:tgtEl>
                                          <p:spTgt spid="5">
                                            <p:graphicEl>
                                              <a:dgm id="{1AFCBC96-E123-40CA-8245-B700369AFEE0}"/>
                                            </p:graphicEl>
                                          </p:spTgt>
                                        </p:tgtEl>
                                        <p:attrNameLst>
                                          <p:attrName>ppt_x</p:attrName>
                                        </p:attrNameLst>
                                      </p:cBhvr>
                                      <p:tavLst>
                                        <p:tav tm="0">
                                          <p:val>
                                            <p:fltVal val="0.5"/>
                                          </p:val>
                                        </p:tav>
                                        <p:tav tm="100000">
                                          <p:val>
                                            <p:strVal val="#ppt_x"/>
                                          </p:val>
                                        </p:tav>
                                      </p:tavLst>
                                    </p:anim>
                                    <p:anim calcmode="lin" valueType="num">
                                      <p:cBhvr>
                                        <p:cTn id="38" dur="750" fill="hold"/>
                                        <p:tgtEl>
                                          <p:spTgt spid="5">
                                            <p:graphicEl>
                                              <a:dgm id="{1AFCBC96-E123-40CA-8245-B700369AFEE0}"/>
                                            </p:graphicEl>
                                          </p:spTgt>
                                        </p:tgtEl>
                                        <p:attrNameLst>
                                          <p:attrName>ppt_y</p:attrName>
                                        </p:attrNameLst>
                                      </p:cBhvr>
                                      <p:tavLst>
                                        <p:tav tm="0">
                                          <p:val>
                                            <p:fltVal val="0.5"/>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53" presetClass="entr" presetSubtype="528" fill="hold" grpId="1" nodeType="clickEffect">
                                  <p:stCondLst>
                                    <p:cond delay="0"/>
                                  </p:stCondLst>
                                  <p:childTnLst>
                                    <p:set>
                                      <p:cBhvr>
                                        <p:cTn id="42" dur="1" fill="hold">
                                          <p:stCondLst>
                                            <p:cond delay="0"/>
                                          </p:stCondLst>
                                        </p:cTn>
                                        <p:tgtEl>
                                          <p:spTgt spid="5">
                                            <p:graphicEl>
                                              <a:dgm id="{91B37C5A-DED6-4BEF-9BDE-724EDC111114}"/>
                                            </p:graphicEl>
                                          </p:spTgt>
                                        </p:tgtEl>
                                        <p:attrNameLst>
                                          <p:attrName>style.visibility</p:attrName>
                                        </p:attrNameLst>
                                      </p:cBhvr>
                                      <p:to>
                                        <p:strVal val="visible"/>
                                      </p:to>
                                    </p:set>
                                    <p:anim calcmode="lin" valueType="num">
                                      <p:cBhvr>
                                        <p:cTn id="43" dur="750" fill="hold"/>
                                        <p:tgtEl>
                                          <p:spTgt spid="5">
                                            <p:graphicEl>
                                              <a:dgm id="{91B37C5A-DED6-4BEF-9BDE-724EDC111114}"/>
                                            </p:graphicEl>
                                          </p:spTgt>
                                        </p:tgtEl>
                                        <p:attrNameLst>
                                          <p:attrName>ppt_w</p:attrName>
                                        </p:attrNameLst>
                                      </p:cBhvr>
                                      <p:tavLst>
                                        <p:tav tm="0">
                                          <p:val>
                                            <p:fltVal val="0"/>
                                          </p:val>
                                        </p:tav>
                                        <p:tav tm="100000">
                                          <p:val>
                                            <p:strVal val="#ppt_w"/>
                                          </p:val>
                                        </p:tav>
                                      </p:tavLst>
                                    </p:anim>
                                    <p:anim calcmode="lin" valueType="num">
                                      <p:cBhvr>
                                        <p:cTn id="44" dur="750" fill="hold"/>
                                        <p:tgtEl>
                                          <p:spTgt spid="5">
                                            <p:graphicEl>
                                              <a:dgm id="{91B37C5A-DED6-4BEF-9BDE-724EDC111114}"/>
                                            </p:graphicEl>
                                          </p:spTgt>
                                        </p:tgtEl>
                                        <p:attrNameLst>
                                          <p:attrName>ppt_h</p:attrName>
                                        </p:attrNameLst>
                                      </p:cBhvr>
                                      <p:tavLst>
                                        <p:tav tm="0">
                                          <p:val>
                                            <p:fltVal val="0"/>
                                          </p:val>
                                        </p:tav>
                                        <p:tav tm="100000">
                                          <p:val>
                                            <p:strVal val="#ppt_h"/>
                                          </p:val>
                                        </p:tav>
                                      </p:tavLst>
                                    </p:anim>
                                    <p:animEffect transition="in" filter="fade">
                                      <p:cBhvr>
                                        <p:cTn id="45" dur="750"/>
                                        <p:tgtEl>
                                          <p:spTgt spid="5">
                                            <p:graphicEl>
                                              <a:dgm id="{91B37C5A-DED6-4BEF-9BDE-724EDC111114}"/>
                                            </p:graphicEl>
                                          </p:spTgt>
                                        </p:tgtEl>
                                      </p:cBhvr>
                                    </p:animEffect>
                                    <p:anim calcmode="lin" valueType="num">
                                      <p:cBhvr>
                                        <p:cTn id="46" dur="750" fill="hold"/>
                                        <p:tgtEl>
                                          <p:spTgt spid="5">
                                            <p:graphicEl>
                                              <a:dgm id="{91B37C5A-DED6-4BEF-9BDE-724EDC111114}"/>
                                            </p:graphicEl>
                                          </p:spTgt>
                                        </p:tgtEl>
                                        <p:attrNameLst>
                                          <p:attrName>ppt_x</p:attrName>
                                        </p:attrNameLst>
                                      </p:cBhvr>
                                      <p:tavLst>
                                        <p:tav tm="0">
                                          <p:val>
                                            <p:fltVal val="0.5"/>
                                          </p:val>
                                        </p:tav>
                                        <p:tav tm="100000">
                                          <p:val>
                                            <p:strVal val="#ppt_x"/>
                                          </p:val>
                                        </p:tav>
                                      </p:tavLst>
                                    </p:anim>
                                    <p:anim calcmode="lin" valueType="num">
                                      <p:cBhvr>
                                        <p:cTn id="47" dur="750" fill="hold"/>
                                        <p:tgtEl>
                                          <p:spTgt spid="5">
                                            <p:graphicEl>
                                              <a:dgm id="{91B37C5A-DED6-4BEF-9BDE-724EDC111114}"/>
                                            </p:graphicEl>
                                          </p:spTgt>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seq concurrent="1" nextAc="seek">
              <p:cTn id="48" restart="whenNotActive" fill="hold" evtFilter="cancelBubble" nodeType="interactiveSeq">
                <p:stCondLst>
                  <p:cond evt="onClick" delay="0">
                    <p:tgtEl>
                      <p:spTgt spid="5"/>
                    </p:tgtEl>
                  </p:cond>
                </p:stCondLst>
                <p:endSync evt="end" delay="0">
                  <p:rtn val="all"/>
                </p:endSync>
                <p:childTnLst>
                  <p:par>
                    <p:cTn id="49" fill="hold">
                      <p:stCondLst>
                        <p:cond delay="0"/>
                      </p:stCondLst>
                      <p:childTnLst>
                        <p:par>
                          <p:cTn id="50" fill="hold">
                            <p:stCondLst>
                              <p:cond delay="0"/>
                            </p:stCondLst>
                            <p:childTnLst>
                              <p:par>
                                <p:cTn id="51" presetID="53" presetClass="entr" presetSubtype="16" fill="hold" grpId="0" nodeType="clickEffect">
                                  <p:stCondLst>
                                    <p:cond delay="0"/>
                                  </p:stCondLst>
                                  <p:childTnLst>
                                    <p:set>
                                      <p:cBhvr>
                                        <p:cTn id="52" dur="1" fill="hold">
                                          <p:stCondLst>
                                            <p:cond delay="0"/>
                                          </p:stCondLst>
                                        </p:cTn>
                                        <p:tgtEl>
                                          <p:spTgt spid="5">
                                            <p:graphicEl>
                                              <a:dgm id="{A5AFDDFD-A2FB-4D82-B775-79DA46F2DC83}"/>
                                            </p:graphicEl>
                                          </p:spTgt>
                                        </p:tgtEl>
                                        <p:attrNameLst>
                                          <p:attrName>style.visibility</p:attrName>
                                        </p:attrNameLst>
                                      </p:cBhvr>
                                      <p:to>
                                        <p:strVal val="visible"/>
                                      </p:to>
                                    </p:set>
                                    <p:anim calcmode="lin" valueType="num">
                                      <p:cBhvr>
                                        <p:cTn id="53" dur="500" fill="hold"/>
                                        <p:tgtEl>
                                          <p:spTgt spid="5">
                                            <p:graphicEl>
                                              <a:dgm id="{A5AFDDFD-A2FB-4D82-B775-79DA46F2DC83}"/>
                                            </p:graphicEl>
                                          </p:spTgt>
                                        </p:tgtEl>
                                        <p:attrNameLst>
                                          <p:attrName>ppt_w</p:attrName>
                                        </p:attrNameLst>
                                      </p:cBhvr>
                                      <p:tavLst>
                                        <p:tav tm="0">
                                          <p:val>
                                            <p:fltVal val="0"/>
                                          </p:val>
                                        </p:tav>
                                        <p:tav tm="100000">
                                          <p:val>
                                            <p:strVal val="#ppt_w"/>
                                          </p:val>
                                        </p:tav>
                                      </p:tavLst>
                                    </p:anim>
                                    <p:anim calcmode="lin" valueType="num">
                                      <p:cBhvr>
                                        <p:cTn id="54" dur="500" fill="hold"/>
                                        <p:tgtEl>
                                          <p:spTgt spid="5">
                                            <p:graphicEl>
                                              <a:dgm id="{A5AFDDFD-A2FB-4D82-B775-79DA46F2DC83}"/>
                                            </p:graphicEl>
                                          </p:spTgt>
                                        </p:tgtEl>
                                        <p:attrNameLst>
                                          <p:attrName>ppt_h</p:attrName>
                                        </p:attrNameLst>
                                      </p:cBhvr>
                                      <p:tavLst>
                                        <p:tav tm="0">
                                          <p:val>
                                            <p:fltVal val="0"/>
                                          </p:val>
                                        </p:tav>
                                        <p:tav tm="100000">
                                          <p:val>
                                            <p:strVal val="#ppt_h"/>
                                          </p:val>
                                        </p:tav>
                                      </p:tavLst>
                                    </p:anim>
                                    <p:animEffect transition="in" filter="fade">
                                      <p:cBhvr>
                                        <p:cTn id="55" dur="500"/>
                                        <p:tgtEl>
                                          <p:spTgt spid="5">
                                            <p:graphicEl>
                                              <a:dgm id="{A5AFDDFD-A2FB-4D82-B775-79DA46F2DC83}"/>
                                            </p:graphicEl>
                                          </p:spTgt>
                                        </p:tgtEl>
                                      </p:cBhvr>
                                    </p:animEffect>
                                  </p:childTnLst>
                                </p:cTn>
                              </p:par>
                            </p:childTnLst>
                          </p:cTn>
                        </p:par>
                      </p:childTnLst>
                    </p:cTn>
                  </p:par>
                  <p:par>
                    <p:cTn id="56" fill="hold">
                      <p:stCondLst>
                        <p:cond delay="indefinite"/>
                      </p:stCondLst>
                      <p:childTnLst>
                        <p:par>
                          <p:cTn id="57" fill="hold">
                            <p:stCondLst>
                              <p:cond delay="0"/>
                            </p:stCondLst>
                            <p:childTnLst>
                              <p:par>
                                <p:cTn id="58" presetID="53" presetClass="entr" presetSubtype="16" fill="hold" grpId="0" nodeType="clickEffect">
                                  <p:stCondLst>
                                    <p:cond delay="0"/>
                                  </p:stCondLst>
                                  <p:childTnLst>
                                    <p:set>
                                      <p:cBhvr>
                                        <p:cTn id="59" dur="1" fill="hold">
                                          <p:stCondLst>
                                            <p:cond delay="0"/>
                                          </p:stCondLst>
                                        </p:cTn>
                                        <p:tgtEl>
                                          <p:spTgt spid="5">
                                            <p:graphicEl>
                                              <a:dgm id="{0E9E8685-9FAE-4850-A3F9-6A67C8086EA3}"/>
                                            </p:graphicEl>
                                          </p:spTgt>
                                        </p:tgtEl>
                                        <p:attrNameLst>
                                          <p:attrName>style.visibility</p:attrName>
                                        </p:attrNameLst>
                                      </p:cBhvr>
                                      <p:to>
                                        <p:strVal val="visible"/>
                                      </p:to>
                                    </p:set>
                                    <p:anim calcmode="lin" valueType="num">
                                      <p:cBhvr>
                                        <p:cTn id="60" dur="500" fill="hold"/>
                                        <p:tgtEl>
                                          <p:spTgt spid="5">
                                            <p:graphicEl>
                                              <a:dgm id="{0E9E8685-9FAE-4850-A3F9-6A67C8086EA3}"/>
                                            </p:graphicEl>
                                          </p:spTgt>
                                        </p:tgtEl>
                                        <p:attrNameLst>
                                          <p:attrName>ppt_w</p:attrName>
                                        </p:attrNameLst>
                                      </p:cBhvr>
                                      <p:tavLst>
                                        <p:tav tm="0">
                                          <p:val>
                                            <p:fltVal val="0"/>
                                          </p:val>
                                        </p:tav>
                                        <p:tav tm="100000">
                                          <p:val>
                                            <p:strVal val="#ppt_w"/>
                                          </p:val>
                                        </p:tav>
                                      </p:tavLst>
                                    </p:anim>
                                    <p:anim calcmode="lin" valueType="num">
                                      <p:cBhvr>
                                        <p:cTn id="61" dur="500" fill="hold"/>
                                        <p:tgtEl>
                                          <p:spTgt spid="5">
                                            <p:graphicEl>
                                              <a:dgm id="{0E9E8685-9FAE-4850-A3F9-6A67C8086EA3}"/>
                                            </p:graphicEl>
                                          </p:spTgt>
                                        </p:tgtEl>
                                        <p:attrNameLst>
                                          <p:attrName>ppt_h</p:attrName>
                                        </p:attrNameLst>
                                      </p:cBhvr>
                                      <p:tavLst>
                                        <p:tav tm="0">
                                          <p:val>
                                            <p:fltVal val="0"/>
                                          </p:val>
                                        </p:tav>
                                        <p:tav tm="100000">
                                          <p:val>
                                            <p:strVal val="#ppt_h"/>
                                          </p:val>
                                        </p:tav>
                                      </p:tavLst>
                                    </p:anim>
                                    <p:animEffect transition="in" filter="fade">
                                      <p:cBhvr>
                                        <p:cTn id="62" dur="500"/>
                                        <p:tgtEl>
                                          <p:spTgt spid="5">
                                            <p:graphicEl>
                                              <a:dgm id="{0E9E8685-9FAE-4850-A3F9-6A67C8086EA3}"/>
                                            </p:graphicEl>
                                          </p:spTgt>
                                        </p:tgtEl>
                                      </p:cBhvr>
                                    </p:animEffect>
                                  </p:childTnLst>
                                </p:cTn>
                              </p:par>
                            </p:childTnLst>
                          </p:cTn>
                        </p:par>
                      </p:childTnLst>
                    </p:cTn>
                  </p:par>
                  <p:par>
                    <p:cTn id="63" fill="hold">
                      <p:stCondLst>
                        <p:cond delay="indefinite"/>
                      </p:stCondLst>
                      <p:childTnLst>
                        <p:par>
                          <p:cTn id="64" fill="hold">
                            <p:stCondLst>
                              <p:cond delay="0"/>
                            </p:stCondLst>
                            <p:childTnLst>
                              <p:par>
                                <p:cTn id="65" presetID="53" presetClass="entr" presetSubtype="16" fill="hold" grpId="0" nodeType="clickEffect">
                                  <p:stCondLst>
                                    <p:cond delay="0"/>
                                  </p:stCondLst>
                                  <p:childTnLst>
                                    <p:set>
                                      <p:cBhvr>
                                        <p:cTn id="66" dur="1" fill="hold">
                                          <p:stCondLst>
                                            <p:cond delay="0"/>
                                          </p:stCondLst>
                                        </p:cTn>
                                        <p:tgtEl>
                                          <p:spTgt spid="5">
                                            <p:graphicEl>
                                              <a:dgm id="{B8249631-AB2C-4F2F-A510-FD64F176772D}"/>
                                            </p:graphicEl>
                                          </p:spTgt>
                                        </p:tgtEl>
                                        <p:attrNameLst>
                                          <p:attrName>style.visibility</p:attrName>
                                        </p:attrNameLst>
                                      </p:cBhvr>
                                      <p:to>
                                        <p:strVal val="visible"/>
                                      </p:to>
                                    </p:set>
                                    <p:anim calcmode="lin" valueType="num">
                                      <p:cBhvr>
                                        <p:cTn id="67" dur="500" fill="hold"/>
                                        <p:tgtEl>
                                          <p:spTgt spid="5">
                                            <p:graphicEl>
                                              <a:dgm id="{B8249631-AB2C-4F2F-A510-FD64F176772D}"/>
                                            </p:graphicEl>
                                          </p:spTgt>
                                        </p:tgtEl>
                                        <p:attrNameLst>
                                          <p:attrName>ppt_w</p:attrName>
                                        </p:attrNameLst>
                                      </p:cBhvr>
                                      <p:tavLst>
                                        <p:tav tm="0">
                                          <p:val>
                                            <p:fltVal val="0"/>
                                          </p:val>
                                        </p:tav>
                                        <p:tav tm="100000">
                                          <p:val>
                                            <p:strVal val="#ppt_w"/>
                                          </p:val>
                                        </p:tav>
                                      </p:tavLst>
                                    </p:anim>
                                    <p:anim calcmode="lin" valueType="num">
                                      <p:cBhvr>
                                        <p:cTn id="68" dur="500" fill="hold"/>
                                        <p:tgtEl>
                                          <p:spTgt spid="5">
                                            <p:graphicEl>
                                              <a:dgm id="{B8249631-AB2C-4F2F-A510-FD64F176772D}"/>
                                            </p:graphicEl>
                                          </p:spTgt>
                                        </p:tgtEl>
                                        <p:attrNameLst>
                                          <p:attrName>ppt_h</p:attrName>
                                        </p:attrNameLst>
                                      </p:cBhvr>
                                      <p:tavLst>
                                        <p:tav tm="0">
                                          <p:val>
                                            <p:fltVal val="0"/>
                                          </p:val>
                                        </p:tav>
                                        <p:tav tm="100000">
                                          <p:val>
                                            <p:strVal val="#ppt_h"/>
                                          </p:val>
                                        </p:tav>
                                      </p:tavLst>
                                    </p:anim>
                                    <p:animEffect transition="in" filter="fade">
                                      <p:cBhvr>
                                        <p:cTn id="69" dur="500"/>
                                        <p:tgtEl>
                                          <p:spTgt spid="5">
                                            <p:graphicEl>
                                              <a:dgm id="{B8249631-AB2C-4F2F-A510-FD64F176772D}"/>
                                            </p:graphicEl>
                                          </p:spTgt>
                                        </p:tgtEl>
                                      </p:cBhvr>
                                    </p:animEffect>
                                  </p:childTnLst>
                                </p:cTn>
                              </p:par>
                            </p:childTnLst>
                          </p:cTn>
                        </p:par>
                      </p:childTnLst>
                    </p:cTn>
                  </p:par>
                  <p:par>
                    <p:cTn id="70" fill="hold">
                      <p:stCondLst>
                        <p:cond delay="indefinite"/>
                      </p:stCondLst>
                      <p:childTnLst>
                        <p:par>
                          <p:cTn id="71" fill="hold">
                            <p:stCondLst>
                              <p:cond delay="0"/>
                            </p:stCondLst>
                            <p:childTnLst>
                              <p:par>
                                <p:cTn id="72" presetID="53" presetClass="entr" presetSubtype="16" fill="hold" grpId="0" nodeType="clickEffect">
                                  <p:stCondLst>
                                    <p:cond delay="0"/>
                                  </p:stCondLst>
                                  <p:childTnLst>
                                    <p:set>
                                      <p:cBhvr>
                                        <p:cTn id="73" dur="1" fill="hold">
                                          <p:stCondLst>
                                            <p:cond delay="0"/>
                                          </p:stCondLst>
                                        </p:cTn>
                                        <p:tgtEl>
                                          <p:spTgt spid="5">
                                            <p:graphicEl>
                                              <a:dgm id="{1AFCBC96-E123-40CA-8245-B700369AFEE0}"/>
                                            </p:graphicEl>
                                          </p:spTgt>
                                        </p:tgtEl>
                                        <p:attrNameLst>
                                          <p:attrName>style.visibility</p:attrName>
                                        </p:attrNameLst>
                                      </p:cBhvr>
                                      <p:to>
                                        <p:strVal val="visible"/>
                                      </p:to>
                                    </p:set>
                                    <p:anim calcmode="lin" valueType="num">
                                      <p:cBhvr>
                                        <p:cTn id="74" dur="500" fill="hold"/>
                                        <p:tgtEl>
                                          <p:spTgt spid="5">
                                            <p:graphicEl>
                                              <a:dgm id="{1AFCBC96-E123-40CA-8245-B700369AFEE0}"/>
                                            </p:graphicEl>
                                          </p:spTgt>
                                        </p:tgtEl>
                                        <p:attrNameLst>
                                          <p:attrName>ppt_w</p:attrName>
                                        </p:attrNameLst>
                                      </p:cBhvr>
                                      <p:tavLst>
                                        <p:tav tm="0">
                                          <p:val>
                                            <p:fltVal val="0"/>
                                          </p:val>
                                        </p:tav>
                                        <p:tav tm="100000">
                                          <p:val>
                                            <p:strVal val="#ppt_w"/>
                                          </p:val>
                                        </p:tav>
                                      </p:tavLst>
                                    </p:anim>
                                    <p:anim calcmode="lin" valueType="num">
                                      <p:cBhvr>
                                        <p:cTn id="75" dur="500" fill="hold"/>
                                        <p:tgtEl>
                                          <p:spTgt spid="5">
                                            <p:graphicEl>
                                              <a:dgm id="{1AFCBC96-E123-40CA-8245-B700369AFEE0}"/>
                                            </p:graphicEl>
                                          </p:spTgt>
                                        </p:tgtEl>
                                        <p:attrNameLst>
                                          <p:attrName>ppt_h</p:attrName>
                                        </p:attrNameLst>
                                      </p:cBhvr>
                                      <p:tavLst>
                                        <p:tav tm="0">
                                          <p:val>
                                            <p:fltVal val="0"/>
                                          </p:val>
                                        </p:tav>
                                        <p:tav tm="100000">
                                          <p:val>
                                            <p:strVal val="#ppt_h"/>
                                          </p:val>
                                        </p:tav>
                                      </p:tavLst>
                                    </p:anim>
                                    <p:animEffect transition="in" filter="fade">
                                      <p:cBhvr>
                                        <p:cTn id="76" dur="500"/>
                                        <p:tgtEl>
                                          <p:spTgt spid="5">
                                            <p:graphicEl>
                                              <a:dgm id="{1AFCBC96-E123-40CA-8245-B700369AFEE0}"/>
                                            </p:graphicEl>
                                          </p:spTgt>
                                        </p:tgtEl>
                                      </p:cBhvr>
                                    </p:animEffect>
                                  </p:childTnLst>
                                </p:cTn>
                              </p:par>
                            </p:childTnLst>
                          </p:cTn>
                        </p:par>
                      </p:childTnLst>
                    </p:cTn>
                  </p:par>
                  <p:par>
                    <p:cTn id="77" fill="hold">
                      <p:stCondLst>
                        <p:cond delay="indefinite"/>
                      </p:stCondLst>
                      <p:childTnLst>
                        <p:par>
                          <p:cTn id="78" fill="hold">
                            <p:stCondLst>
                              <p:cond delay="0"/>
                            </p:stCondLst>
                            <p:childTnLst>
                              <p:par>
                                <p:cTn id="79" presetID="53" presetClass="entr" presetSubtype="16" fill="hold" grpId="0" nodeType="clickEffect">
                                  <p:stCondLst>
                                    <p:cond delay="0"/>
                                  </p:stCondLst>
                                  <p:childTnLst>
                                    <p:set>
                                      <p:cBhvr>
                                        <p:cTn id="80" dur="1" fill="hold">
                                          <p:stCondLst>
                                            <p:cond delay="0"/>
                                          </p:stCondLst>
                                        </p:cTn>
                                        <p:tgtEl>
                                          <p:spTgt spid="5">
                                            <p:graphicEl>
                                              <a:dgm id="{91B37C5A-DED6-4BEF-9BDE-724EDC111114}"/>
                                            </p:graphicEl>
                                          </p:spTgt>
                                        </p:tgtEl>
                                        <p:attrNameLst>
                                          <p:attrName>style.visibility</p:attrName>
                                        </p:attrNameLst>
                                      </p:cBhvr>
                                      <p:to>
                                        <p:strVal val="visible"/>
                                      </p:to>
                                    </p:set>
                                    <p:anim calcmode="lin" valueType="num">
                                      <p:cBhvr>
                                        <p:cTn id="81" dur="500" fill="hold"/>
                                        <p:tgtEl>
                                          <p:spTgt spid="5">
                                            <p:graphicEl>
                                              <a:dgm id="{91B37C5A-DED6-4BEF-9BDE-724EDC111114}"/>
                                            </p:graphicEl>
                                          </p:spTgt>
                                        </p:tgtEl>
                                        <p:attrNameLst>
                                          <p:attrName>ppt_w</p:attrName>
                                        </p:attrNameLst>
                                      </p:cBhvr>
                                      <p:tavLst>
                                        <p:tav tm="0">
                                          <p:val>
                                            <p:fltVal val="0"/>
                                          </p:val>
                                        </p:tav>
                                        <p:tav tm="100000">
                                          <p:val>
                                            <p:strVal val="#ppt_w"/>
                                          </p:val>
                                        </p:tav>
                                      </p:tavLst>
                                    </p:anim>
                                    <p:anim calcmode="lin" valueType="num">
                                      <p:cBhvr>
                                        <p:cTn id="82" dur="500" fill="hold"/>
                                        <p:tgtEl>
                                          <p:spTgt spid="5">
                                            <p:graphicEl>
                                              <a:dgm id="{91B37C5A-DED6-4BEF-9BDE-724EDC111114}"/>
                                            </p:graphicEl>
                                          </p:spTgt>
                                        </p:tgtEl>
                                        <p:attrNameLst>
                                          <p:attrName>ppt_h</p:attrName>
                                        </p:attrNameLst>
                                      </p:cBhvr>
                                      <p:tavLst>
                                        <p:tav tm="0">
                                          <p:val>
                                            <p:fltVal val="0"/>
                                          </p:val>
                                        </p:tav>
                                        <p:tav tm="100000">
                                          <p:val>
                                            <p:strVal val="#ppt_h"/>
                                          </p:val>
                                        </p:tav>
                                      </p:tavLst>
                                    </p:anim>
                                    <p:animEffect transition="in" filter="fade">
                                      <p:cBhvr>
                                        <p:cTn id="83" dur="500"/>
                                        <p:tgtEl>
                                          <p:spTgt spid="5">
                                            <p:graphicEl>
                                              <a:dgm id="{91B37C5A-DED6-4BEF-9BDE-724EDC111114}"/>
                                            </p:graphicEl>
                                          </p:spTgt>
                                        </p:tgtEl>
                                      </p:cBhvr>
                                    </p:animEffect>
                                  </p:childTnLst>
                                </p:cTn>
                              </p:par>
                            </p:childTnLst>
                          </p:cTn>
                        </p:par>
                      </p:childTnLst>
                    </p:cTn>
                  </p:par>
                </p:childTnLst>
              </p:cTn>
              <p:nextCondLst>
                <p:cond evt="onClick" delay="0">
                  <p:tgtEl>
                    <p:spTgt spid="5"/>
                  </p:tgtEl>
                </p:cond>
              </p:nextCondLst>
            </p:seq>
          </p:childTnLst>
        </p:cTn>
      </p:par>
    </p:tnLst>
    <p:bldLst>
      <p:bldGraphic spid="5" grpId="0">
        <p:bldSub>
          <a:bldDgm bld="lvlOne"/>
        </p:bldSub>
      </p:bldGraphic>
      <p:bldGraphic spid="5" grpId="1">
        <p:bldSub>
          <a:bldDgm bld="lvl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5704013-A409-4E0E-A92A-DD962021F044}"/>
              </a:ext>
            </a:extLst>
          </p:cNvPr>
          <p:cNvSpPr>
            <a:spLocks noGrp="1"/>
          </p:cNvSpPr>
          <p:nvPr>
            <p:ph type="title"/>
          </p:nvPr>
        </p:nvSpPr>
        <p:spPr>
          <a:xfrm>
            <a:off x="736332" y="479296"/>
            <a:ext cx="8607960" cy="1948944"/>
          </a:xfrm>
        </p:spPr>
        <p:txBody>
          <a:bodyPr/>
          <a:lstStyle/>
          <a:p>
            <a:r>
              <a:rPr lang="it-IT" sz="4400" dirty="0"/>
              <a:t>PRIVACY BY DESIGN – PRIVACY BY DEFAULT</a:t>
            </a:r>
            <a:br>
              <a:rPr lang="it-IT" sz="4400" dirty="0"/>
            </a:br>
            <a:r>
              <a:rPr lang="it-IT" sz="4400" dirty="0"/>
              <a:t>Art. 25</a:t>
            </a:r>
          </a:p>
        </p:txBody>
      </p:sp>
      <p:sp>
        <p:nvSpPr>
          <p:cNvPr id="3" name="Segnaposto contenuto 2">
            <a:extLst>
              <a:ext uri="{FF2B5EF4-FFF2-40B4-BE49-F238E27FC236}">
                <a16:creationId xmlns:a16="http://schemas.microsoft.com/office/drawing/2014/main" id="{63B2442D-3558-415F-B411-8773F52423A8}"/>
              </a:ext>
            </a:extLst>
          </p:cNvPr>
          <p:cNvSpPr>
            <a:spLocks noGrp="1"/>
          </p:cNvSpPr>
          <p:nvPr>
            <p:ph idx="1"/>
          </p:nvPr>
        </p:nvSpPr>
        <p:spPr>
          <a:xfrm>
            <a:off x="801672" y="3101079"/>
            <a:ext cx="8477280" cy="2855919"/>
          </a:xfrm>
        </p:spPr>
        <p:txBody>
          <a:bodyPr/>
          <a:lstStyle/>
          <a:p>
            <a:pPr algn="just"/>
            <a:r>
              <a:rPr lang="it-IT" sz="2800" dirty="0"/>
              <a:t>La necessità di tutelare il dato va rispettata sin dalla progettazione  del sistema che ne prevedono l’utilizzo (DESIGN) </a:t>
            </a:r>
          </a:p>
          <a:p>
            <a:pPr algn="just"/>
            <a:endParaRPr lang="it-IT" sz="2800" dirty="0"/>
          </a:p>
          <a:p>
            <a:pPr algn="just"/>
            <a:r>
              <a:rPr lang="it-IT" sz="2800" dirty="0"/>
              <a:t>Tale sistema deve assicurare la tutela del dato per impostazione predefinita (DEFAULT)</a:t>
            </a:r>
          </a:p>
        </p:txBody>
      </p:sp>
    </p:spTree>
    <p:extLst>
      <p:ext uri="{BB962C8B-B14F-4D97-AF65-F5344CB8AC3E}">
        <p14:creationId xmlns:p14="http://schemas.microsoft.com/office/powerpoint/2010/main" val="1343084191"/>
      </p:ext>
    </p:extLst>
  </p:cSld>
  <p:clrMapOvr>
    <a:masterClrMapping/>
  </p:clrMapOvr>
</p:sld>
</file>

<file path=ppt/theme/theme1.xml><?xml version="1.0" encoding="utf-8"?>
<a:theme xmlns:a="http://schemas.openxmlformats.org/drawingml/2006/main" name="prs-strategy">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843</TotalTime>
  <Words>3273</Words>
  <Application>Microsoft Office PowerPoint</Application>
  <PresentationFormat>Personalizzato</PresentationFormat>
  <Paragraphs>331</Paragraphs>
  <Slides>40</Slides>
  <Notes>19</Notes>
  <HiddenSlides>0</HiddenSlides>
  <MMClips>0</MMClips>
  <ScaleCrop>false</ScaleCrop>
  <HeadingPairs>
    <vt:vector size="6" baseType="variant">
      <vt:variant>
        <vt:lpstr>Caratteri utilizzati</vt:lpstr>
      </vt:variant>
      <vt:variant>
        <vt:i4>9</vt:i4>
      </vt:variant>
      <vt:variant>
        <vt:lpstr>Tema</vt:lpstr>
      </vt:variant>
      <vt:variant>
        <vt:i4>1</vt:i4>
      </vt:variant>
      <vt:variant>
        <vt:lpstr>Titoli diapositive</vt:lpstr>
      </vt:variant>
      <vt:variant>
        <vt:i4>40</vt:i4>
      </vt:variant>
    </vt:vector>
  </HeadingPairs>
  <TitlesOfParts>
    <vt:vector size="50" baseType="lpstr">
      <vt:lpstr>Albany</vt:lpstr>
      <vt:lpstr>Arial</vt:lpstr>
      <vt:lpstr>Calibri</vt:lpstr>
      <vt:lpstr>Calibri Light</vt:lpstr>
      <vt:lpstr>Courier New</vt:lpstr>
      <vt:lpstr>Microsoft Sans Serif</vt:lpstr>
      <vt:lpstr>StarSymbol</vt:lpstr>
      <vt:lpstr>Thorndale</vt:lpstr>
      <vt:lpstr>Wingdings</vt:lpstr>
      <vt:lpstr>prs-strategy</vt:lpstr>
      <vt:lpstr>IL TRATTAMENTO DEI DATI PERSONALI IN AMBITO SANITARIO con particolare riguardo al trattamento dei dati sensibili</vt:lpstr>
      <vt:lpstr>General Data Protection Regulation Regolamento UE 2016/679 </vt:lpstr>
      <vt:lpstr>D.Lgs. 101/2018</vt:lpstr>
      <vt:lpstr>Art. 2-bis (D.Lgs. 101/2018) Autorità di controllo </vt:lpstr>
      <vt:lpstr>Articolo 1  Oggetto e finalità</vt:lpstr>
      <vt:lpstr>Articolo 2  Ambito di applicazione materiale</vt:lpstr>
      <vt:lpstr>Presentazione standard di PowerPoint</vt:lpstr>
      <vt:lpstr>http://www.federprivacy.it/documentazione/Regolamento_UE_2016_679.pdf</vt:lpstr>
      <vt:lpstr>PRIVACY BY DESIGN – PRIVACY BY DEFAULT Art. 25</vt:lpstr>
      <vt:lpstr>FIGURE COINVOLTE Art.4</vt:lpstr>
      <vt:lpstr>ACCOUNTABILITY = RESPONSABILIZZAZIONE</vt:lpstr>
      <vt:lpstr>ACCOUNTABILITY Art.5 </vt:lpstr>
      <vt:lpstr>DIRITTI DELL’INTERESSATO Sezioni 2, 3 e 4: Articoli dal 15 al 22 </vt:lpstr>
      <vt:lpstr>INFORMATIVA</vt:lpstr>
      <vt:lpstr>CONSENSO</vt:lpstr>
      <vt:lpstr>Art. 2-quinquies (D.Lgs. 101/2018)  Consenso del minore in relazione ai servizi della società dell'informazione</vt:lpstr>
      <vt:lpstr>Corte UE: pronuncia sul consenso per installare i cookie sentenza CGUE 1/10/2019 (causa C673/17)</vt:lpstr>
      <vt:lpstr>Odontoiatria33 10 ottobre 2019</vt:lpstr>
      <vt:lpstr>REGISTRO DELLE ATTIVITA’ Art. 30</vt:lpstr>
      <vt:lpstr>REGISTRO DELLE ATTIVITA’ Art. 30</vt:lpstr>
      <vt:lpstr>NOTIFICA DELLE VIOLAZIONI Data Breach Art. 33 e 34</vt:lpstr>
      <vt:lpstr>REGIME SANZIONATORIO Art. 58, 82-84</vt:lpstr>
      <vt:lpstr>TIPI DI RESPONSABILITA’ </vt:lpstr>
      <vt:lpstr>RESPONSABILITA’ CIVILE Art. 82</vt:lpstr>
      <vt:lpstr>SANZIONI PECUNIARIE Art. 83 Par.2</vt:lpstr>
      <vt:lpstr>RESPONSABILITÀ PENALE  (Art 15 D.Lgs 101/2018)</vt:lpstr>
      <vt:lpstr>RESPONSABILITÀ PENALE  (Art 15 D.Lgs 101/2018)</vt:lpstr>
      <vt:lpstr>RESPONSABILITÀ PENALE  (Art 15 D.Lgs 101/2018)</vt:lpstr>
      <vt:lpstr>GESTIONE ARCHIVI</vt:lpstr>
      <vt:lpstr>GESTIONE CARTACEA</vt:lpstr>
      <vt:lpstr>GESTIONE INFORMATIZZATA Policy strumenti IT</vt:lpstr>
      <vt:lpstr>GESTIONE INFORMATIZZATA Misure generali  -1</vt:lpstr>
      <vt:lpstr>GESTIONE INFORMATIZZATA Misure generali -2</vt:lpstr>
      <vt:lpstr>Concludendo…</vt:lpstr>
      <vt:lpstr>Presentazione standard di PowerPoint</vt:lpstr>
      <vt:lpstr>Presentazione standard di PowerPoint</vt:lpstr>
      <vt:lpstr>L’onere di dimostrare l’avvenuta formazione dei dipendenti è a carico del datore di lavoro</vt:lpstr>
      <vt:lpstr>Ma se non è obbligatorio…..</vt:lpstr>
      <vt:lpstr>Presentazione standard di PowerPoint</vt:lpstr>
      <vt:lpstr>Di Dio conosciamo solo i primi 7 giorni perché, dopo, ha settato le impostazioni sulla privacy (da Twitter)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TRATTAMENTO DEI DATI</dc:title>
  <dc:creator>s c</dc:creator>
  <cp:lastModifiedBy>Federica Russo</cp:lastModifiedBy>
  <cp:revision>68</cp:revision>
  <dcterms:created xsi:type="dcterms:W3CDTF">2019-11-27T17:57:10Z</dcterms:created>
  <dcterms:modified xsi:type="dcterms:W3CDTF">2019-12-09T11:00:58Z</dcterms:modified>
</cp:coreProperties>
</file>