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37"/>
  </p:notesMasterIdLst>
  <p:sldIdLst>
    <p:sldId id="256" r:id="rId3"/>
    <p:sldId id="257" r:id="rId4"/>
    <p:sldId id="258" r:id="rId5"/>
    <p:sldId id="272" r:id="rId6"/>
    <p:sldId id="273" r:id="rId7"/>
    <p:sldId id="259" r:id="rId8"/>
    <p:sldId id="261" r:id="rId9"/>
    <p:sldId id="262" r:id="rId10"/>
    <p:sldId id="264" r:id="rId11"/>
    <p:sldId id="265" r:id="rId12"/>
    <p:sldId id="390" r:id="rId13"/>
    <p:sldId id="391" r:id="rId14"/>
    <p:sldId id="282" r:id="rId15"/>
    <p:sldId id="281" r:id="rId16"/>
    <p:sldId id="266" r:id="rId17"/>
    <p:sldId id="267" r:id="rId18"/>
    <p:sldId id="268" r:id="rId19"/>
    <p:sldId id="269" r:id="rId20"/>
    <p:sldId id="270" r:id="rId21"/>
    <p:sldId id="280" r:id="rId22"/>
    <p:sldId id="271" r:id="rId23"/>
    <p:sldId id="276" r:id="rId24"/>
    <p:sldId id="290" r:id="rId25"/>
    <p:sldId id="277" r:id="rId26"/>
    <p:sldId id="292" r:id="rId27"/>
    <p:sldId id="293" r:id="rId28"/>
    <p:sldId id="295" r:id="rId29"/>
    <p:sldId id="291" r:id="rId30"/>
    <p:sldId id="297" r:id="rId31"/>
    <p:sldId id="296" r:id="rId32"/>
    <p:sldId id="298" r:id="rId33"/>
    <p:sldId id="299" r:id="rId34"/>
    <p:sldId id="300" r:id="rId35"/>
    <p:sldId id="283" r:id="rId36"/>
    <p:sldId id="294" r:id="rId37"/>
    <p:sldId id="301" r:id="rId38"/>
    <p:sldId id="303" r:id="rId39"/>
    <p:sldId id="285" r:id="rId40"/>
    <p:sldId id="302" r:id="rId41"/>
    <p:sldId id="286" r:id="rId42"/>
    <p:sldId id="287" r:id="rId43"/>
    <p:sldId id="288" r:id="rId44"/>
    <p:sldId id="289" r:id="rId45"/>
    <p:sldId id="304" r:id="rId46"/>
    <p:sldId id="305" r:id="rId47"/>
    <p:sldId id="312" r:id="rId48"/>
    <p:sldId id="314" r:id="rId49"/>
    <p:sldId id="316" r:id="rId50"/>
    <p:sldId id="318" r:id="rId51"/>
    <p:sldId id="320" r:id="rId52"/>
    <p:sldId id="319" r:id="rId53"/>
    <p:sldId id="322" r:id="rId54"/>
    <p:sldId id="323" r:id="rId55"/>
    <p:sldId id="321" r:id="rId56"/>
    <p:sldId id="324" r:id="rId57"/>
    <p:sldId id="309" r:id="rId58"/>
    <p:sldId id="310" r:id="rId59"/>
    <p:sldId id="389" r:id="rId60"/>
    <p:sldId id="311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56" r:id="rId72"/>
    <p:sldId id="325" r:id="rId73"/>
    <p:sldId id="326" r:id="rId74"/>
    <p:sldId id="341" r:id="rId75"/>
    <p:sldId id="342" r:id="rId76"/>
    <p:sldId id="329" r:id="rId77"/>
    <p:sldId id="330" r:id="rId78"/>
    <p:sldId id="348" r:id="rId79"/>
    <p:sldId id="349" r:id="rId80"/>
    <p:sldId id="343" r:id="rId81"/>
    <p:sldId id="344" r:id="rId82"/>
    <p:sldId id="345" r:id="rId83"/>
    <p:sldId id="346" r:id="rId84"/>
    <p:sldId id="354" r:id="rId85"/>
    <p:sldId id="350" r:id="rId86"/>
    <p:sldId id="392" r:id="rId87"/>
    <p:sldId id="393" r:id="rId88"/>
    <p:sldId id="394" r:id="rId89"/>
    <p:sldId id="395" r:id="rId90"/>
    <p:sldId id="355" r:id="rId91"/>
    <p:sldId id="387" r:id="rId92"/>
    <p:sldId id="357" r:id="rId93"/>
    <p:sldId id="351" r:id="rId94"/>
    <p:sldId id="358" r:id="rId95"/>
    <p:sldId id="359" r:id="rId96"/>
    <p:sldId id="360" r:id="rId97"/>
    <p:sldId id="361" r:id="rId98"/>
    <p:sldId id="362" r:id="rId99"/>
    <p:sldId id="396" r:id="rId100"/>
    <p:sldId id="397" r:id="rId101"/>
    <p:sldId id="398" r:id="rId102"/>
    <p:sldId id="399" r:id="rId103"/>
    <p:sldId id="400" r:id="rId104"/>
    <p:sldId id="401" r:id="rId105"/>
    <p:sldId id="402" r:id="rId106"/>
    <p:sldId id="403" r:id="rId107"/>
    <p:sldId id="404" r:id="rId108"/>
    <p:sldId id="405" r:id="rId109"/>
    <p:sldId id="406" r:id="rId110"/>
    <p:sldId id="407" r:id="rId111"/>
    <p:sldId id="408" r:id="rId112"/>
    <p:sldId id="409" r:id="rId113"/>
    <p:sldId id="410" r:id="rId114"/>
    <p:sldId id="411" r:id="rId115"/>
    <p:sldId id="412" r:id="rId116"/>
    <p:sldId id="363" r:id="rId117"/>
    <p:sldId id="353" r:id="rId118"/>
    <p:sldId id="364" r:id="rId119"/>
    <p:sldId id="365" r:id="rId120"/>
    <p:sldId id="366" r:id="rId121"/>
    <p:sldId id="367" r:id="rId122"/>
    <p:sldId id="368" r:id="rId123"/>
    <p:sldId id="374" r:id="rId124"/>
    <p:sldId id="369" r:id="rId125"/>
    <p:sldId id="371" r:id="rId126"/>
    <p:sldId id="372" r:id="rId127"/>
    <p:sldId id="373" r:id="rId128"/>
    <p:sldId id="375" r:id="rId129"/>
    <p:sldId id="376" r:id="rId130"/>
    <p:sldId id="382" r:id="rId131"/>
    <p:sldId id="377" r:id="rId132"/>
    <p:sldId id="383" r:id="rId133"/>
    <p:sldId id="384" r:id="rId134"/>
    <p:sldId id="385" r:id="rId135"/>
    <p:sldId id="388" r:id="rId1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simo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5246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commentAuthors" Target="commentAuthor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24T00:10:48.55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EC260-430F-47B7-ADD1-2C05FC25909E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2BB9-3F73-4800-97C1-420BA4D75C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6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Midollo_osseo" TargetMode="External"/><Relationship Id="rId13" Type="http://schemas.openxmlformats.org/officeDocument/2006/relationships/hyperlink" Target="http://it.wikipedia.org/wiki/Anticorpi" TargetMode="External"/><Relationship Id="rId3" Type="http://schemas.openxmlformats.org/officeDocument/2006/relationships/hyperlink" Target="http://it.wikipedia.org/wiki/Brucellosi" TargetMode="External"/><Relationship Id="rId7" Type="http://schemas.openxmlformats.org/officeDocument/2006/relationships/hyperlink" Target="http://it.wikipedia.org/wiki/Linfonodi" TargetMode="External"/><Relationship Id="rId12" Type="http://schemas.openxmlformats.org/officeDocument/2006/relationships/hyperlink" Target="http://it.wikipedia.org/w/index.php?title=Reazione_di_Wright&amp;action=edit&amp;redlink=1" TargetMode="External"/><Relationship Id="rId2" Type="http://schemas.openxmlformats.org/officeDocument/2006/relationships/slide" Target="../slides/slide36.xml"/><Relationship Id="rId16" Type="http://schemas.openxmlformats.org/officeDocument/2006/relationships/hyperlink" Target="http://it.wikipedia.org/wiki/Rifampicin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Fegato" TargetMode="External"/><Relationship Id="rId11" Type="http://schemas.openxmlformats.org/officeDocument/2006/relationships/hyperlink" Target="http://it.wikipedia.org/wiki/Granulomi" TargetMode="External"/><Relationship Id="rId5" Type="http://schemas.openxmlformats.org/officeDocument/2006/relationships/hyperlink" Target="http://it.wikipedia.org/wiki/Sangue" TargetMode="External"/><Relationship Id="rId15" Type="http://schemas.openxmlformats.org/officeDocument/2006/relationships/hyperlink" Target="http://it.wikipedia.org/wiki/Tetracicline" TargetMode="External"/><Relationship Id="rId10" Type="http://schemas.openxmlformats.org/officeDocument/2006/relationships/hyperlink" Target="http://it.wikipedia.org/wiki/Necrosi" TargetMode="External"/><Relationship Id="rId4" Type="http://schemas.openxmlformats.org/officeDocument/2006/relationships/hyperlink" Target="http://it.wikipedia.org/wiki/Milza" TargetMode="External"/><Relationship Id="rId9" Type="http://schemas.openxmlformats.org/officeDocument/2006/relationships/hyperlink" Target="http://it.wikipedia.org/wiki/Immunit%C3%A0_cellulo-mediata" TargetMode="External"/><Relationship Id="rId14" Type="http://schemas.openxmlformats.org/officeDocument/2006/relationships/hyperlink" Target="http://it.wikipedia.org/wiki/Antigeni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t&amp;prev=/search?q=biografia+Earle+H.+Spaulding&amp;hl=it&amp;client=firefox-a&amp;hs=rU7&amp;rls=org.mozilla:it:official&amp;prmd=imvnso&amp;rurl=translate.google.it&amp;sl=en&amp;u=http://en.wikipedia.org/wiki/Temple_University&amp;usg=ALkJrhiEVfCd7bxC215vbiQAje29mauM_g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ranslate.googleusercontent.com/translate_c?hl=it&amp;prev=/search?q=biografia+Earle+H.+Spaulding&amp;hl=it&amp;client=firefox-a&amp;hs=rU7&amp;rls=org.mozilla:it:official&amp;prmd=imvnso&amp;rurl=translate.google.it&amp;sl=en&amp;u=http://en.wikipedia.org/wiki/Philadelphia&amp;usg=ALkJrhgufbmuuJOka7OzV7_-EwzsVKTVdQ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60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61626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05936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45793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59357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169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5738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105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0011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DBFC0C76-FADA-7C4E-AE62-F77F7BABEE62}" type="slidenum">
              <a:rPr lang="it-IT" altLang="it-IT">
                <a:latin typeface="Arial" charset="0"/>
              </a:rPr>
              <a:pPr eaLnBrk="1" hangingPunct="1"/>
              <a:t>106</a:t>
            </a:fld>
            <a:endParaRPr lang="it-IT" altLang="it-IT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79358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16DCD811-89DE-964C-9BD0-F403DED40673}" type="slidenum">
              <a:rPr lang="it-IT" altLang="it-IT">
                <a:latin typeface="Arial" charset="0"/>
              </a:rPr>
              <a:pPr eaLnBrk="1" hangingPunct="1"/>
              <a:t>107</a:t>
            </a:fld>
            <a:endParaRPr lang="it-IT" altLang="it-IT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08222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29ED2C99-FCE1-634E-A4DA-3BAAF2F726E6}" type="slidenum">
              <a:rPr lang="it-IT" altLang="it-IT">
                <a:latin typeface="Arial" charset="0"/>
              </a:rPr>
              <a:pPr eaLnBrk="1" hangingPunct="1"/>
              <a:t>108</a:t>
            </a:fld>
            <a:endParaRPr lang="it-IT" altLang="it-IT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936181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2F40BDB4-A4BD-E14A-86F2-82217A62F43F}" type="slidenum">
              <a:rPr lang="it-IT" altLang="it-IT">
                <a:latin typeface="Arial" charset="0"/>
              </a:rPr>
              <a:pPr eaLnBrk="1" hangingPunct="1"/>
              <a:t>109</a:t>
            </a:fld>
            <a:endParaRPr lang="it-IT" altLang="it-IT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4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73451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115E999A-8C20-8543-99B9-29E63E792EFB}" type="slidenum">
              <a:rPr lang="it-IT" altLang="it-IT">
                <a:latin typeface="Arial" charset="0"/>
              </a:rPr>
              <a:pPr eaLnBrk="1" hangingPunct="1"/>
              <a:t>110</a:t>
            </a:fld>
            <a:endParaRPr lang="it-IT" altLang="it-IT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820874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FF1722A7-02CE-A943-A246-FA161497A829}" type="slidenum">
              <a:rPr lang="it-IT" altLang="it-IT">
                <a:latin typeface="Arial" charset="0"/>
              </a:rPr>
              <a:pPr eaLnBrk="1" hangingPunct="1"/>
              <a:t>111</a:t>
            </a:fld>
            <a:endParaRPr lang="it-IT" altLang="it-IT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La respirabilità o pressione differenziale rende noto quanto facilmente l’aria passi attraverso una mascherina</a:t>
            </a:r>
          </a:p>
        </p:txBody>
      </p:sp>
    </p:spTree>
    <p:extLst>
      <p:ext uri="{BB962C8B-B14F-4D97-AF65-F5344CB8AC3E}">
        <p14:creationId xmlns:p14="http://schemas.microsoft.com/office/powerpoint/2010/main" val="73816026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7C5A810D-8528-A54D-8E00-09B82E48AEC3}" type="slidenum">
              <a:rPr lang="it-IT" altLang="it-IT">
                <a:latin typeface="Arial" charset="0"/>
              </a:rPr>
              <a:pPr eaLnBrk="1" hangingPunct="1"/>
              <a:t>112</a:t>
            </a:fld>
            <a:endParaRPr lang="it-IT" altLang="it-IT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71994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9F5C989C-D0FF-8541-A88B-148BFFBD9093}" type="slidenum">
              <a:rPr lang="it-IT" altLang="it-IT">
                <a:latin typeface="Arial" charset="0"/>
              </a:rPr>
              <a:pPr eaLnBrk="1" hangingPunct="1"/>
              <a:t>113</a:t>
            </a:fld>
            <a:endParaRPr lang="it-IT" altLang="it-IT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56164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9843E03E-A6F9-6C47-BF1F-E3075CDDFCC0}" type="slidenum">
              <a:rPr lang="it-IT" altLang="it-IT">
                <a:latin typeface="Arial" charset="0"/>
              </a:rPr>
              <a:pPr eaLnBrk="1" hangingPunct="1"/>
              <a:t>114</a:t>
            </a:fld>
            <a:endParaRPr lang="it-IT" altLang="it-IT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1400"/>
              <a:t>TNT= tessuto non </a:t>
            </a:r>
            <a:r>
              <a:rPr lang="it-IT" altLang="it-IT" sz="1400" u="sng"/>
              <a:t>tessuto</a:t>
            </a:r>
            <a:r>
              <a:rPr lang="it-IT" altLang="it-IT" sz="1400"/>
              <a:t> (participio passato di tessere) TESSERE = intrecciare al telaio i fili della trama con quelli dell’ordito</a:t>
            </a:r>
          </a:p>
        </p:txBody>
      </p:sp>
    </p:spTree>
    <p:extLst>
      <p:ext uri="{BB962C8B-B14F-4D97-AF65-F5344CB8AC3E}">
        <p14:creationId xmlns:p14="http://schemas.microsoft.com/office/powerpoint/2010/main" val="74571367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00501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83915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5229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9964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8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3463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389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6442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40864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70839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46212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12755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05575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87606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10156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19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96282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7298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4862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76350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05461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7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7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215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855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52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44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09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72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951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99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943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58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055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147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0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053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551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55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124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371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966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189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328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676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8567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24942E-CC23-4824-876D-D8B7ADCA8A6E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63" y="4651390"/>
            <a:ext cx="5431846" cy="5211485"/>
          </a:xfrm>
          <a:noFill/>
        </p:spPr>
        <p:txBody>
          <a:bodyPr/>
          <a:lstStyle/>
          <a:p>
            <a:r>
              <a:rPr lang="it-IT" b="1"/>
              <a:t>Patologia                                                                                                                         </a:t>
            </a:r>
            <a:r>
              <a:rPr lang="it-IT"/>
              <a:t>La </a:t>
            </a:r>
            <a:r>
              <a:rPr lang="it-IT">
                <a:hlinkClick r:id="rId3" action="ppaction://hlinkfile" tooltip="Brucellosi"/>
              </a:rPr>
              <a:t>brucellosi</a:t>
            </a:r>
            <a:r>
              <a:rPr lang="it-IT"/>
              <a:t> (o febbre maltese) è una malattia infettiva a lento decorso, che insorge dopo un periodo di incubazione di 1-6 settimane. I sintomi caratteristici della malattia sono: febbre ondulante, ingrossamento della </a:t>
            </a:r>
            <a:r>
              <a:rPr lang="it-IT">
                <a:hlinkClick r:id="rId4" action="ppaction://hlinkfile" tooltip="Milza"/>
              </a:rPr>
              <a:t>milza</a:t>
            </a:r>
            <a:r>
              <a:rPr lang="it-IT"/>
              <a:t>, dolori muscolari.                          L'uomo può venire in contatto con questi microrganismi tramite l'ingestione di latte non pastorizzato o, meno frequentemente, di carne infetta (la cottura infatti basta ad eliminare il germe); oppure attraverso contatto diretto con animali infetti (manovre veterinarie, procedure di macellazione, ecc). I batteri una volta penetrati nell'organismo passano nel </a:t>
            </a:r>
            <a:r>
              <a:rPr lang="it-IT">
                <a:hlinkClick r:id="rId5" action="ppaction://hlinkfile" tooltip="Sangue"/>
              </a:rPr>
              <a:t>sangue</a:t>
            </a:r>
            <a:r>
              <a:rPr lang="it-IT"/>
              <a:t> e vanno a colonizzare il </a:t>
            </a:r>
            <a:r>
              <a:rPr lang="it-IT">
                <a:hlinkClick r:id="rId6" action="ppaction://hlinkfile" tooltip="Fegato"/>
              </a:rPr>
              <a:t>fegato</a:t>
            </a:r>
            <a:r>
              <a:rPr lang="it-IT"/>
              <a:t>, la milza, i </a:t>
            </a:r>
            <a:r>
              <a:rPr lang="it-IT">
                <a:hlinkClick r:id="rId7" action="ppaction://hlinkfile" tooltip="Linfonodi"/>
              </a:rPr>
              <a:t>linfonodi</a:t>
            </a:r>
            <a:r>
              <a:rPr lang="it-IT"/>
              <a:t>, il </a:t>
            </a:r>
            <a:r>
              <a:rPr lang="it-IT">
                <a:hlinkClick r:id="rId8" action="ppaction://hlinkfile" tooltip="Midollo osseo"/>
              </a:rPr>
              <a:t>midollo osseo</a:t>
            </a:r>
            <a:r>
              <a:rPr lang="it-IT"/>
              <a:t>, organi ricchi di cellule macrofagiche entro le quali i batteri possono moltiplicarsi. L'</a:t>
            </a:r>
            <a:r>
              <a:rPr lang="it-IT">
                <a:hlinkClick r:id="rId9" action="ppaction://hlinkfile" tooltip="Immunità cellulo-mediata"/>
              </a:rPr>
              <a:t>immunità cellulo-mediata</a:t>
            </a:r>
            <a:r>
              <a:rPr lang="it-IT"/>
              <a:t> cerca di confinare l'infezione causando però in tali organi </a:t>
            </a:r>
            <a:r>
              <a:rPr lang="it-IT">
                <a:hlinkClick r:id="rId10" action="ppaction://hlinkfile" tooltip="Necrosi"/>
              </a:rPr>
              <a:t>lesioni necrotiche</a:t>
            </a:r>
            <a:r>
              <a:rPr lang="it-IT"/>
              <a:t> o dei veri e propri </a:t>
            </a:r>
            <a:r>
              <a:rPr lang="it-IT">
                <a:hlinkClick r:id="rId11" action="ppaction://hlinkfile" tooltip="Granulomi"/>
              </a:rPr>
              <a:t>granulomi</a:t>
            </a:r>
            <a:r>
              <a:rPr lang="it-IT"/>
              <a:t>.                                                                                                                         In un terzo dei casi il decorso della malattia si complica con l'insorgenza di artrite settica, che nell'adulto si localizza più frequentemente a livello dello scheletro assile (sacro-ileite monolaterale o spondilite), mentre nel bambino si manifesta a carico delle articolazioni periferiche.</a:t>
            </a:r>
          </a:p>
          <a:p>
            <a:r>
              <a:rPr lang="it-IT" b="1"/>
              <a:t>Diagnosi                                                                                                                               </a:t>
            </a:r>
            <a:r>
              <a:rPr lang="it-IT"/>
              <a:t>Tramite il test di laboratorio </a:t>
            </a:r>
            <a:r>
              <a:rPr lang="it-IT">
                <a:hlinkClick r:id="rId12" action="ppaction://hlinkfile" tooltip="Reazione di Wright (pagina inesistente)"/>
              </a:rPr>
              <a:t>Reazione di Wright</a:t>
            </a:r>
            <a:r>
              <a:rPr lang="it-IT"/>
              <a:t> si analizza se l'organismo è venuto in contatto con le brucelle, ossia si ricercano nel sangue </a:t>
            </a:r>
            <a:r>
              <a:rPr lang="it-IT">
                <a:hlinkClick r:id="rId13" action="ppaction://hlinkfile" tooltip="Anticorpi"/>
              </a:rPr>
              <a:t>anticorpi</a:t>
            </a:r>
            <a:r>
              <a:rPr lang="it-IT"/>
              <a:t> specifici diretti contro </a:t>
            </a:r>
            <a:r>
              <a:rPr lang="it-IT">
                <a:hlinkClick r:id="rId14" action="ppaction://hlinkfile" tooltip="Antigeni"/>
              </a:rPr>
              <a:t>antigeni</a:t>
            </a:r>
            <a:r>
              <a:rPr lang="it-IT"/>
              <a:t> della Brucella.                                                                                                        Dal sangue o da materiale bioptico vengono allestite le colture.</a:t>
            </a:r>
          </a:p>
          <a:p>
            <a:r>
              <a:rPr lang="it-IT" b="1"/>
              <a:t>Terapia                                                                                                                                      </a:t>
            </a:r>
            <a:r>
              <a:rPr lang="it-IT"/>
              <a:t>Si usano combinazioni di </a:t>
            </a:r>
            <a:r>
              <a:rPr lang="it-IT">
                <a:hlinkClick r:id="rId15" action="ppaction://hlinkfile" tooltip="Tetracicline"/>
              </a:rPr>
              <a:t>tetracicline</a:t>
            </a:r>
            <a:r>
              <a:rPr lang="it-IT"/>
              <a:t> e </a:t>
            </a:r>
            <a:r>
              <a:rPr lang="it-IT">
                <a:hlinkClick r:id="rId16" action="ppaction://hlinkfile" tooltip="Rifampicina"/>
              </a:rPr>
              <a:t>rifampicina</a:t>
            </a:r>
            <a:r>
              <a:rPr lang="it-IT"/>
              <a:t>, la terapia deve essere protratta per sei settimane o più.</a:t>
            </a:r>
          </a:p>
          <a:p>
            <a:r>
              <a:rPr lang="it-IT"/>
              <a:t>.</a:t>
            </a:r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7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57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88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30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135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963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83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028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983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0855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7373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ADF82-17FD-4C42-8871-6604BF638277}" type="slidenum">
              <a:rPr lang="it-IT" smtClean="0">
                <a:latin typeface="Arial" pitchFamily="34" charset="0"/>
              </a:rPr>
              <a:pPr/>
              <a:t>46</a:t>
            </a:fld>
            <a:endParaRPr lang="it-IT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>
                <a:latin typeface="Arial" pitchFamily="34" charset="0"/>
              </a:rPr>
              <a:t>Più di 30 anni fa, </a:t>
            </a:r>
            <a:r>
              <a:rPr lang="it-IT" i="1">
                <a:latin typeface="Arial" pitchFamily="34" charset="0"/>
              </a:rPr>
              <a:t>Earle H. Spaulding  (</a:t>
            </a:r>
            <a:r>
              <a:rPr lang="it-IT">
                <a:latin typeface="Arial" pitchFamily="34" charset="0"/>
                <a:hlinkClick r:id="rId3" tooltip="Temple University"/>
              </a:rPr>
              <a:t>Temple University</a:t>
            </a:r>
            <a:r>
              <a:rPr lang="it-IT">
                <a:latin typeface="Arial" pitchFamily="34" charset="0"/>
              </a:rPr>
              <a:t> ( </a:t>
            </a:r>
            <a:r>
              <a:rPr lang="it-IT">
                <a:latin typeface="Arial" pitchFamily="34" charset="0"/>
                <a:hlinkClick r:id="rId4" tooltip="Philadelphia"/>
              </a:rPr>
              <a:t>Philadelphia</a:t>
            </a:r>
            <a:r>
              <a:rPr lang="it-IT">
                <a:latin typeface="Arial" pitchFamily="34" charset="0"/>
              </a:rPr>
              <a:t> , Pa) ideò un approccio razionale alla disinfezione e sterilizzazione dei presidi medici, classificandoli come critici, semicritici, e non critici in funzione del grado di rischio di infezione che implicava il loro utilizzo. </a:t>
            </a:r>
          </a:p>
        </p:txBody>
      </p:sp>
    </p:spTree>
    <p:extLst>
      <p:ext uri="{BB962C8B-B14F-4D97-AF65-F5344CB8AC3E}">
        <p14:creationId xmlns:p14="http://schemas.microsoft.com/office/powerpoint/2010/main" val="25317573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72E629-094C-46AD-B92E-2F58421BE140}" type="slidenum">
              <a:rPr lang="it-IT" smtClean="0">
                <a:latin typeface="Arial" pitchFamily="34" charset="0"/>
              </a:rPr>
              <a:pPr/>
              <a:t>47</a:t>
            </a:fld>
            <a:endParaRPr lang="it-IT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773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03936-0631-4C9D-AE1A-B2F81A4A1295}" type="slidenum">
              <a:rPr lang="it-IT" smtClean="0">
                <a:latin typeface="Arial" pitchFamily="34" charset="0"/>
              </a:rPr>
              <a:pPr/>
              <a:t>48</a:t>
            </a:fld>
            <a:endParaRPr lang="it-IT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1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E61F41-C1F3-442E-825F-937B4BEB45FD}" type="slidenum">
              <a:rPr lang="it-IT" smtClean="0">
                <a:latin typeface="Arial" pitchFamily="34" charset="0"/>
              </a:rPr>
              <a:pPr/>
              <a:t>49</a:t>
            </a:fld>
            <a:endParaRPr lang="it-IT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694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  <p:sp>
        <p:nvSpPr>
          <p:cNvPr id="1208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81294-52B7-4863-BE48-89C906F450F4}" type="slidenum">
              <a:rPr lang="it-IT" smtClean="0">
                <a:latin typeface="Arial" pitchFamily="34" charset="0"/>
              </a:rPr>
              <a:pPr/>
              <a:t>50</a:t>
            </a:fld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05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759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996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40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1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95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453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376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350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44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7249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0770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3190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8733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7697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7640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999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5550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3038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2862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93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5105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8583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1299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0722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4755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4133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4129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8756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3073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9612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17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75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743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17404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470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3236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798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6916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205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1424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83008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48324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0193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4958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21585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0113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40565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6144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9711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70562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00856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2BB9-3F73-4800-97C1-420BA4D75C12}" type="slidenum">
              <a:rPr lang="it-IT" smtClean="0"/>
              <a:pPr/>
              <a:t>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5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6734-2FD2-46DB-88A4-C1558E55E2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9EEC-1B66-4C88-82B8-3663C6C35432}" type="datetimeFigureOut">
              <a:rPr lang="it-IT" smtClean="0"/>
              <a:pPr/>
              <a:t>15/07/2019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18A2-3303-4704-ACA4-A0B2EA613F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us.uniurb.it/index.php?option=com_content&amp;view=article&amp;id=6603:servizi-studi-professionali-accordo-applicativo-del-dlgs-n-81-del-2008-31-gennaio-2012ai&amp;catid=102:2012&amp;Itemid=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File:Hazard_F.svg" TargetMode="External"/><Relationship Id="rId13" Type="http://schemas.openxmlformats.org/officeDocument/2006/relationships/image" Target="../media/image24.png"/><Relationship Id="rId18" Type="http://schemas.openxmlformats.org/officeDocument/2006/relationships/hyperlink" Target="http://it.wikipedia.org/wiki/Irritazione" TargetMode="External"/><Relationship Id="rId3" Type="http://schemas.openxmlformats.org/officeDocument/2006/relationships/hyperlink" Target="http://it.wikipedia.org/wiki/File:Hazard_E.svg" TargetMode="External"/><Relationship Id="rId21" Type="http://schemas.openxmlformats.org/officeDocument/2006/relationships/hyperlink" Target="http://it.wikipedia.org/wiki/Corrosione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://it.wikipedia.org/wiki/File:Hazard_T.svg" TargetMode="External"/><Relationship Id="rId17" Type="http://schemas.openxmlformats.org/officeDocument/2006/relationships/hyperlink" Target="http://it.wikipedia.org/wiki/Nocivo" TargetMode="External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File:Hazard_O.svg" TargetMode="External"/><Relationship Id="rId11" Type="http://schemas.openxmlformats.org/officeDocument/2006/relationships/hyperlink" Target="http://it.wikipedia.org/wiki/Combustione" TargetMode="External"/><Relationship Id="rId5" Type="http://schemas.openxmlformats.org/officeDocument/2006/relationships/hyperlink" Target="http://it.wikipedia.org/wiki/Comburente" TargetMode="External"/><Relationship Id="rId15" Type="http://schemas.openxmlformats.org/officeDocument/2006/relationships/hyperlink" Target="http://it.wikipedia.org/wiki/File:Hazard_X.svg" TargetMode="External"/><Relationship Id="rId23" Type="http://schemas.openxmlformats.org/officeDocument/2006/relationships/image" Target="../media/image27.png"/><Relationship Id="rId10" Type="http://schemas.openxmlformats.org/officeDocument/2006/relationships/hyperlink" Target="http://it.wikipedia.org/wiki/Esplosivo" TargetMode="External"/><Relationship Id="rId19" Type="http://schemas.openxmlformats.org/officeDocument/2006/relationships/hyperlink" Target="http://it.wikipedia.org/wiki/File:Hazard_C.sv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hyperlink" Target="http://it.wikipedia.org/wiki/Veleno" TargetMode="External"/><Relationship Id="rId22" Type="http://schemas.openxmlformats.org/officeDocument/2006/relationships/hyperlink" Target="http://it.wikipedia.org/wiki/File:Hazard_N.sv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43955" y="1004552"/>
            <a:ext cx="8816170" cy="3381179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Scuola di formazione assistenti di studio</a:t>
            </a:r>
            <a:b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sz="40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andi</a:t>
            </a: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sz="40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milano</a:t>
            </a: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lodi </a:t>
            </a:r>
            <a:r>
              <a:rPr lang="it-IT" sz="40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monza</a:t>
            </a:r>
            <a:r>
              <a:rPr lang="it-IT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sz="40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brianza</a:t>
            </a:r>
            <a:endParaRPr lang="it-IT" sz="4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it-IT" sz="4400" dirty="0">
                <a:solidFill>
                  <a:srgbClr val="92D050"/>
                </a:solidFill>
                <a:latin typeface="Arial Black" panose="020B0A04020102020204" pitchFamily="34" charset="0"/>
              </a:rPr>
              <a:t>Tutela della salute e della sicurezza sul luogo di lavoro</a:t>
            </a:r>
          </a:p>
          <a:p>
            <a:pPr algn="ctr"/>
            <a:r>
              <a:rPr lang="it-IT" sz="4400" dirty="0" err="1">
                <a:solidFill>
                  <a:srgbClr val="92D050"/>
                </a:solidFill>
                <a:latin typeface="Arial Black" panose="020B0A04020102020204" pitchFamily="34" charset="0"/>
              </a:rPr>
              <a:t>D.Lgs</a:t>
            </a:r>
            <a:r>
              <a:rPr lang="it-IT" sz="4400" dirty="0">
                <a:solidFill>
                  <a:srgbClr val="92D050"/>
                </a:solidFill>
                <a:latin typeface="Arial Black" panose="020B0A04020102020204" pitchFamily="34" charset="0"/>
              </a:rPr>
              <a:t> 81/08</a:t>
            </a:r>
          </a:p>
          <a:p>
            <a:endParaRPr lang="it-IT" dirty="0"/>
          </a:p>
          <a:p>
            <a:r>
              <a:rPr lang="it-IT" dirty="0"/>
              <a:t>Dottor massimo pozzi</a:t>
            </a:r>
          </a:p>
        </p:txBody>
      </p:sp>
    </p:spTree>
    <p:extLst>
      <p:ext uri="{BB962C8B-B14F-4D97-AF65-F5344CB8AC3E}">
        <p14:creationId xmlns:p14="http://schemas.microsoft.com/office/powerpoint/2010/main" val="57824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2946" y="2144110"/>
            <a:ext cx="10131425" cy="1082566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02060"/>
                </a:solidFill>
                <a:cs typeface="Tahoma" pitchFamily="34" charset="0"/>
              </a:rPr>
              <a:t>Art. 2087 C.C.(Tutela delle condizioni di lavoro)</a:t>
            </a:r>
            <a:br>
              <a:rPr lang="it-IT" sz="3600" b="1" dirty="0">
                <a:solidFill>
                  <a:srgbClr val="002060"/>
                </a:solidFill>
                <a:cs typeface="Tahoma" pitchFamily="34" charset="0"/>
              </a:rPr>
            </a:b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0" y="2967334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bg1"/>
                </a:solidFill>
              </a:rPr>
              <a:t>Il fondamento giuridico della normativa italiana in materia </a:t>
            </a:r>
            <a:r>
              <a:rPr lang="it-IT" sz="2800" b="1" dirty="0">
                <a:solidFill>
                  <a:schemeClr val="bg1"/>
                </a:solidFill>
              </a:rPr>
              <a:t>di tutela della salute nei luoghi di lavoro</a:t>
            </a:r>
            <a:r>
              <a:rPr lang="it-IT" sz="2800" dirty="0">
                <a:solidFill>
                  <a:schemeClr val="bg1"/>
                </a:solidFill>
              </a:rPr>
              <a:t> è rappresentato dall’art. 2087 C. C. (1942)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D. Lgs. 475 del 4 dicembre 1992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371600"/>
            <a:ext cx="8229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630238" indent="-268288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</a:pPr>
            <a:r>
              <a:rPr lang="it-IT" altLang="it-IT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Art. 4 - Categorie di DPI</a:t>
            </a:r>
            <a:r>
              <a:rPr lang="it-IT" altLang="it-IT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              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sono suddivisi in </a:t>
            </a:r>
            <a:r>
              <a:rPr lang="it-IT" altLang="it-IT" sz="16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tre categorie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Appartengono alla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prima categoria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i DPI di progettazione semplice destinati a salvaguardare la persona da rischi di danni fisici di lieve entità. Nel progetto deve presupporsi che la persona che usa il DPI abbia la possibilità di valutarne l'efficacia e di percepire, prima di riceverne pregiudizio, la progressiva verificazione di effetti lesivi.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[ Rif. 3 ] Rientrano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esclusivamente nella prima categoria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i DPI che hanno la funzione di salvaguardare da: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azioni lesive con effetti superficiali prodotte da strumenti meccanici;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azioni lesive di lieve entita' e facilmente reversibili causate da prodotti per la pulizia;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rischi derivanti dal contratto o da urti con oggetti caldi, che non espongano ad una temperatura superiore ai 50°C;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ordinari fenomeni atmosferici nel corso di attività professionali;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urti lievi e vibrazioni inidonei a raggiungere organi vitali ed a provocare lesioni a carattere permanente;</a:t>
            </a:r>
          </a:p>
          <a:p>
            <a:pPr lvl="1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azione lesiva dei raggi solari.                                                          Appartengono alla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seconda categoria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i DPI che non rientrano nelle altre due categorie.</a:t>
            </a:r>
            <a:endParaRPr lang="it-IT" altLang="it-IT" sz="1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0182"/>
      </p:ext>
    </p:extLst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1524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D. Lgs. 475 del 4 dicembre 1992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143000"/>
            <a:ext cx="83058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631825" indent="-269875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Art. 4 - Categorie di DPI</a:t>
            </a:r>
            <a:endParaRPr lang="it-IT" altLang="it-IT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5.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Appartengono alla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terza categoria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i DPI di progettazione complessa destinati a </a:t>
            </a:r>
            <a:b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salvaguardare da rischi di morte o di lesioni gravi e di carattere permanente. Nel progetto deve presupporsi che la persona che usa il DPI non abbia la possibilità di percepire tempestivamente la verificazione istantanea di effetti lesivi.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6.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Rientrano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esclusivamente nella terza categoria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gli apparecchi di protezione respiratoria filtranti contro gli aerosol solidi, liquidi o contro i gas irritanti, pericolosi, tossici o radiotossici;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gli apparecchi di protezione isolanti, ivi compresi quelli destinati all'immersione subacquea;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che assicurano una protezione limitata nel tempo contro le aggressioni chimiche e contro le radiazioni ionizzanti;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per attività in ambienti con condizioni equivalenti ad una temperatura d'aria non inferiore a 100 °C, con o senza radiazioni infrarosse, fiamme o materiali in fusione;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per attività in ambienti con condizioni equivalenti ad una temperatura d'aria non superiore a -50 °C;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destinati a salvaguardare dalle cadute dall'alto;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ourier New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destinati a salvaguardare dai rischi connessi ad attività che espongano a tensioni elettriche pericolose o utilizzati come isolanti per alte tensioni elettriche;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 sz="1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 sz="1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1095"/>
      </p:ext>
    </p:extLst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Art. 77 - Obblighi del datore di lavoro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1.</a:t>
            </a:r>
            <a:r>
              <a:rPr lang="it-IT" altLang="it-IT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Il datore di lavoro </a:t>
            </a: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ai fini della scelta dei DPI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lvl="1" eaLnBrk="1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effettua l'analisi e la </a:t>
            </a: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valutazione dei rischi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che non possono essere evitati con altri mezzi;</a:t>
            </a:r>
          </a:p>
          <a:p>
            <a:pPr lvl="1" eaLnBrk="1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individua le </a:t>
            </a: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caratteristiche dei DPI necessarie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affinché questi siano adeguati ai rischi di cui alla lettera a), tenendo conto delle eventuali ulteriori fonti di rischio rappresentate dagli stessi DPI;</a:t>
            </a:r>
          </a:p>
          <a:p>
            <a:pPr lvl="1" eaLnBrk="1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valuta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sulla base delle informazioni e delle norme d'uso fornite dal fabbricante a corredo dei DPI, le caratteristiche dei DPI disponibili sul mercato e le raffronta con quelle individuate alla lettera b);</a:t>
            </a:r>
          </a:p>
          <a:p>
            <a:pPr lvl="1" eaLnBrk="1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aggiorna la scelta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ogni qualvolta intervenga una variazione significativa negli elementi di valutazione.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91720"/>
      </p:ext>
    </p:extLst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Art. 77 - Obblighi del datore di lavoro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2.</a:t>
            </a:r>
            <a:r>
              <a:rPr lang="it-IT" altLang="it-IT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Il datore di lavoro, anche sulla base delle norme d'uso fornite dal fabbricante, </a:t>
            </a: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individua le condizioni in cui un DPI deve essere </a:t>
            </a:r>
            <a:b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usato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specie per quanto riguarda la </a:t>
            </a: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durata dell'uso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in funzione di: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entità del rischio;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frequenza dell'esposizione al rischio;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caratteristiche del posto di lavoro di ciascun lavoratore;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prestazioni del DPI.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None/>
            </a:pPr>
            <a:r>
              <a:rPr lang="it-IT" alt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3.</a:t>
            </a:r>
            <a:r>
              <a:rPr lang="it-IT" altLang="it-IT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Il datore di lavoro, sulla base delle indicazioni del decreto di cui all'articolo 79, comma 2, </a:t>
            </a: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fornisce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ai lavoratori DPI conformi ai requisiti previsti dall'articolo 76.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28422"/>
      </p:ext>
    </p:extLst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Art. 77 - Obblighi del datore di lavoro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2057400" y="1600201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hlink"/>
              </a:buClr>
              <a:buSzPct val="60000"/>
            </a:pPr>
            <a:r>
              <a:rPr lang="it-IT" altLang="it-IT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4.</a:t>
            </a: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Il datore di lavoro: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mantiene in efficienza i DPI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e ne assicura le condizioni d'igiene, mediante</a:t>
            </a:r>
            <a:b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la manutenzione, le riparazioni e le sostituzioni necessarie e secondo le eventuali indicazioni fornite dal fabbricante;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provvede a che i DPI siano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utilizzati soltanto per gli usi previsti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salvo casi specifici ed eccezionali, conformemente alle informazioni del fabbricante;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fornisce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istruzioni comprensibili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per i lavoratori;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destina ogni DPI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ad un uso personale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e, qualora le circostanze richiedano l'uso di uno stesso DPI da parte di più persone, prende misure adeguate affinché tale uso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non ponga alcun problema sanitario e igienico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ai vari utilizzatori;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informa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preliminarmente il lavoratore dei rischi dai quali il DPI lo protegge;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rende disponibile nell'azienda ovvero unità produttiva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informazioni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adeguate su ogni DPI;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stabilisce le procedure aziendali da seguire, al termine dell'utilizzo, per la riconsegna e il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deposito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dei DPI;</a:t>
            </a:r>
          </a:p>
          <a:p>
            <a:pPr lvl="1" eaLnBrk="1" hangingPunct="1"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assicura una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formazione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adeguata e organizza, se necessario, uno specifico addestramento circa l'uso corretto e l'utilizzo pratico dei DPI.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 sz="1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25166"/>
      </p:ext>
    </p:extLst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Art. 78 - Obblighi dei lavoratori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20015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Calibri" charset="0"/>
              <a:buAutoNum type="arabicPeriod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 ottemperanza a quanto previsto dall'articolo 20, comma 2, lettera h), i </a:t>
            </a:r>
            <a:b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lavoratori si sottopongono al programma di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formazione e addestramento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organizzato dal datore di lavoro nei casi ritenuti necessari ai sensi dell'articolo 77 commi 4, lettera h), e 5.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Calibri" charset="0"/>
              <a:buAutoNum type="arabicPeriod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 ottemperanza a quanto previsto dall'articolo 20, comma 2, lettera d), i lavoratori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utilizzano i DPI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messi a loro disposizione conformemente all'informazione e alla formazione ricevute e all'addestramento eventualmente organizzato ed espletato.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Calibri" charset="0"/>
              <a:buAutoNum type="arabicPeriod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lavoratori:</a:t>
            </a:r>
          </a:p>
          <a:p>
            <a:pPr lvl="2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provvedono alla cura dei DPI messi a loro disposizione;</a:t>
            </a:r>
          </a:p>
          <a:p>
            <a:pPr lvl="2" ea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Calibri" charset="0"/>
              <a:buAutoNum type="alphaLcParenR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non vi apportano modifiche di propria iniziativa.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Calibri" charset="0"/>
              <a:buAutoNum type="arabicPeriod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Al termine dell'utilizzo i lavoratori seguono le procedure aziendali in materia di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riconsegna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dei DPI.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0000"/>
              <a:buFont typeface="Calibri" charset="0"/>
              <a:buAutoNum type="arabicPeriod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lavoratori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segnalano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immediatamente al datore di lavoro o al dirigente o al preposto qualsiasi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difetto o inconveniente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da essi rilevato nei DPI messi a loro disposizione.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 sz="1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7200"/>
      </p:ext>
    </p:extLst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79650" y="188913"/>
            <a:ext cx="802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/>
            <a:r>
              <a:rPr lang="it-IT" altLang="it-IT" sz="2800" b="1">
                <a:latin typeface="Times New Roman" charset="0"/>
              </a:rPr>
              <a:t>Analisi dei requisiti ideali di un camice</a:t>
            </a:r>
            <a:r>
              <a:rPr lang="it-IT" altLang="it-IT" sz="1600">
                <a:latin typeface="Times New Roman" charset="0"/>
              </a:rPr>
              <a:t> 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992313" y="908050"/>
            <a:ext cx="3816350" cy="2235200"/>
          </a:xfrm>
          <a:prstGeom prst="rect">
            <a:avLst/>
          </a:prstGeom>
          <a:noFill/>
          <a:ln w="9525">
            <a:solidFill>
              <a:srgbClr val="FFE70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Protezione degli operatori</a:t>
            </a:r>
            <a:endParaRPr lang="it-IT" sz="20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it-IT" sz="20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impermeabilità ed effetto barriera                                     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resistenza meccanica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copertura della cute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 esposta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idrorepellenza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888163" y="836614"/>
            <a:ext cx="3251200" cy="3151187"/>
          </a:xfrm>
          <a:prstGeom prst="rect">
            <a:avLst/>
          </a:prstGeom>
          <a:noFill/>
          <a:ln w="9525">
            <a:solidFill>
              <a:srgbClr val="FFE70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Protezione del paziente e del campo operatorio</a:t>
            </a:r>
            <a:endParaRPr lang="it-IT" sz="2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it-IT" sz="2000">
                <a:latin typeface="Times New Roman" pitchFamily="18" charset="0"/>
              </a:rPr>
              <a:t>- effetto barriera (dispersione flora batterica residente sulla cute degli operatori)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>
                <a:latin typeface="Times New Roman" pitchFamily="18" charset="0"/>
              </a:rPr>
              <a:t>- qualità della superficie (linting o perdita di fibre superficiali)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>
                <a:latin typeface="Times New Roman" pitchFamily="18" charset="0"/>
              </a:rPr>
              <a:t>- sterilità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>
                <a:latin typeface="Times New Roman" pitchFamily="18" charset="0"/>
              </a:rPr>
              <a:t>- antistaticità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351088" y="3573463"/>
            <a:ext cx="3556000" cy="2844800"/>
          </a:xfrm>
          <a:prstGeom prst="rect">
            <a:avLst/>
          </a:prstGeom>
          <a:noFill/>
          <a:ln w="9525">
            <a:solidFill>
              <a:srgbClr val="FFE70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Comodità dell’operatore</a:t>
            </a:r>
            <a:endParaRPr lang="it-IT" sz="2000">
              <a:latin typeface="Times New Roman" pitchFamily="18" charset="0"/>
            </a:endParaRPr>
          </a:p>
          <a:p>
            <a:pPr eaLnBrk="0" hangingPunct="0">
              <a:defRPr/>
            </a:pPr>
            <a:endParaRPr lang="it-IT" sz="2000">
              <a:latin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it-IT" sz="2000">
                <a:latin typeface="Times New Roman" pitchFamily="18" charset="0"/>
              </a:rPr>
              <a:t>permeabilità all’aria (per  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 garantire la traspirazione)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vestibilità e drappeggiabilità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 (leggerezza, morbidezza, tipo 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 di chiusura)        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luminosità e colore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 assenza di effetti nocivi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319964" y="4365625"/>
            <a:ext cx="2206625" cy="2235200"/>
          </a:xfrm>
          <a:prstGeom prst="rect">
            <a:avLst/>
          </a:prstGeom>
          <a:noFill/>
          <a:ln w="9525">
            <a:solidFill>
              <a:srgbClr val="FFE70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>
                <a:latin typeface="Times New Roman" pitchFamily="18" charset="0"/>
              </a:rPr>
              <a:t>Altro</a:t>
            </a:r>
          </a:p>
          <a:p>
            <a:pPr eaLnBrk="0" hangingPunct="0">
              <a:defRPr/>
            </a:pPr>
            <a:endParaRPr lang="it-IT" sz="200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-costo</a:t>
            </a:r>
            <a:endParaRPr lang="it-IT" sz="20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-possibilità di  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incenerimento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-proprietà</a:t>
            </a:r>
          </a:p>
          <a:p>
            <a:pPr eaLnBrk="0" hangingPunct="0">
              <a:defRPr/>
            </a:pPr>
            <a:r>
              <a:rPr lang="it-IT" sz="2000">
                <a:latin typeface="Times New Roman" pitchFamily="18" charset="0"/>
              </a:rPr>
              <a:t>  ignifuga</a:t>
            </a:r>
            <a:endParaRPr lang="it-IT" sz="20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7229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4000" y="188913"/>
            <a:ext cx="91440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800" b="1">
                <a:latin typeface="Times New Roman" pitchFamily="18" charset="0"/>
              </a:rPr>
              <a:t>INDICI DI STANDARDIZZAZIONE E QUALITA’ DEI GUANTI</a:t>
            </a:r>
            <a:endParaRPr lang="it-IT" sz="28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08213" y="1125538"/>
            <a:ext cx="6921500" cy="654050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b="1" u="sng">
                <a:latin typeface="Times New Roman" charset="0"/>
              </a:rPr>
              <a:t>British Standard Specification</a:t>
            </a:r>
            <a:r>
              <a:rPr lang="it-IT" altLang="it-IT" b="1">
                <a:latin typeface="Times New Roman" charset="0"/>
              </a:rPr>
              <a:t> ( BS 4005 ) :</a:t>
            </a:r>
          </a:p>
          <a:p>
            <a:r>
              <a:rPr lang="it-IT" altLang="it-IT" b="1">
                <a:latin typeface="Times New Roman" charset="0"/>
              </a:rPr>
              <a:t>sensazione tattile o auscultatoria di perdita di aria dopo insufflazione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08214" y="1916113"/>
            <a:ext cx="7921625" cy="654050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b="1" u="sng">
                <a:latin typeface="Times New Roman" charset="0"/>
              </a:rPr>
              <a:t>American Standard Specification</a:t>
            </a:r>
            <a:r>
              <a:rPr lang="it-IT" altLang="it-IT" b="1">
                <a:latin typeface="Times New Roman" charset="0"/>
              </a:rPr>
              <a:t> ( ASTM 3577 )</a:t>
            </a:r>
          </a:p>
          <a:p>
            <a:r>
              <a:rPr lang="it-IT" altLang="it-IT" b="1">
                <a:latin typeface="Times New Roman" charset="0"/>
              </a:rPr>
              <a:t>controllo visivo di bolle d’aria del guanto insufflato e immerso in acqua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08213" y="2852739"/>
            <a:ext cx="7924800" cy="928687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b="1" u="sng">
                <a:latin typeface="Times New Roman" charset="0"/>
              </a:rPr>
              <a:t>American Standard Specification</a:t>
            </a:r>
            <a:r>
              <a:rPr lang="it-IT" altLang="it-IT" b="1">
                <a:latin typeface="Times New Roman" charset="0"/>
              </a:rPr>
              <a:t> ( ASTM 3578 )</a:t>
            </a:r>
          </a:p>
          <a:p>
            <a:r>
              <a:rPr lang="it-IT" altLang="it-IT" b="1">
                <a:latin typeface="Times New Roman" charset="0"/>
              </a:rPr>
              <a:t>perdita di acqua con guanto riempito con 300 ml. di acqua e sospeso per cinque minuti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08214" y="3860800"/>
            <a:ext cx="7437437" cy="928688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b="1" u="sng">
                <a:latin typeface="Times New Roman" charset="0"/>
              </a:rPr>
              <a:t>Test di permeabilità batterica:</a:t>
            </a:r>
            <a:endParaRPr lang="it-IT" altLang="it-IT" b="1">
              <a:latin typeface="Times New Roman" charset="0"/>
            </a:endParaRPr>
          </a:p>
          <a:p>
            <a:r>
              <a:rPr lang="it-IT" altLang="it-IT" b="1">
                <a:latin typeface="Times New Roman" charset="0"/>
              </a:rPr>
              <a:t>il guanto è riempito con acqua e sospensione di batteri; lavato dopo 30 minuti; 10 cc di acqua messi in cultura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08214" y="4868864"/>
            <a:ext cx="7843837" cy="928687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b="1" u="sng">
                <a:latin typeface="Times New Roman" charset="0"/>
              </a:rPr>
              <a:t>Test di conduzione elettrica:</a:t>
            </a:r>
            <a:endParaRPr lang="it-IT" altLang="it-IT" b="1">
              <a:latin typeface="Times New Roman" charset="0"/>
            </a:endParaRPr>
          </a:p>
          <a:p>
            <a:r>
              <a:rPr lang="it-IT" altLang="it-IT" b="1">
                <a:latin typeface="Times New Roman" charset="0"/>
              </a:rPr>
              <a:t>il guanto riempito di soluzione salina è immerso in un’altra soluzione per verificare il passaggio di corrente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08214" y="5949950"/>
            <a:ext cx="7488237" cy="928688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 u="sng">
                <a:latin typeface="Times New Roman" charset="0"/>
              </a:rPr>
              <a:t>Test di permeabilità al colorante:</a:t>
            </a:r>
            <a:r>
              <a:rPr lang="it-IT" altLang="it-IT" b="1">
                <a:latin typeface="Times New Roman" charset="0"/>
              </a:rPr>
              <a:t> </a:t>
            </a:r>
          </a:p>
          <a:p>
            <a:r>
              <a:rPr lang="it-IT" altLang="it-IT" b="1">
                <a:latin typeface="Times New Roman" charset="0"/>
              </a:rPr>
              <a:t>il guanto è riempito con 250 ml. di acqua e colorante; l’acqua di lavatura è analizzata con spettrofotometria</a:t>
            </a:r>
          </a:p>
        </p:txBody>
      </p:sp>
    </p:spTree>
    <p:extLst>
      <p:ext uri="{BB962C8B-B14F-4D97-AF65-F5344CB8AC3E}">
        <p14:creationId xmlns:p14="http://schemas.microsoft.com/office/powerpoint/2010/main" val="1559415631"/>
      </p:ext>
    </p:extLst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41413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 b="1"/>
              <a:t>INDICAZIONI SUI CRITERI DI SCELTA E UTILIZZAZIONE DEI GUANTI MONOUSO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847850" y="3500439"/>
            <a:ext cx="3657600" cy="284797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Scelta</a:t>
            </a: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it-IT" sz="2000" b="1">
                <a:latin typeface="Times New Roman" pitchFamily="18" charset="0"/>
              </a:rPr>
              <a:t>utilizzare prodotti certificati e     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   con  prove di qualità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evitare guanti che presentano  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   spessori  non uniformi,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   coaguli, perforazioni,     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   intalcature eccessive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951538" y="962026"/>
            <a:ext cx="4267200" cy="532453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Utilizzazione</a:t>
            </a: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lavare le mani prima e dopo l’uso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in caso di perforazione cambiare il guanto e  lavare le mani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cambiare ogni ora anche sullo stesso paziente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cambiare dopo ogni paziente (non lavare e riutilizzare)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schiume protettive sono barriere aggiuntive e non sostitutive dei guanti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utilizzare due paia di guanti in caso di rischio elevato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Il guanto non protegge da ferite con     strumenti acuminati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non indossare anelli (ricettacolo di sporcizia)</a:t>
            </a:r>
          </a:p>
        </p:txBody>
      </p:sp>
    </p:spTree>
    <p:extLst>
      <p:ext uri="{BB962C8B-B14F-4D97-AF65-F5344CB8AC3E}">
        <p14:creationId xmlns:p14="http://schemas.microsoft.com/office/powerpoint/2010/main" val="1927624065"/>
      </p:ext>
    </p:extLst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41413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b="1"/>
              <a:t>TIPI DI GUANTI, MATERIALE E CARATTERISTICHE CONSIGLIATI NELLO STUDIO ODONTOIATRICO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74826" y="962026"/>
            <a:ext cx="4321175" cy="589597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LATTICE</a:t>
            </a: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Times New Roman" pitchFamily="18" charset="0"/>
              </a:rPr>
              <a:t>Utilizzazione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da esplorazione : ambidestri, tre misure (L-M-S)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chirurgici : misure intermedie, destri, sinistri, privi di polvere</a:t>
            </a: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Times New Roman" pitchFamily="18" charset="0"/>
              </a:rPr>
              <a:t>Caratteristiche</a:t>
            </a: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protezione elevata rispetto ad altri materiali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elevata aderenza, sensibilità tattile ed elasticità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allergizzanti (eczemi e dermatiti da contatto)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interferenza con indurimento di alcuni materiali da impronta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deteriorabili da luce, caldo, umidità, saponi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311900" y="1557339"/>
            <a:ext cx="4064000" cy="4249737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CLORURO DI POLIVINILE (PVC</a:t>
            </a:r>
            <a:r>
              <a:rPr lang="it-IT" sz="2000" b="1">
                <a:latin typeface="Times New Roman" pitchFamily="18" charset="0"/>
              </a:rPr>
              <a:t>)</a:t>
            </a:r>
          </a:p>
          <a:p>
            <a:pPr algn="ctr"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Times New Roman" pitchFamily="18" charset="0"/>
              </a:rPr>
              <a:t>Utilizzazione</a:t>
            </a: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indagini esplorative e lavori privi di precisione; tre misure (L-M-S) 	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   </a:t>
            </a:r>
          </a:p>
          <a:p>
            <a:pPr eaLnBrk="0" hangingPunct="0">
              <a:defRPr/>
            </a:pP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Times New Roman" pitchFamily="18" charset="0"/>
              </a:rPr>
              <a:t>Caratteristiche</a:t>
            </a:r>
            <a:endParaRPr lang="it-IT" sz="2000" b="1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scarsa elasticità, aderenza e sensibilità tattile</a:t>
            </a:r>
          </a:p>
          <a:p>
            <a:pPr eaLnBrk="0" hangingPunct="0">
              <a:defRPr/>
            </a:pPr>
            <a:r>
              <a:rPr lang="it-IT" sz="2000" b="1">
                <a:latin typeface="Times New Roman" pitchFamily="18" charset="0"/>
              </a:rPr>
              <a:t>- ipoallergizzanti </a:t>
            </a:r>
            <a:endParaRPr lang="it-IT" sz="1200" b="1"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it-IT" sz="1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0515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2643" y="2921876"/>
            <a:ext cx="10131425" cy="1082566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Tipologia: Accordo 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Data firma: 31 gennaio 2012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Parti: </a:t>
            </a:r>
            <a:r>
              <a:rPr lang="it-IT" sz="2400" b="1" dirty="0" err="1">
                <a:solidFill>
                  <a:schemeClr val="bg1"/>
                </a:solidFill>
              </a:rPr>
              <a:t>Confprofessioni</a:t>
            </a:r>
            <a:r>
              <a:rPr lang="it-IT" sz="2400" b="1" dirty="0">
                <a:solidFill>
                  <a:schemeClr val="bg1"/>
                </a:solidFill>
              </a:rPr>
              <a:t> e </a:t>
            </a:r>
            <a:r>
              <a:rPr lang="it-IT" sz="2400" b="1" dirty="0" err="1">
                <a:solidFill>
                  <a:schemeClr val="bg1"/>
                </a:solidFill>
              </a:rPr>
              <a:t>OO.SS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Settori: Servizi, Studi professionali</a:t>
            </a:r>
            <a:br>
              <a:rPr lang="it-IT" sz="2400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Fonte: CONFPROFESSIONI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11062" y="47417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hlinkClick r:id="rId3"/>
              </a:rPr>
              <a:t>8. a) Contenuti Minimi e Durata della formazione per i lavoratori del Settore</a:t>
            </a:r>
            <a:br>
              <a:rPr lang="it-IT" dirty="0"/>
            </a:br>
            <a:r>
              <a:rPr lang="it-IT" dirty="0">
                <a:hlinkClick r:id="rId3"/>
              </a:rPr>
              <a:t>9. Informazione dei lavoratori</a:t>
            </a:r>
            <a:br>
              <a:rPr lang="it-IT" dirty="0"/>
            </a:br>
            <a:r>
              <a:rPr lang="it-IT" dirty="0">
                <a:hlinkClick r:id="rId3"/>
              </a:rPr>
              <a:t>10. Stress da lavoro correlato</a:t>
            </a:r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703388" y="549275"/>
            <a:ext cx="4572000" cy="42164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GUANTI DA UTILITÀ IN MATERIALE GOMMOSO O PLASTICO</a:t>
            </a: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Arial" charset="0"/>
              </a:rPr>
              <a:t>Utilizzazione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- per lavori manuali, pulizia di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   ambienti e attrezzature</a:t>
            </a: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Arial" charset="0"/>
              </a:rPr>
              <a:t>Caratteristiche</a:t>
            </a: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- grosso spessore (spruzzare o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   immergere nel disinfettante)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- lavati e disinfettati dopo l’uso  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   sono riutilizzabili</a:t>
            </a:r>
          </a:p>
          <a:p>
            <a:pPr eaLnBrk="0" hangingPunct="0">
              <a:spcBef>
                <a:spcPct val="50000"/>
              </a:spcBef>
              <a:defRPr/>
            </a:pPr>
            <a:endParaRPr lang="it-IT" sz="2000" b="1">
              <a:latin typeface="Times New Roman" pitchFamily="18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6456363" y="2781300"/>
            <a:ext cx="4032250" cy="3424238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 LAVORO ANTITAGLIO</a:t>
            </a: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Arial" charset="0"/>
              </a:rPr>
              <a:t>Utilizzazione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- smaltimento rifiuti</a:t>
            </a: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endParaRPr lang="it-IT" sz="2000" b="1">
              <a:latin typeface="Arial" charset="0"/>
            </a:endParaRPr>
          </a:p>
          <a:p>
            <a:pPr eaLnBrk="0" hangingPunct="0">
              <a:defRPr/>
            </a:pPr>
            <a:r>
              <a:rPr lang="it-IT" sz="2000" b="1" u="sng">
                <a:latin typeface="Arial" charset="0"/>
              </a:rPr>
              <a:t>Caratteristiche</a:t>
            </a:r>
          </a:p>
          <a:p>
            <a:pPr eaLnBrk="0" hangingPunct="0">
              <a:buFontTx/>
              <a:buChar char="-"/>
              <a:defRPr/>
            </a:pPr>
            <a:r>
              <a:rPr lang="it-IT" sz="2000" b="1">
                <a:latin typeface="Arial" charset="0"/>
              </a:rPr>
              <a:t>Riutilizzabili dopo </a:t>
            </a:r>
          </a:p>
          <a:p>
            <a:pPr eaLnBrk="0" hangingPunct="0">
              <a:defRPr/>
            </a:pPr>
            <a:r>
              <a:rPr lang="it-IT" sz="2000" b="1">
                <a:latin typeface="Arial" charset="0"/>
              </a:rPr>
              <a:t>  disinfezione</a:t>
            </a:r>
          </a:p>
          <a:p>
            <a:pPr eaLnBrk="0" hangingPunct="0">
              <a:spcBef>
                <a:spcPct val="50000"/>
              </a:spcBef>
              <a:defRPr/>
            </a:pPr>
            <a:endParaRPr lang="it-IT" sz="1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1713"/>
      </p:ext>
    </p:extLst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260351"/>
            <a:ext cx="8229600" cy="1141413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b="1"/>
              <a:t>CARATTERISTICHE E INDICI DI QUALITA’ DELLE MASCHERINE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95551" y="2997200"/>
            <a:ext cx="71294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/>
            <a:r>
              <a:rPr lang="it-IT" altLang="it-IT" sz="2800" b="1">
                <a:latin typeface="Times New Roman" charset="0"/>
              </a:rPr>
              <a:t>Efficienza di filtrazione batterica (BFE %)</a:t>
            </a:r>
          </a:p>
          <a:p>
            <a:pPr algn="ctr"/>
            <a:endParaRPr lang="it-IT" altLang="it-IT" sz="2800" b="1">
              <a:latin typeface="Times New Roman" charset="0"/>
            </a:endParaRPr>
          </a:p>
          <a:p>
            <a:pPr algn="ctr"/>
            <a:r>
              <a:rPr lang="it-IT" altLang="it-IT" sz="2800" b="1">
                <a:latin typeface="Times New Roman" charset="0"/>
              </a:rPr>
              <a:t>Durata dell’efficienza di filtrazione</a:t>
            </a:r>
          </a:p>
          <a:p>
            <a:pPr algn="ctr"/>
            <a:endParaRPr lang="it-IT" altLang="it-IT" sz="2800" b="1">
              <a:latin typeface="Times New Roman" charset="0"/>
            </a:endParaRPr>
          </a:p>
          <a:p>
            <a:pPr algn="ctr"/>
            <a:r>
              <a:rPr lang="it-IT" altLang="it-IT" sz="2800" b="1">
                <a:latin typeface="Times New Roman" charset="0"/>
              </a:rPr>
              <a:t>Pressione differenziale (</a:t>
            </a:r>
            <a:r>
              <a:rPr lang="el-GR" altLang="it-IT" sz="2800" b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it-IT" altLang="it-IT" sz="2800" b="1">
                <a:latin typeface="Times New Roman" charset="0"/>
              </a:rPr>
              <a:t> P)</a:t>
            </a:r>
          </a:p>
          <a:p>
            <a:pPr algn="ctr"/>
            <a:r>
              <a:rPr lang="it-IT" altLang="it-IT" sz="2800" b="1">
                <a:latin typeface="Times New Roman" charset="0"/>
              </a:rPr>
              <a:t>&lt; 2,8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47850" y="36449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endParaRPr lang="it-IT" altLang="it-IT" sz="24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58268"/>
      </p:ext>
    </p:extLst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6E85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4715"/>
      </p:ext>
    </p:extLst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36E85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62292"/>
      </p:ext>
    </p:extLst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24000" y="692150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INDICAZIONI DI SCELTA E UTILIZZAZIONE DELLE MASCHERINE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0" y="1844675"/>
            <a:ext cx="4572000" cy="3752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sz="2400" b="1" u="sng">
                <a:latin typeface="Times New Roman" charset="0"/>
              </a:rPr>
              <a:t>Scelta</a:t>
            </a:r>
            <a:endParaRPr lang="it-IT" altLang="it-IT" sz="2400" b="1">
              <a:latin typeface="Times New Roman" charset="0"/>
            </a:endParaRPr>
          </a:p>
          <a:p>
            <a:r>
              <a:rPr lang="it-IT" altLang="it-IT" sz="2400" b="1">
                <a:latin typeface="Times New Roman" charset="0"/>
              </a:rPr>
              <a:t>- mascherina chirurgica in tre strati di TNT (BFE 90%)</a:t>
            </a:r>
          </a:p>
          <a:p>
            <a:r>
              <a:rPr lang="it-IT" altLang="it-IT" sz="2400" b="1">
                <a:latin typeface="Times New Roman" charset="0"/>
              </a:rPr>
              <a:t>- sagomabile sul naso e aderente al viso</a:t>
            </a:r>
          </a:p>
          <a:p>
            <a:r>
              <a:rPr lang="it-IT" altLang="it-IT" sz="2400" b="1">
                <a:latin typeface="Times New Roman" charset="0"/>
              </a:rPr>
              <a:t>- non appannare gli occhiali</a:t>
            </a:r>
          </a:p>
          <a:p>
            <a:r>
              <a:rPr lang="it-IT" altLang="it-IT" sz="2400" b="1">
                <a:latin typeface="Times New Roman" charset="0"/>
              </a:rPr>
              <a:t>- non toccare labbra e narici</a:t>
            </a:r>
          </a:p>
          <a:p>
            <a:r>
              <a:rPr lang="it-IT" altLang="it-IT" sz="2400" b="1">
                <a:latin typeface="Times New Roman" charset="0"/>
              </a:rPr>
              <a:t>- permettere un’agevole respirazione</a:t>
            </a:r>
          </a:p>
          <a:p>
            <a:r>
              <a:rPr lang="it-IT" altLang="it-IT" sz="2400" b="1">
                <a:latin typeface="Times New Roman" charset="0"/>
              </a:rPr>
              <a:t>   (</a:t>
            </a:r>
            <a:r>
              <a:rPr lang="el-GR" altLang="it-IT" sz="2400" b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it-IT" altLang="it-IT" sz="2400" b="1">
                <a:latin typeface="Times New Roman" charset="0"/>
              </a:rPr>
              <a:t> P 2.8 mm. H2O)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0" y="1844676"/>
            <a:ext cx="4572000" cy="41179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it-IT" altLang="it-IT" sz="2400" b="1" u="sng">
                <a:latin typeface="Arial" charset="0"/>
              </a:rPr>
              <a:t>Utilizzazione</a:t>
            </a:r>
          </a:p>
          <a:p>
            <a:endParaRPr lang="it-IT" altLang="it-IT" sz="2400" b="1" u="sng">
              <a:latin typeface="Arial" charset="0"/>
            </a:endParaRPr>
          </a:p>
          <a:p>
            <a:r>
              <a:rPr lang="it-IT" altLang="it-IT" sz="2400" b="1">
                <a:latin typeface="Arial" charset="0"/>
              </a:rPr>
              <a:t>- cambiare tra un paziente e l’altro</a:t>
            </a:r>
          </a:p>
          <a:p>
            <a:r>
              <a:rPr lang="it-IT" altLang="it-IT" sz="2400" b="1">
                <a:latin typeface="Arial" charset="0"/>
              </a:rPr>
              <a:t>- cambiare dopo un’ora di lavoro</a:t>
            </a:r>
          </a:p>
          <a:p>
            <a:r>
              <a:rPr lang="it-IT" altLang="it-IT" sz="2400" b="1">
                <a:latin typeface="Arial" charset="0"/>
              </a:rPr>
              <a:t>- indossare coprendo bocca e narici</a:t>
            </a:r>
          </a:p>
          <a:p>
            <a:r>
              <a:rPr lang="it-IT" altLang="it-IT" sz="2400" b="1">
                <a:latin typeface="Arial" charset="0"/>
              </a:rPr>
              <a:t>- non toccare la superficie esterna e non portare appeso al collo</a:t>
            </a:r>
          </a:p>
        </p:txBody>
      </p:sp>
    </p:spTree>
    <p:extLst>
      <p:ext uri="{BB962C8B-B14F-4D97-AF65-F5344CB8AC3E}">
        <p14:creationId xmlns:p14="http://schemas.microsoft.com/office/powerpoint/2010/main" val="1187951519"/>
      </p:ext>
    </p:extLst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Rifiuti speciali</a:t>
            </a:r>
          </a:p>
          <a:p>
            <a:pPr algn="ctr">
              <a:buFont typeface="Arial" charset="0"/>
              <a:buNone/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DECRETO RONCHI</a:t>
            </a:r>
            <a:r>
              <a:rPr lang="it-IT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br>
              <a:rPr lang="it-IT" sz="3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5 febbraio 1997 n.22</a:t>
            </a:r>
          </a:p>
          <a:p>
            <a:pPr algn="ctr">
              <a:buFont typeface="Arial" charset="0"/>
              <a:buNone/>
              <a:defRPr/>
            </a:pP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it-IT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D.P.R</a:t>
            </a:r>
            <a:r>
              <a:rPr lang="it-IT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15 luglio 2003, n. 254</a:t>
            </a:r>
          </a:p>
          <a:p>
            <a:pPr algn="ctr">
              <a:defRPr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Regolamento recante disciplina della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gestione dei rifiuti sanitari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a norma dell’art.24 della legge 31 luglio 2002, n. 179 “disposizioni in materia ambientale”</a:t>
            </a:r>
          </a:p>
          <a:p>
            <a:pPr marL="0" indent="0">
              <a:buFont typeface="Arial" charset="0"/>
              <a:buNone/>
              <a:defRPr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Art. 24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”: </a:t>
            </a:r>
            <a:r>
              <a:rPr lang="it-IT" i="1" dirty="0">
                <a:latin typeface="Tahoma" pitchFamily="34" charset="0"/>
                <a:ea typeface="Tahoma" pitchFamily="34" charset="0"/>
                <a:cs typeface="Tahoma" pitchFamily="34" charset="0"/>
              </a:rPr>
              <a:t>... sono disciplinate le modalità di smaltimento dei rifiuti sanitari ... sulla base di criteri di semplificazione e di contenimento delle spese.</a:t>
            </a:r>
          </a:p>
          <a:p>
            <a:pPr>
              <a:buFont typeface="Arial" charset="0"/>
              <a:buNone/>
              <a:defRPr/>
            </a:pPr>
            <a:r>
              <a:rPr lang="it-IT" i="1" dirty="0">
                <a:latin typeface="Tahoma" pitchFamily="34" charset="0"/>
                <a:ea typeface="Tahoma" pitchFamily="34" charset="0"/>
                <a:cs typeface="Tahoma" pitchFamily="34" charset="0"/>
              </a:rPr>
              <a:t>	... sono abrogate le norme, anche di legge regolatrici della materia ...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Art.8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, che abroga l’art.45 (rifiuti sanitari) del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D.Lgs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22/97 (c.d. Decreto Ronchi), è di particolare interesse per i piccoli produttori.</a:t>
            </a:r>
          </a:p>
          <a:p>
            <a:pPr>
              <a:defRPr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La normativa tiene conto delle piccole produzioni di rifiuti sanitari,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permettendo uno stoccaggio ai soggetti che producono quantitativi </a:t>
            </a:r>
            <a:r>
              <a:rPr lang="it-IT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inferiori ai 200 litri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Il deposito temporaneo dei rifiuti, pur rimanendo di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giorni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decorrerà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dal momento della chiusura del contenitore</a:t>
            </a:r>
          </a:p>
          <a:p>
            <a:pPr>
              <a:defRPr/>
            </a:pPr>
            <a:endParaRPr lang="it-IT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Purchè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lo stesso sia effettuato in condizioni tali da non causare alterazioni che comportino rischi per la salute e nel rispetto dei requisiti di igiene e sicurezza e sotto la responsabilità del produttore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073094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Classificazione rifiuti</a:t>
            </a:r>
          </a:p>
          <a:p>
            <a:pPr algn="ctr"/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886415" y="3863897"/>
            <a:ext cx="1698625" cy="25003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Urbani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5376746" y="3860181"/>
            <a:ext cx="5083175" cy="2500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Sanitari :</a:t>
            </a:r>
          </a:p>
          <a:p>
            <a:pPr marL="342900" indent="-342900">
              <a:defRPr/>
            </a:pPr>
            <a:r>
              <a:rPr lang="it-IT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                 </a:t>
            </a:r>
            <a:endParaRPr lang="it-IT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non pericolosi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pericolosi non a rischio infettivo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pericolosi a rischio infettivo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2643" y="2921876"/>
            <a:ext cx="10131425" cy="1082566"/>
          </a:xfrm>
        </p:spPr>
        <p:txBody>
          <a:bodyPr>
            <a:noAutofit/>
          </a:bodyPr>
          <a:lstStyle/>
          <a:p>
            <a:endParaRPr lang="it-IT" sz="2400" dirty="0"/>
          </a:p>
          <a:p>
            <a:pPr algn="ctr"/>
            <a:r>
              <a:rPr lang="it-IT" sz="2000" b="1" i="1" dirty="0">
                <a:solidFill>
                  <a:srgbClr val="FFFF00"/>
                </a:solidFill>
              </a:rPr>
              <a:t>Bollettino Ufficiale Regione Lombardia</a:t>
            </a:r>
          </a:p>
          <a:p>
            <a:pPr algn="ctr"/>
            <a:r>
              <a:rPr lang="it-IT" sz="2000" b="1" u="sng" dirty="0">
                <a:solidFill>
                  <a:srgbClr val="FFC000"/>
                </a:solidFill>
              </a:rPr>
              <a:t>Serie Ordinaria n. 38 - Giovedì 20 settembre 2012 D.G. Sanità Circolare regionale 17 settembre 2012 - n. 7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Indicazioni in ordine all’applicazione dell’Accordo tra il Ministero del Lavoro e delle politiche sociali, il Ministero della Salute, le Regioni e le Province autonome di Trento e Bolzano, sui corsi di formazione per lo </a:t>
            </a:r>
            <a:r>
              <a:rPr lang="it-IT" sz="2000" b="1" dirty="0">
                <a:solidFill>
                  <a:srgbClr val="FFC000"/>
                </a:solidFill>
              </a:rPr>
              <a:t>svolgimento diretto da parte del datore di lavoro dei compiti di prevenzione e protezione dai rischi ai sensi dell’art. 34</a:t>
            </a:r>
            <a:r>
              <a:rPr lang="it-IT" sz="2000" b="1" dirty="0">
                <a:solidFill>
                  <a:schemeClr val="bg1"/>
                </a:solidFill>
              </a:rPr>
              <a:t>, commi 2 e 3 del d.lgs. 81/08 (rep. Atti n. 223/</a:t>
            </a:r>
            <a:r>
              <a:rPr lang="it-IT" sz="2000" b="1" dirty="0" err="1">
                <a:solidFill>
                  <a:schemeClr val="bg1"/>
                </a:solidFill>
              </a:rPr>
              <a:t>esr</a:t>
            </a:r>
            <a:r>
              <a:rPr lang="it-IT" sz="2000" b="1" dirty="0">
                <a:solidFill>
                  <a:schemeClr val="bg1"/>
                </a:solidFill>
              </a:rPr>
              <a:t> del 21 dicembre 2011) e per la </a:t>
            </a:r>
            <a:r>
              <a:rPr lang="it-IT" sz="2000" b="1" dirty="0">
                <a:solidFill>
                  <a:srgbClr val="00B0F0"/>
                </a:solidFill>
              </a:rPr>
              <a:t>formazione dei lavoratori ai sensi dell’art. 37, </a:t>
            </a:r>
            <a:r>
              <a:rPr lang="it-IT" sz="2000" b="1" dirty="0">
                <a:solidFill>
                  <a:schemeClr val="bg1"/>
                </a:solidFill>
              </a:rPr>
              <a:t>comma 2 del d.lgs. 81/08 (rep. Atti n. 221/</a:t>
            </a:r>
            <a:r>
              <a:rPr lang="it-IT" sz="2000" b="1" dirty="0" err="1">
                <a:solidFill>
                  <a:schemeClr val="bg1"/>
                </a:solidFill>
              </a:rPr>
              <a:t>esr</a:t>
            </a:r>
            <a:r>
              <a:rPr lang="it-IT" sz="2000" b="1" dirty="0">
                <a:solidFill>
                  <a:schemeClr val="bg1"/>
                </a:solidFill>
              </a:rPr>
              <a:t> del 21 dicembre 2011)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Obblighi del produttore</a:t>
            </a:r>
          </a:p>
          <a:p>
            <a:pPr algn="ctr">
              <a:buFont typeface="Arial" charset="0"/>
              <a:buNone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Rifiuti pericolosi</a:t>
            </a:r>
          </a:p>
          <a:p>
            <a:pPr algn="ctr">
              <a:buFont typeface="Arial" charset="0"/>
              <a:buNone/>
              <a:defRPr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Deposito temporaneo dei rifiuti </a:t>
            </a:r>
          </a:p>
          <a:p>
            <a:pPr algn="ctr"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Contratto con azienda</a:t>
            </a:r>
          </a:p>
          <a:p>
            <a:pPr algn="ctr"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Compilazione formulario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Codici rifiuti</a:t>
            </a:r>
          </a:p>
          <a:p>
            <a:pPr algn="ctr" fontAlgn="t"/>
            <a:r>
              <a:rPr lang="it-IT" b="1" dirty="0"/>
              <a:t>Tipo rifiuto                  codice europeo                                      </a:t>
            </a:r>
          </a:p>
          <a:p>
            <a:pPr algn="ctr" fontAlgn="t"/>
            <a:r>
              <a:rPr lang="it-IT" dirty="0"/>
              <a:t>Rifiuti sanitari                   180103</a:t>
            </a:r>
          </a:p>
          <a:p>
            <a:pPr algn="ctr" fontAlgn="t"/>
            <a:r>
              <a:rPr lang="it-IT" dirty="0"/>
              <a:t>Liquidi di sviluppo            090101</a:t>
            </a:r>
          </a:p>
          <a:p>
            <a:pPr algn="ctr" fontAlgn="t"/>
            <a:r>
              <a:rPr lang="it-IT" dirty="0"/>
              <a:t>Liquidi di fissaggio           090104</a:t>
            </a:r>
          </a:p>
          <a:p>
            <a:pPr algn="ctr" fontAlgn="t"/>
            <a:r>
              <a:rPr lang="it-IT" dirty="0"/>
              <a:t>Amalgama                       180110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Formulario di identificazione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Una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copia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resta al produttore/detentore, una delle altre tre il trasportatore provvede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entro tre mesi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dalla data del ritiro a trasmetterla al produttore/detentore controfirmata e datata in arrivo dal destinatario</a:t>
            </a:r>
          </a:p>
          <a:p>
            <a:pPr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A questo punto </a:t>
            </a:r>
            <a:r>
              <a:rPr lang="it-IT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cessa la responsabilità del produttore/detentore</a:t>
            </a:r>
          </a:p>
          <a:p>
            <a:pPr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Le copie in ordine cronologico devono essere conservate per 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cinque anni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493231"/>
          </a:xfrm>
        </p:spPr>
        <p:txBody>
          <a:bodyPr/>
          <a:lstStyle/>
          <a:p>
            <a:pPr algn="ctr"/>
            <a:r>
              <a:rPr lang="it-IT" dirty="0"/>
              <a:t>SMALTIMENTO</a:t>
            </a:r>
          </a:p>
          <a:p>
            <a:pPr algn="ctr"/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67629" y="3456877"/>
            <a:ext cx="5789386" cy="2754351"/>
            <a:chOff x="550871" y="1689103"/>
            <a:chExt cx="8048622" cy="43656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rifiuti-agh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71" y="2500306"/>
              <a:ext cx="4964577" cy="355441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3" descr="taglienti-rifiu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7818" y="1689103"/>
              <a:ext cx="3241675" cy="2168525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7" name="Picture 2" descr="rifiuti-err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7" y="3539932"/>
            <a:ext cx="2336023" cy="29835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8" name="Picture 2" descr="sacchetto-rifiut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4268" y="2272061"/>
            <a:ext cx="2869585" cy="352657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3200" dirty="0">
                <a:solidFill>
                  <a:srgbClr val="FFFF00"/>
                </a:solidFill>
              </a:rPr>
              <a:t>RISCHIO RADIOLOGICO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Responsabile il Titolare/</a:t>
            </a:r>
            <a:r>
              <a:rPr lang="it-IT" sz="3200" b="1" dirty="0" err="1">
                <a:solidFill>
                  <a:schemeClr val="bg1"/>
                </a:solidFill>
              </a:rPr>
              <a:t>Ddl</a:t>
            </a:r>
            <a:endParaRPr lang="it-IT" sz="3200" b="1" dirty="0">
              <a:solidFill>
                <a:schemeClr val="bg1"/>
              </a:solidFill>
            </a:endParaRP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Di norma le assistenti sono lavoratori non esposti in quanto </a:t>
            </a:r>
            <a:r>
              <a:rPr lang="it-IT" sz="3200" b="1" dirty="0" err="1">
                <a:solidFill>
                  <a:schemeClr val="bg1"/>
                </a:solidFill>
              </a:rPr>
              <a:t>classidficate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it-IT" sz="3200" b="1" dirty="0">
                <a:solidFill>
                  <a:schemeClr val="bg1"/>
                </a:solidFill>
              </a:rPr>
              <a:t>come persone del pubblico</a:t>
            </a:r>
          </a:p>
          <a:p>
            <a:pPr algn="ctr">
              <a:buNone/>
            </a:pPr>
            <a:r>
              <a:rPr lang="it-IT" sz="3200" b="1" dirty="0">
                <a:solidFill>
                  <a:schemeClr val="bg1"/>
                </a:solidFill>
              </a:rPr>
              <a:t>Esperto qualificato /fisico sanitario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Gli obblighi di radioprotezione (sorveglianza fisica e controllo di qualità) derivanti dalla detenzione ed uso di apparecchiature radiologiche negli studi odontoiatrici, in quanto sorgenti di radiazioni ionizzanti, sono stati riordinati e precisati dal </a:t>
            </a:r>
            <a:r>
              <a:rPr lang="it-IT" sz="2000" b="1" dirty="0" err="1">
                <a:solidFill>
                  <a:srgbClr val="FFC000"/>
                </a:solidFill>
              </a:rPr>
              <a:t>D.Lgs.</a:t>
            </a:r>
            <a:r>
              <a:rPr lang="it-IT" sz="2000" b="1" dirty="0">
                <a:solidFill>
                  <a:srgbClr val="FFC000"/>
                </a:solidFill>
              </a:rPr>
              <a:t> 17 marzo 1995</a:t>
            </a:r>
            <a:r>
              <a:rPr lang="it-IT" sz="2000" b="1" dirty="0">
                <a:solidFill>
                  <a:schemeClr val="bg1"/>
                </a:solidFill>
              </a:rPr>
              <a:t>, n.230, in recepimento delle diverse direttive EURATOM in materia.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 In linea generale, le esposizioni alle radiazioni ionizzanti devono essere mantenute al livello più basso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22803" y="2256361"/>
            <a:ext cx="233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RISCHIO RADIOLOGICO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5134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sz="2800" b="1" dirty="0">
                <a:solidFill>
                  <a:srgbClr val="FFFF00"/>
                </a:solidFill>
              </a:rPr>
              <a:t>RISCHIO RADIOLOGICO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Sulla base di queste indicazioni, </a:t>
            </a:r>
            <a:r>
              <a:rPr lang="it-IT" b="1" dirty="0">
                <a:solidFill>
                  <a:srgbClr val="FFC000"/>
                </a:solidFill>
              </a:rPr>
              <a:t>il titolare dello studio odontoiatrico </a:t>
            </a:r>
            <a:r>
              <a:rPr lang="it-IT" b="1" dirty="0">
                <a:solidFill>
                  <a:schemeClr val="bg1"/>
                </a:solidFill>
              </a:rPr>
              <a:t>provvederà ai necessari adempimenti, e in particolare egli dovrà: </a:t>
            </a:r>
          </a:p>
          <a:p>
            <a:pPr algn="ctr"/>
            <a:r>
              <a:rPr lang="it-IT" b="1" dirty="0">
                <a:solidFill>
                  <a:srgbClr val="FFC000"/>
                </a:solidFill>
              </a:rPr>
              <a:t>assicurare che gli ambienti </a:t>
            </a:r>
            <a:r>
              <a:rPr lang="it-IT" b="1" dirty="0">
                <a:solidFill>
                  <a:schemeClr val="bg1"/>
                </a:solidFill>
              </a:rPr>
              <a:t>in cui sussista un rischio da radiazioni vengano individuati, delimitati, classificati e segnalati;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verificare che la classificazione dei lavoratori </a:t>
            </a:r>
            <a:r>
              <a:rPr lang="it-IT" b="1" dirty="0">
                <a:solidFill>
                  <a:schemeClr val="bg1"/>
                </a:solidFill>
              </a:rPr>
              <a:t>(associati, collaboratori) non differisca da quella di lavoratori “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non esposti </a:t>
            </a:r>
            <a:r>
              <a:rPr lang="it-IT" b="1" dirty="0">
                <a:solidFill>
                  <a:schemeClr val="bg1"/>
                </a:solidFill>
              </a:rPr>
              <a:t>”;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predisporre norme interne di protezione </a:t>
            </a:r>
            <a:r>
              <a:rPr lang="it-IT" b="1" dirty="0">
                <a:solidFill>
                  <a:schemeClr val="bg1"/>
                </a:solidFill>
              </a:rPr>
              <a:t>e sicurezza adeguate al rischio (di solito fornite dall’esperto stesso); </a:t>
            </a:r>
          </a:p>
          <a:p>
            <a:pPr algn="ctr"/>
            <a:r>
              <a:rPr lang="it-IT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curare che copia di dette norme sia consultabile </a:t>
            </a:r>
            <a:r>
              <a:rPr lang="it-IT" b="1" dirty="0">
                <a:solidFill>
                  <a:schemeClr val="bg1"/>
                </a:solidFill>
              </a:rPr>
              <a:t>nei luoghi frequentati dai lavoratori, in particolare nelle zone </a:t>
            </a:r>
            <a:r>
              <a:rPr lang="it-IT" b="1" dirty="0" err="1">
                <a:solidFill>
                  <a:schemeClr val="bg1"/>
                </a:solidFill>
              </a:rPr>
              <a:t>sorve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gliate</a:t>
            </a:r>
            <a:r>
              <a:rPr lang="it-IT" b="1" dirty="0">
                <a:solidFill>
                  <a:schemeClr val="bg1"/>
                </a:solidFill>
              </a:rPr>
              <a:t>, e provvedere affinché vengano osservate;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assicurarsi che siano indicate, mediante </a:t>
            </a:r>
            <a:r>
              <a:rPr lang="it-IT" b="1" dirty="0">
                <a:solidFill>
                  <a:schemeClr val="bg1"/>
                </a:solidFill>
              </a:rPr>
              <a:t>appositi contrassegni, le sorgenti di radiazioni ionizzanti.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Questi adempimenti vengono solitamente predisposti e attuati direttamente dagli esperti qualificati,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>
                <a:solidFill>
                  <a:srgbClr val="FFC000"/>
                </a:solidFill>
              </a:rPr>
              <a:t>Medici e odontoiatri, che svolgono attività radiodiagnostiche </a:t>
            </a:r>
            <a:r>
              <a:rPr lang="it-IT" b="1" dirty="0">
                <a:solidFill>
                  <a:schemeClr val="bg1"/>
                </a:solidFill>
              </a:rPr>
              <a:t>complementari all’esercizio clinico, dovranno essere </a:t>
            </a:r>
            <a:r>
              <a:rPr lang="it-IT" b="1" dirty="0">
                <a:solidFill>
                  <a:srgbClr val="92D050"/>
                </a:solidFill>
              </a:rPr>
              <a:t>sottoposti, ogni dieci anni a partire dal febbraio 1997, all’accertamento delle conoscenze </a:t>
            </a:r>
            <a:r>
              <a:rPr lang="it-IT" b="1" dirty="0" err="1">
                <a:solidFill>
                  <a:srgbClr val="92D050"/>
                </a:solidFill>
              </a:rPr>
              <a:t>radioprotezionistiche</a:t>
            </a:r>
            <a:r>
              <a:rPr lang="it-IT" b="1" dirty="0">
                <a:solidFill>
                  <a:srgbClr val="92D050"/>
                </a:solidFill>
              </a:rPr>
              <a:t>,</a:t>
            </a:r>
            <a:r>
              <a:rPr lang="it-IT" b="1" dirty="0">
                <a:solidFill>
                  <a:schemeClr val="bg1"/>
                </a:solidFill>
              </a:rPr>
              <a:t> ossia della conoscenza di tutte le misure che devono essere adottate per la radioprotezione delle persone sottoposte ad attività radiodiagnostica, in relazione all’evoluzione scientifica e tecnologica. L’esito negativo dell’accertamento comporta l’obbligo della frequenza di un apposito corso di aggiornamento in radiopro-tezione; l’ingiustificata mancata frequenza del corso configura un’infrazione disciplinare di particolare gravità (</a:t>
            </a:r>
            <a:r>
              <a:rPr lang="it-IT" b="1" dirty="0">
                <a:solidFill>
                  <a:srgbClr val="00B0F0"/>
                </a:solidFill>
              </a:rPr>
              <a:t>DM sanità 21 febbraio 1997, ex art.110, DLgs 230/1995).</a:t>
            </a:r>
            <a:r>
              <a:rPr lang="it-IT" b="1" dirty="0">
                <a:solidFill>
                  <a:schemeClr val="bg1"/>
                </a:solidFill>
              </a:rPr>
              <a:t> L’organizzazione degli accertamenti e dei corsi, con oneri a carico dei medici e odontoiatri </a:t>
            </a:r>
            <a:r>
              <a:rPr lang="it-IT" b="1" dirty="0" err="1">
                <a:solidFill>
                  <a:schemeClr val="bg1"/>
                </a:solidFill>
              </a:rPr>
              <a:t>interessat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61419" y="2193300"/>
            <a:ext cx="2386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rgbClr val="FFFF00"/>
                </a:solidFill>
              </a:rPr>
              <a:t>RISCHIO RADIOLOGICO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4347"/>
          </a:xfrm>
        </p:spPr>
        <p:txBody>
          <a:bodyPr>
            <a:normAutofit/>
          </a:bodyPr>
          <a:lstStyle/>
          <a:p>
            <a:pPr algn="just"/>
            <a:r>
              <a:rPr lang="it-IT" b="1" i="1" u="sng" dirty="0">
                <a:solidFill>
                  <a:srgbClr val="FFC000"/>
                </a:solidFill>
              </a:rPr>
              <a:t>RADIOPROTEZIONE DEL PAZIENTE (</a:t>
            </a:r>
            <a:r>
              <a:rPr lang="it-IT" b="1" i="1" u="sng" dirty="0" err="1">
                <a:solidFill>
                  <a:srgbClr val="FFC000"/>
                </a:solidFill>
              </a:rPr>
              <a:t>D.Lgs.</a:t>
            </a:r>
            <a:r>
              <a:rPr lang="it-IT" b="1" i="1" u="sng" dirty="0">
                <a:solidFill>
                  <a:srgbClr val="FFC000"/>
                </a:solidFill>
              </a:rPr>
              <a:t> 187/2000)</a:t>
            </a:r>
            <a:endParaRPr lang="it-IT" b="1" dirty="0">
              <a:solidFill>
                <a:srgbClr val="FFC000"/>
              </a:solidFill>
            </a:endParaRP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• </a:t>
            </a:r>
            <a:r>
              <a:rPr lang="it-IT" b="1" dirty="0">
                <a:solidFill>
                  <a:srgbClr val="FFFF00"/>
                </a:solidFill>
              </a:rPr>
              <a:t>Operatori autorizzati ad effettuare esami radiologici sono il Responsabile dell’impianto radiologico e lo specialista da questi autorizzato, in possesso delle necessarie competenze di radioprotezione.</a:t>
            </a: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• Occorre effettuare esami radiologici solo quando tale tecnica non sia ragionevolmente sostituibile con altra ugualmente efficace, ma con minore rischio per il paziente. Occorre evitare radiografie inutili, </a:t>
            </a:r>
            <a:r>
              <a:rPr lang="it-IT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limitando il numero di esami </a:t>
            </a:r>
            <a:r>
              <a:rPr lang="it-IT" b="1" dirty="0">
                <a:solidFill>
                  <a:schemeClr val="bg1"/>
                </a:solidFill>
              </a:rPr>
              <a:t>radiodiagnostici e il tempo di esposizione al mini­mo indispensabile alle esigenze cliniche. Occorre accertarsi che il paziente non sia già in possesso di referto analogo effettuato recentemente altrove. </a:t>
            </a:r>
            <a:r>
              <a:rPr lang="it-IT" b="1" dirty="0">
                <a:solidFill>
                  <a:srgbClr val="FFFF00"/>
                </a:solidFill>
              </a:rPr>
              <a:t>Occorre ridurre allo stretto indispensabile l'esposi­zione di bambini, di soggetti </a:t>
            </a:r>
            <a:r>
              <a:rPr lang="it-IT" b="1" dirty="0" err="1">
                <a:solidFill>
                  <a:srgbClr val="FFFF00"/>
                </a:solidFill>
              </a:rPr>
              <a:t>immunodepressi</a:t>
            </a:r>
            <a:r>
              <a:rPr lang="it-IT" b="1" dirty="0">
                <a:solidFill>
                  <a:srgbClr val="FFFF00"/>
                </a:solidFill>
              </a:rPr>
              <a:t> e di donne in gravidanza, con particolare attenzione per il primo periodo di gravidanza.</a:t>
            </a:r>
            <a:r>
              <a:rPr lang="it-IT" b="1" dirty="0">
                <a:solidFill>
                  <a:schemeClr val="bg1"/>
                </a:solidFill>
              </a:rPr>
              <a:t> A tal fine è necessario ottenere dal paziente le informazioni opportune.</a:t>
            </a:r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40398" y="2046155"/>
            <a:ext cx="238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RISCHIO RADIOLOGICO</a:t>
            </a:r>
            <a:endParaRPr lang="it-IT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u="sng" dirty="0">
                <a:solidFill>
                  <a:srgbClr val="FFFF00"/>
                </a:solidFill>
              </a:rPr>
              <a:t>Il paziente da sottoporre all'indagine viene protetto con un indumento piombifero di spessore non inferiore a 0.25 mm </a:t>
            </a:r>
            <a:r>
              <a:rPr lang="it-IT" b="1" u="sng" dirty="0" err="1">
                <a:solidFill>
                  <a:srgbClr val="FFFF00"/>
                </a:solidFill>
              </a:rPr>
              <a:t>Pb-eq</a:t>
            </a:r>
            <a:r>
              <a:rPr lang="it-IT" b="1" u="sng" dirty="0">
                <a:solidFill>
                  <a:srgbClr val="FFFF00"/>
                </a:solidFill>
              </a:rPr>
              <a:t> che ri­pari tiroide, torace e addome, </a:t>
            </a:r>
            <a:r>
              <a:rPr lang="it-IT" dirty="0">
                <a:solidFill>
                  <a:schemeClr val="bg1"/>
                </a:solidFill>
              </a:rPr>
              <a:t>e non deve portare occhiali, collane o orecchini. Deve essere messo al cor­rente delle norme che lo riguardano, in particolare sulle mo­dalità per soste­nere la pellicola senza esporre le mani al fascio, ma con l'uso di idoneo sistema di </a:t>
            </a:r>
            <a:r>
              <a:rPr lang="it-IT" b="1" dirty="0">
                <a:solidFill>
                  <a:schemeClr val="bg1"/>
                </a:solidFill>
              </a:rPr>
              <a:t>sostegno della pellicola</a:t>
            </a:r>
            <a:r>
              <a:rPr lang="it-IT" dirty="0">
                <a:solidFill>
                  <a:schemeClr val="bg1"/>
                </a:solidFill>
              </a:rPr>
              <a:t>, e sulla ne­cessità di rimanere fermo nella posizione indicatagli. </a:t>
            </a:r>
            <a:r>
              <a:rPr lang="it-IT" b="1" dirty="0">
                <a:solidFill>
                  <a:srgbClr val="FFC000"/>
                </a:solidFill>
              </a:rPr>
              <a:t>In caso di incapacità del paziente, questi deve essere assistito da un accompagnatore che sarà dotato di camice piombifero, sempre che non si tratti di donna in stato di gravidanza,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e mai comunque da personale dello studio.</a:t>
            </a:r>
          </a:p>
          <a:p>
            <a:pPr algn="just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45502" y="2172278"/>
            <a:ext cx="2386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RISCHIO RADIOLOGICO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1026" name="Picture 2" descr="Risultati immagini per fabb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43" y="1895709"/>
            <a:ext cx="4204411" cy="3149252"/>
          </a:xfrm>
          <a:prstGeom prst="rect">
            <a:avLst/>
          </a:prstGeom>
          <a:noFill/>
        </p:spPr>
      </p:pic>
      <p:sp>
        <p:nvSpPr>
          <p:cNvPr id="1028" name="AutoShape 4" descr="Risultati immagini per scu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grandain.com/wp-content/uploads/2014/12/scu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0897" y="4347844"/>
            <a:ext cx="4314979" cy="2510156"/>
          </a:xfrm>
          <a:prstGeom prst="rect">
            <a:avLst/>
          </a:prstGeom>
          <a:noFill/>
        </p:spPr>
      </p:pic>
      <p:sp>
        <p:nvSpPr>
          <p:cNvPr id="1032" name="AutoShape 8" descr="Risultati immagini per supermerc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data:image/jpeg;base64,/9j/4AAQSkZJRgABAQAAAQABAAD/2wCEAAkGBxQTEhQUExQWFhUXGBwaGBgYGBwgHBwfICAfHB4eHxsaISoiHxwmHCAaIjMhJSkrLi4uHx8zODMtNygtLisBCgoKDg0OGxAQGywkICYsNCwsLSwsNCwtLiwvLywsLCwsLCwsLC80LCwvLCwsNCw0LCwsLCwsLCwsLCwsLCwsLP/AABEIALgBEgMBEQACEQEDEQH/xAAcAAADAQEBAQEBAAAAAAAAAAAEBQYDAgEHAAj/xABJEAACAQIEBAMEBwYDBQcFAQABAhEDIQAEEjEFEyJBBlFhIzJxgQcUQlKRobEzYnLB0eGCkvBDU1SywhUXJHOi0vEWY5Ok40X/xAAbAQACAwEBAQAAAAAAAAAAAAABAwACBAUGB//EADoRAAEDAgQDBgUEAgAGAwAAAAEAAhEDIQQSMUFRYXETIoGRofAFMrHB0RRS4fEjQgYVM2KSonKCsv/aAAwDAQACEQMRAD8Ai/CnjA02hW0E7ofcb5dj674aHA6rM5hborXhtDLVqhq01FDMspUj7LT3EWJ9d8dHDY51JuR4zNJnmkVAXiAVIeM8k2VzNFwSXbV7wOkC4ie8yfyxu+G4nPSbUNMU+9DoOph1+U28Vd1KZYDmtbj0Tnw8KmZ1y6KUAvfT9mxnE+KVe419ITe/rKpSpdmcrrdU88N68m+ZWlpJNeCDJBDSR8p+eMmO/wAtOkTwWnDup5nCp5809zah6h5ek7zouJBIbbaCDbHm3NzGya9paYRNHgtRhIVvwOL9iIVJKMp5RkUKwIInfHHxbIqLRTPdWNSnjGQmL2tQ9l8jhlNtx1UJskkY7OVZJXoODCkr0jBhSV0MWhRfimLAIIulkmOwOLhsoSsq1EjfAIRWRGBCKyrAxaPngEKL3TgQiuWBwIUXoXBUXsYii1VMFRd8k+WLZSpK/aMRWC/AYCK6C4ii0VcSUUp4lVy9ctlWrimYDOb6dIIlS0hZIItPfbF2AzMJVQiIXztuAoeIUqfDKpzBC63kqqypBKkgDp92Re5j4M+bVVBsrOv4bauq5ziLcvMpXRBSQDlsA40rpEl9VzM2+AOLtaBZVJ4Lbj3gf63nGzuZdcnlU02JAd9Ew7TCpM99Ri0DYEog2hJ899ImQ4epo8Ky6u+xruDBPnJ63+ZA8pGKyrhpOqkX+k3ipJP1thN4ApgD4DTYYkowFKZ7I1KLlKqMjDswIP8AceuIWkaqwIOiYcK8Q1aMAnWnke3wPbBDiFR1MFfQuF+O8rVpilnU51HuGE1E9Qe8fjh1OqWHMwwUnIQYKpOEcEo06FXMcPcZrLVABpUdadyGFjPxE46Rxr8S0U8wY/Z207Jb6eUybjcbpdw/NB6mYqqsk1UKr93SB39CP1w74hhT2dMGoGxvsZ28bwq06l4yzPoqrguadtNakQoGxsAZMn49RIvvjyOMxtPDvOafLnC6TqTjEcFXr4jUKNamfNSCMMo4ynVsJB4GxVXS3VB57PLWhlBA2vjnY94L/BXp3CBIxzpTFuVmifg388aKO3VR2inNOO3CxL8FxIUXWnBhReKMRRa0Wgg+RnBCitk8Q0T94fL++G5gmZglvH+LUqlIqoliRuPK++A4iFUuBUs2FoLPvgIr8cRRcrgIrvEUXajBUTrgGRR2l2UKOxIBP9vXF2iVFTNkcvEdP+b++GowFM8WSkGilJjck2+X9cKdGyICBFPFJVgEo4nxNgxpZdRUqaSSxK6EjfV1Ak/ujzExgZ2QXE2CjRmcGhTWZyJNOlmsxVquKjvT00Xa5IIYhFMCmht03kiSe7GuNszY+qvVoZHRmE+nTqgOD+EjXWnS1tTReawLtbQx6To2ViSDFiO97Yo18VDoemvislSqS4shfQclwMZfMU8wopZehQyxpNUc6dRJUltNgANPvEgmfQTstCgmFN8b+lHL0DoyKNmq8n21SdMnfSBBIsLKFXaCcAuRDNyoTjVHinEGDZjW5nppnpCjzCDpUDz3+OFPfAkqwcJgLGl4XWmi87WamsSiAEAExBftO8yAMZ24kPu3TmrCXPgJ6y5cEg0KI9BU2+UYJotO581pDXAf9RvmFRfSDXFTKLqUNqdAzQDpE3jcj5Y6uGDHlwHAwDxiyS8ERmbpuOCgvEXhFUormMu+qmy6ije8omN4g/DfChhngimfm+p5ItY57TUaO6D5KTq0mQwwKnyIIN/jhCqjuA8czGUqirlqrU37wbH0YGxHxwZQIBX0jhnjLLZ61bTlM2bcxbUqhjv90/H8e2N2GxpZDXjM2QYOxGhCzVKJ1BhXnDshyeXTUjqLED7IhRtbvc/PHn69B1arne0TfXRbxVbA4J0aYICHTq0+76T29O2FV8LcObZwVA4eCW8LzyEaVkjUQD2JiflbHMdWfV7zoQpObFjv9kxZcAiycikHsm+DYfR1HVB2imAuO4sS6CYiKLy+QdtlJn0xYNUXGYyTJ7ykfEYBCiHK4Ci9BOIouGOIovCcRFZxgIrk4iK9GAotEXERWyJiKLdBGCjC2k9zbERAUtxnxxQoER1ibkdh3I9fLzwcpO6sQQYWWS499epsVJppJARGPOaNB1SrKVU6iLb2veMIquFO7zblr91GgOMH0RtXmNWIUOqhlhWsRck7MSVIjptsPUYXha1AHPbewg+yfZW59OpUpZWiII70+vhbRd//AElUZBUzDrQoU0gNU6FReZzGApyIkgXJE23FsaTTfWcHHutGg38Vir9whtN3U8TySPjH0i5PJqVyFH6xUEjn1ARTVogldiT8NIPmcPZTZT+UXWZlMAQvm3EuOZviVdFrVWcs0KsMUX+GnTBO3cKW+OC50CU0NVXwTwNo5TuNS1K60tZJQre55LU5IBBHUwn7uMxe9+lvfGUXNEwU68Z1aWWrUzRXn1dDIEUi11MlKQAi3YeWF9mNGu6mZPrKWZUtnsjnczSpvXqrSpMRKa9OlSfe0bdxaZM/hKTKVMQwTz93UbGaNUR/9H5H/ian4D/24Ye3/wC1OAH7T5/wvcuHFEOEYhlBsTovG42Elgo7kmBPbTSoUnVng1ZYw7jvW0g+E9Nrq7qj2NEC58iCmGWzKVsrUohGS7rIIt8QO3phhr1cNUZnd2hIDgSPmnSDforHs3yWjINDH3W2Zpc3hzCtQWoaasEcCWPkQRcAW9IxsY7D1qzWMMCYINojW6W6iWMJeLm4I+6huPeGPqxWaqlWEgwfIGPjfCH4c94t2MHilOFRrQ4ix0Qh4YEbTUOhgdnsD89sZ5BEpRc+4V34Q8fLkxy6yvpH2TeP4CTYem3lgyN0ADqvoXDOM086DmMowqaUAdBPNXqn3ew9djFjjHiKLy7O3hHPXZbaDmFvZvsZ1203S7g1NBSbQXY8w+/F9r7AixiMcFrm5XNfY7RpwScPDGuLbifx9ymuV4pogVbISQlQEnbSOryu2/8AoufQexs6q7qgY6DpxVBlnDUiQQQQbgyPxxKNonimEgiQp8DHcWNekwJOwxFE44bxp6aBRBXcT6/PFg4hEOIXXEeLPVTSyrEzYH+uIXSFC6UnK4qgs4wFFyRiIrlsRRZnARXgGBKK0RMRFEpSxEVsEjFXPa0S4wjCA4dxyhVICtcuUAO5IE9pgEecYBqNb8xhb6/w+rRkmIABN9JMe4W3G5ejVpUr1HUqD2EiDeCJifO8TbFatdtMTrCytYCcpSLOeAKHJpaiS3M1NJs0qqkEE3AKhhMmZvhWGrPrOtYR/KvWAc514TnJ5anQo66tQUqSweZXNveLWVjqLe6AO8WnG1tBoJyt6nl76KnasYMrOfv6qW4n9LlHLa/qlBq1ZiYrVwAIFgQiwb3MdNomTOJRwtCiIptj3zS+2e8QTYIc8DzXEFpZviWbAovTDquoGNUadNI09C9J/eb1xoNhdKLgic5wqjUpVKK1qHKAFKlKAknQDK6XXq33B/MziNaXHKZAQFoKQeAPD9XL12qNTitTZhSDU2NQ2iShdVCaSTLFZ7NFiKtckDKOHRNgTfRWNHwvWrFWr1GCCtr0OWlDq1dKU6hogzMauZY/IUZmqNIny/kfhF7xNgnea8NnnpVplhClSzMSNMgwAxhRaZVcXdhnNEUwPH+kkuvKzz3h7JUgtXO1KawQwLuVuNo1G/8AhAxbD4Ls2gOdMeA/PqoxzmuzDVK38a8CBIlTHfk1DPz03+ONkBaP1OI/cfNeDwzUpsaZRly+rWQtwxDF1ki9mINo2A2xxHvxFJzwWmHSJ1tptystJ7F7GlpuNveyU5jgC0qlQkNFbrUKeouR7tvslgJmI1N8RrpYt9DsWVHWaN9I28R9gqVKQe17mjdBcP4JWovVSDFO4IaAVgk27gQf5DHQNRmMFGo9xBIIe2JBj6EhJl1IOy7aGeKS+LwGo0+gBkaOknTMwwKnvImcdb4aKtaoWEdyzpI2/wBYPPhw5hLqvYG8+XrZNczw9KyUBU01AQVY006rsCDp84m/mcYM1Oocru5GxPAERPWLJrqU6d7mNescrqW4j4aqKKopMWWmzSrKYgbFSw39PQnGGtWbSrZHaQCPFZoGZ3LffySfhXEMxk6i5ikGptcK8EfGD322xdlRpJAMo2doV9K8OfSfRr9GdRaNVv8Ab016HOwNRB7p26hbzgDCauFp1AbQSrtcWSWqrqdJplSChOoFSCrKSjHaxEjfHPNGphzO3mtADHju+vvmh/DHGKh5abFqHNelpgAs8Sp3BiRo2GkDc4s5oJ7sa+e6zNY5vyaRp+PJNUbG0ODhISxdaDFlFtQeCDAMHY7H0xAinA4nTI/YL/r5YvmHBGRwSOpviiqsziKLM4CKybERXGArLREwEUVTTERhE0VvghFLM7kqlV3V200BEKpvUtNyNlnt3jGDGYqjhg2o/vE/KNuZn2eC3UqlJrW5QC/idkg4lw7LUeZXpoqVBTqleogBl1CQWMKSdN+2HMxAqdmY+YAwOet+HqqYrEV8ha4yJ+y18PZiq1FagC06KiWzWYPLog6AsoD1VOoSIgHbUDGGVsH257xP2524niUo1WtdYfz4/hLeL/SAD7PIU2zVSmL5qsuikm0kIYCj95ysR3GNLKdKg0NCzvJqHMVMZnIV80aVfN5jn1ahaKetYAEiQyMVFOwJ0BbGxm+GBlar8jbcT+PfRABs3T/h9Bw1OjlaFCnXeh7wBgzGoFjDMNz1aztvvhzvhzWNNSoXOgaDj6/ZL7STAsqDh/g6uUVM1Wp0lFMKoVtdxFhTqIKQEA/ZYx3wgAAAk+aqWtBuqSj4YLFRpd1ACgQKaIojpAEF1PcXHpFsJfTcXQEy8WW+dbKZFCtavRy66tSqulSO5hd2kzsvfDP07f8AZSeCi+MfS9kaJYZag9d/vt0L+LAv8tIw1rWtENUykpCfFPGuJRyQuXovqhkGkQu8udTWiJEXxa6hyjVfNOMioK1Ra1Q1KikhnLFpj95rn54BV2xFkFgIr61wD6cszShcxRp1l81lG/mD+AwZVA0jRWOW+lLhGb085WouNjUXb/Gkj8YwirhaVb5xKuKtRnypumXy2aKtQrI4HZWBDd7x/PC6mEd3ezdEW4osxPdLXCZU54x8ONyKoRJKtrUKJJYm/rHUxj4HGrBPrUq7Q75TAnaAIQrGm6nI1uuhwgrSXSGDqA0ExZrlbX8/hGFCu01iyoBwJGsQb+CZkcBmYfciy4qZYLVKljJuDMiQp3gX2uMcPHgdqCwn5f5V20S9pfPenz4AoXOcMpvSqU3RGVgHhekBYBsDPeY+OMbcS+m+R19/TzSHUarWy/jrw+q+a+OfDtPLOrUNXLfVAfcRG3cjqAnznHocJie2B9+ao021lceHfEebyGmBqovDcp7obm4+41jcX85GNLajXSBdGQdNV9Q8E8VydeonJcLpy60+S96qwxaz7VEAJFupYvvhNTDg3ClNxYZVnmMoNyfQMO/x9e04yV63YNzHp1TezFQy3Vd0+HArPNp7SBJ/pjZHNZ4QRQjC86kInKcZqU10qYF7ED+eGCpCgJCFzOZaoxZtz6R+mJmlBEUMhqWeZTX0Ymf0wYlSEvqiCR5YCiwIwCVYLWlSxQlWCa5PhpYTqQfxMAfwwWiUVjUXSSN4+7f9MUe4MEnRWCU5/P1WqGjl9OrR1M4XQsmASzSCbghR89wRZxgjKZ987LRSa0szPG9o1sh6+eqpSKmopFO1TMVGK0yT++bsbxpST69sUfgqdcsfVb8swNvHyTS2kzvv7vBu/vmfJTo4otRg2XpNnaisE5tddGWo2k6aJjUV3moZmCN8ajUa0hrRJiwA8tFz6tRrnEtEDz9UB4/4TWNBq2czT1a6xoWQqJ5wnYROwXtc3wpuIPa5XGOQueU6Af8Atv4Wp0XuGbZfsxkQKOVNUItFVUrqAC6tJkgfaaImSZiwGO/g8LhKLDUqkBxvc32On0tKV2j3HLTBJ5D6lPuB+DK31bK1aYBcB9KtKAayx1EkSNwYAxK+Npy4U2TeQdB4iFVrCXd85RvufC8eKe/XOGZVWevWpU6gHLYoxZ2ZQA5UQWjVKyF7HHOqV8TVGWpU7v7RYcY4wgykxrszRJ53/hIuJfTRlKBIyeVNVp/aVOkT5jdj8OnC8rQmNZCmOKePONZ7Qi6qCVfd5amkpEFieaxmNIJ97Ac9rUepUrlfD7Vec9StqNPTPKHOZtU36WFhF2nuMVdUgwpMaIhuAhciuYFBnBJDVWqRpM2imBtp0mZNyR2wGuLiVJugs/xGvSC5Y6gtJWGgvqXqkkwOmYYn54uJKkA3SenUAVhpB1AAE7i4Mj1tHwJxZWOq1TKEgHQ/+U/0wEMy0z/DHpEgwfhf9LfgcdF3w5xpdtScHt5TPlCs8PpvyVGlp5oIjHPLSLFRbZXNvTYNTdkYbFSQfyxAYQLQdVU8O+knP0omrzAO1QT+e+DmVDT4Ky4P9M1PbNZUkbFqTCfwaP1xUhrtQi0OboVQ5PPcMzzzlc29FoHQ5K720kEjUPgThJwzcuUflB73F0yus3wfNUySClZY0yljHoO+OfU+GCPDb8J7cY4WdcKC+kagarZcaGDguCpEGLW3vsdsMwtJ1HNPJCvVY4Zm6wt3p00ehTaVBYQ2+giL6byCIkzAg4TQE5s/9In4e19Ox0vHXW/ghPEHhOktRsxRc06ZQVUiQFchnA7sB0/KfTG5lYkwNOKo6jVa8siwTrw/9IdSjVGT4gR0EDnECQYtzNMht41C/nq3wa1EVmQVKbi28K54NxFqWllakaTxDIVMzuwsREX1fjF5zvD2OgGPUJryx7yWqtz3CzUAcVAZFiFWCO2wvjLiBWHezDyQAbwUzxDI1FmHm4+yP6Y5zsVXbumCmw7LDL5qkHKPXAZTBGjY2Pl6jGuk/FPAIiPD8pgwTnDM1phVmQKaIWupEE+6vxO4x0abMQREjySatE0gS4QAp3iVSgDauh+Q/piHBfE/9WT5flZRXwx/2Sg8Sp6o5q7A2RiIOxkCMYHuxrXFrmiRY+5XRo4TtWB7BI6qi4LRp1SNNZCfLT/I4vTGKdrA8P5QqYV1MS5pTrP5Kwlk9YRQTvtHph1QVhFxztHks3dULm+KU3dwYSinvVWI0qYtLkaQwawUS09hF6hhqiIniNPMqaCUq4t4kTkt9UIzRWotPU0iihJAGoyDUuREWjvaDpaKVF2l49BsoK7/AJW257qOda+Zp5XMZiutTnZhECgQ1AamI0AdCzF7bacXxFT5i6YaNOMj+LICmPmMn6Ha+/sq08MeGC2XBqCpAzNSqWPQW0uyq7sSDGkKemxth1Kmym4gBxAEAaMH3KrZlmwOlzHJE+KOKcI5b0s1mFqat1oSzWv746QfjjVTrVmSAQAbQB7KQWNMETbmkPEPpdprop8PyasyKFp1KoLsLRYbgx64ztp06feA8U6XkQpzjHFeKZumz5jMcpIZuWQ6mAYM06SExfdhHrhjCal2Cen5VTTjVSWRWmtei2ZPNpG7qpMxfpkwJnyMeuKOkg5dVZsKto8fyYD00pVMqi0CRUQLznaRpBMbEFpM3tfbCmUngy4qPMrvw7m6VfN8N5dB+co9rUdtWsIhG07ADe2wwrE1RSoudExt4pjqDmxO91a+G+GvzOJvpRNRCry1i2mSP0xg/WvfQFRlrffRVdTDXQkviDgbJweiAD0aHiexPl5/1w1lV5qBzjY/fROpMaQQpF+BVOtikSZJqlfxJchgPiPPHSBqGIELoDD4RhInNw1PlFkg+qjl9IkkMWJ7aSdj/CMSZeBKyuoBtIvj3MIH6w33m/E4dKwwFb1XKRUZWBFgWKaTvsVBANz28sdui1raL6DXAZrjIHT5HX+09763bNr1RmjXMZHLRT/GSGYFY7TDTfv2AH9sasJSeaAa/MS14u4RaUrFVWVKpexobI0Cavk6DZXUKPtAt3M3JO8gxEdonad8IrhlXHGkcmU20h0ge76IRTGHkZs8/wD1hKOO8NoUkptRqM+odQYQQY7CNpnfHJxFA0ybWmBeZU7sCHSYuI05LrLeFq9QUCmhjXnQocSIBJ1TtYTihomJ5SfFThzssM14dzNP36RHTr3Huzpmx88ZqlRrCA46qrnhvzL3JcezeXPs61VI7ajH4G0YuHToUIa64VTkPpSr6dGao0syv7ygEfgI/LFpVTTTCl4u4bXgPSq5ViPeWHQEiNt4PoOwwt1NjrIgPbcFUOVyFDMsr0qtOuANJVHhiAGABpsZ+0xiR2xn/SBOOLfGUrqtnKVBh9aVVQsF1PTIO8Lq8wBvvjNVwr6gDNOadnpZcw13C4p8E5euvw91UaiRpfVRa3SLSu4iDDibERhtTtKdzdqn+N5Eaxt+PvonngzxoOU611anURgHpSDpsLr30QQYNwZubYw45opmZ1SnPyNzOVH9cSsmtDKnYx6+uOU8zKYxwcAQovjdCr9aq6ablSQZCkj3RsQMdjDPaKTZI8+a7eFq0hRaC4T15phw2tXCVE5b3pVQCVIvoaNx3MDG1lZoc241G6y/ESx9BwaQTCR08tmbaqFUGL9GPWUfiWBa3L2g814z9JV/aV+rUKoKA0nE01noJgxtIG+PKYqvTfiajmuEF1r9F7X4U5lPCNa4wUTw3MVKVemChVINRmMgwhXYGJ6mTCM4NgRpx3g/2lfEcVpTbcHeeYVFxDxDUrNpy9MifervHLFp06QQ7ORG0ATudsUdWbToSe8RtpqQNVyozPjSVF0/C31t3q5urVekgikpUUaCt3CkxqUbgooBjc4cKtUtAa2Okae+pR7od3j+UvzPAalRXNBUo5QlGWo7LSpHSqgsGY6iDpkHQZsZxdmFfbMZKvRxDaYIibrJczkMvQo0Mxm1qmk4qgZOn9tSxE1XswufsiwGNQpgEk+/codu6Ij1trOn8pXyc3xUvU+s1GpB4COx6QCLBFJsFI6tNyMUq1XMsGk89BvuYHgk3OgW/CPBVDmpTrVld3YABSFub35hBIHopsT3jFXdo6bhnU5p1/bb11jmrmlVy5tun5VpkvDNLLsyUaF9I9stQayYHTAAIWQJ8zO+OVWrUxULXvc4jaIAJvpfzk7cFtwLSxweT5ieqReNOB1hTrslbSoVdFEFi0MSWWQ1yYnY7Cw3x1qE9kHizTeEHmpiKhaG5ncQOHIBIvC3CBoqCsuqouXrFVfanYmRveTNoNx6nCKlUvd3TYLYfhxpYbtKghxNt7C3RP8AxdwDVSz9UrTFQ1MrRQ2GkkIXg+RNRQT6YdSBC5VYAOgKj4Rk8snE6lRatLTRyyU10spEsAkdPcBDP8QxixLg1hDiBKe6TRZbc+SruHKgRgLs5LHSCewHb4DHPwdKMIGkEk8j+Eio6Xpb4hyb1su9OnQrSU0jpC3sRGogdu5GNzqDnFoY0xztw/CbQe2mZcQvnFH6Oc9U1FqMHUYapXQfNlQOZnfqx0RQ4laHfFSYytAjx/COyn0UZnTy6lTLqSCJXW+5JmIUSAex7DCxTirYz9ks/E5odhk3mZ5zER91+/7i2/43/wDX/wD6Y1QsGdSGdRBpFNWpEPpYkbT63/18Meow+B+I0mVP1DxVlvdHP010Wft6ZIcy3jKA49TA0FaoqyLkACL7GMVwFGsWF9ej2bgQAMxIIm5iSFpq1y/uzI10A9YlMuE8N10A2qkCdliKnvRv/wDOE4h9alieyFOrk1z5pbpMQQemqJrNLdGTpEeE233W3iTgddaCJVAQBxFR6soTpYQCwsbbepxyMX8Sw2IZmptMzoBeOKq3DvY+CRoieE8MqGhlSKDMZ1Kyqh1CHtMqZvMMRNsaWYvCBjgXEQACOduvpKW6jVzSN03zHCTr1FGECAGlVI1Ai5Y2udox5/41WplrMhm5njoOStSpVpzgabcZsjHoaXLBQ+o6GBQOrLfSoMyumJk7dscKlWIsNp99TyVzQynLUZtaOJMjnylSnG/CtFEGlGBmSwY99NiGEACT5Y34fH1HOMn0/CYaTmgm/K22/DRC+EuB5estTmVVEKCNSncTMHsoET5yPK/SqPm2aEThKz4LdOSd1/BNIanWt7SKkaGHRpgISFibXMRBERhT6xptBJkJTaFaQDomfB+F5k0atOtmjmaFSmwFMjVBgwRrFiDEFSL4VUxj3Na5thNyVrpYcZwHBY5/JJQzNNcsXyjiqod0FRVKMhbqKxIB0ggkgEntu0VXtc6TbZB1MWgePu3u6e+HKWWzaNOaosVIJqtQNAMbgtpZtJcRdlg2vPbQaNJztBMcFie2oWCRafVOKuTAIVOIIReQtwABJNpsLX2Ei98QYWg6Ya3yCBFVsflEpkZ//wBSl8qqf1wP09H9o8gqk1OPqu6eWEdXFKQ+NUD/AK8H9PS/aPJQOfx9VjVyQm3F6Uf+cv8A7sWOEpjVg8kM7+PqtqfBMxvTzb1SO0EL/naB6/LCKuGpFjsoAMcAmMdUnilXi/IGllKrs4qswamz6iYOmWBPb3YgHcDbBazKGtiwFvL7ojvEkn3IUf4crZlsjVahWXLpTq1ACE1sYVSXNR2Olf4VnpODUikA7LM8lYMa51zp7t5pXW4Y7rXGcqZmsyNIZnkLJ0rZ3jUV73ABETigxDXd4k+AXQp4R4LYbJOm/wBAdF+y3gt6rJRzD6aoBLM7EwAVCqDMe620DbDnVCKhYOt+CjaVL9OKkSZgx43iPumWX8DZOkVFWqWOt1MgAQuvsZvKjELje+iyNcSe61VnBfBgp0iVUKroDFStpRwRIBRTA3v0zc4rklommHGZkk/QfkpnbEOPfIHAAehK/cP4RlMsyl6nDqH3orhmN5ABYLF8bDXryS0tbPBo4R6/VZz2ZEHMeBJ+sI2pxLhiVjVfilLSRGimxtbzVj3vYDGR+FZUcXvu4xJ0NtLjyV2VSxsNH3+3NKX8Q8AStUrfWq7u5uIqlRt7spbYXnsMLfgaL2hrhbr99UwYqsNDH35Hkly+KuChXfRVLuWBHtjKExDSwDSACQZEn0w9mHos+UI1cdiKtMUiQGjQAAAeQXNT6QuCBtX/AGcajHd3oUSSfOWcn/Qw2GiwWWHLb/vsy9MAUMgR/iRP+VTiWRglY1vp8qn3cmg/iqk/ooxJUypTmfpvzze7Sy6j+Fyfx1x+WJKmVK3+lriUBVemgH3aaz+Lz+eJKGQJ3/311v8Ahk+JqG/rZRjA7Blxku9En9OSbuWh+ljO/wDBr+D/ANML/SM/d9EDhR+70SrifGua1MOyGCGAXad76om0iPU3x774T8G/5f2rjXLnPECduBiTfn6JdfE9u0BtMNA15oLxL7QdNILo7IpgybkmBcx+WNXw7DYnD4VwxlbtHkgi+gEWHvko+rSfUBotyt5ppwBHFBV+rNqDEaih1Xg2tby/HAxVOtUxTX9sBRDbstc3H8+Gl1QuptDhlJeSCDsB7lVPiPw8+YySJDyWpmWptIABFwJM32x8++FNZh65J72uzgOsrq4nEdo0QIRPgzhNdcjlw9OsjBvdZIKjU3ZiCFj4GMKxdIPr1HNEA7AEgabq7cQA1ojRMfEGWryop0S5DA3YC0XMXtP54S7B5wLHXp9VQ4otsAkw4VmwF9ge9uYsibTcdgTtgs+Hb31U/XPJkhZZ/wAPZyoDFAAED/aL2FoJ+WLt+Hwrfr3mJGk+qy4B4IrUaeg5VS+khi1UE3mxIX9MaK2FfUdIdCpTxtRggJlw7wy1Oo1Q0FvPvVrXYttEbnCjg3nV3orOxr3CCFnVQ5QvXJplEBJRaq69PcKDALAbDuR64IwJLcpdZWOLlsZUDl/HOTrVHvVVW0nTUpLA9JWpeYnDThmTOZLD3jY+f8LfK8O5lJBlGLw4DFaQVgpksZdjJnY+pw1rM1RxkX8h6lB1QhokaHj9rIDPcpt6r5arUBKU4KtBmdVMy1tNrkWNwTiOwzWhzmvFjzE9N7rbSxdWpUZTy5p009jx6rrI8aqImmpVOlG02qOIvGrl00MgmTNu9rXIqEjvkfmLLFi2Na/uyJv90KPFBIPtix+7rri+1gKBnuPlGFDKCZjzH4WIifYTnw1nnr5haOpguku55lcWiPtU1EzHfvbbGl9YVHsh0wLif79ICVHehp+n9qq4n42p0tB1ZTQFEtWrVQ0jfRSFIhj8GBJxlotNVxDWyfP+Auo6g+mwOcIHvRKcx4kd6L8sJUU1ndToqySK5IgEBYmBG99zY4T2jA/I6QY/dbcmwtOvPyVW03GnnERP3Q+Z4lmqlCtU+rg+0cJTDurMJuRpEqbmL207+Tz2bqYm4HP7nr5KglpIHv3Cic54wajzGPDqY1gay1SsQwkgHcCD+c+uJS7IDK068/5Wh2IrnKST3dDER4r9luLcMdkfNV6+qJanTpFFVjBIVgSxUNYT2wxtCmDYR0Vv1dVtMU+c3TPKZ/w+rMWrZplMaaZ50L81IJ+eLdmJ5JArVpJzegUZxDJ0MzmCaVN8uhJAUszsfusRUOqSSAQJ9MUq1ezBgaBMbSc+mXzJnT+U7yPgbKVSwWvW6Vk+yIt8WtPpPzxzHY/EAAkM/wDKfoi2i5zssDzTLgPgTI1aZIZ6sNBbXogxMFSva15vJ8sa2Yh/ZOfVGUjxtbn18rSlupva4AiF1xfK5PLMqvSpSRqhadIkC9zrM3sBjHh8XWrNJaR4g/Ypxwb3CWeq+bZ3PNUlQigFiRCgNBvFu3oMddogXKyBkLxcugCEjUBOqHABPYC1otJ79owbo3RnAOCHMVkpA3YMTBU9ibfhvjNjMQKFI1DtH1VXl4b3BJ4Kj/7u4VmYuACRNth3NscsfGsxDWgElIZ+se4NbSJJ6oQeDaet15hGgAm47zPb0/PGk4+qGg5PQppofEbRQPl5IZ/DVEU0fne8VHvLFyAe3a+CMdVLi3JpOxWftMWDBpkeB8F6fDdJK9BOZq5jgQCJ2kfImBOG0MU+qHZmxAV6dSuD32x4H7r6CeBqP9mf/wAg/rjCRV4+v8LQar+KW8C8QcIyb66DHXpjVy2mN92A3jHocwSgx5T3P/THktMJTrlvMKgE/N9sTMFc0zoktb6Y0HuUKh+Lhf0BxMwVezPFZ1vpuqlQBlFBHc1Sf0UYGZWyJXmfpjzre7ToKPg5P/P/ACxMyORLav0ocQJnXTEdhTX+cnAzKZAsMz9I/EqhJOYI/hp0x+iziZkcrUFW8ZcQexzeY+C1GX/ljALlIaAssvVz2aJAqV6p7zUc7+ZJsPU4XUrMYJcVVz2tR/h3gz1NaPSB0t6FgwmQWmAImQ1jFrjCarjIcz62QeXiMgk+7e7qu4TkMm2bNKnlQQqzUV1VgtzGksCSDPc9hjnYmtULA+YvEAnjfgt7aYmCfRfqvCuVXdqApoH1LemDcMSNCrckL0QLWJN8MD+0pixP1+60EUxBHDmOWp5qk8KZN6Aru1FnYoZSwL6UJVBT31EW6h5b3x1oIcSTPhHoudVqNc0AcT7lLfEGcWt7apkKuWq0FTQWIHS7hCQgABIkm+F1oylP+Hk/qqYHGOGttUFkuIjLpWVkd26SOWxJ6mbYA9TWvbYHywaUBolUxpBeTzPLSOS5y/idRE5XNMJk9LdXx6sVc0xZyxS33/SBzniLUjoMvmVZwVFQgjSbQxIv0kA79sXZYQdVUNgzZSfiWvTeq+mmVbV1HUxBI94w8mSZO8bxbHXwtCsGguMDYD+lpqOaYgk23+ip87xM9MZytl9NNgaANXdSw5oghe2oQZsLDccsjvFUkRYbq08LcYpNl1Y1XqQzHm1Q82m3MqBpAuI1DfbGWr8mUuE9Y8PsiNSYQdfhrrzUUNTpMhCzTD0ovsy22NhqxzatOoXMdUafmvG1+Amw6LT2gywDpPvxUjxNXaowChjU5aqwkLq1EXnvcA+kfPU02kG0nbX0H0XRMG+YG232X7J8MzdCo1RqClyQKaKiiRdiw0i4Gkd++NNIjLLPfD6FYXta9xzO8T6p/wAO4JTc85eMZZq7QG5g0EMTrKiWH2wYhRtti1Wj2gImxVO1phgpuboZmVUZDgme6y1TL1BfQabEzvM6goA2EyRjlV/grSBkTBiKBBaWwNky4JwnM/Vn59GmK0tpJIa0dJ6JtdrTONTMGaNFzWCT7CpXqU3VAaeim+MJmaZNM5XmShAbS4W+lRLMpE2JIg7jaLrwudtOHsIi2nIX0UfSznO1w6SJ8pUFnXqIra8nlwVUMfZrbUdJJAg7eQMb2w0GmTAeffgnDMYkbqTd5paJUhKhZfvHUFB77Qi/icb82izOYO8R9vz+Va/RzwVqfEFZ1svMXfzSRt6HGLFmlWpFjxM+xukMqNqODWE/x4f0vplbKryRpWSGeAXcAnUdzG1tzt2xwzh2gNcww7QmBx1FrW4RK1UGVA6z3CT1O/l4JQmRol2h2CGOZV5zSrBfdvdhfvjVnq9oD2tog2N1cV8Y3tHF927QIFrkbA6LLO+GMu1PKLBKA0wU5jQO5IWZkz/8Ys3twTDxfzBOvhF+KxNdiRTDs3C8e7fdI/HfBNFfLtSZ9RcBWliVE9gL2B85Pnh2GqPGZtQg66akbExv4KwqPD2CrESbG06akfZBPVqAkHOVt/I/oa2L52ex/C3HE4P9jPN6gsxwx1fRYk7EGxje+O1lY5uZjpA1MRCRXw9WgQ2oIJWlHIqKqLUcBSQHInpFvxsZtjfh8NRqFrmnMLztcCwB5rK5xuNEyqcOy3PIV/ZhSQC4uZiNURcXtOEGm8Uw/sbl0ZZ243WjEMpsdlp1M1rmN+CXLweo4d1UctWInUI+CzBa3kPLzxaphMtQB7g3Mbf0FWjSqVWksaTAk8kLmMtoYrIMRcXFxOFmiztMmbePWCqmyscjwbL03p6VNVXoa6hqCykke5YExcW9cYfjVN2FOVpjvEDnCW4s7pJt/ttHinA4UiVFqUaYFiCoEB/dIGk7W87yccE4kvEOvdXdSe+IZYCYO/n13RbcHVkqUm+0WgbwWlgZAvuTM+Vjiorvz5hyT24NzWF0Aann0XtLphWqfZIFPzn9wX9Nu5xcUqtQAAQg1lOizK8+AXPB/BNWoarPSZVd2YmowRACZm0sY87d/PHX7E2E7BWbjntaGsHitsx4gyWTtzTmq3dMuoSnbbU8kt/mb4YAwlENiEoVKrjmlAZTxJWzOYWmkUaL62ZKQNNpBk66s6z5nSVBJi+LtdAIAiPom0WGr33yRoPCNuF4Vf4A4QcsarEkipUJBa0wDtN4u18WoZiS4pWJc2zRqE78aVwMnWJv02HcmRAHz7Y0Gkanc0nfhz8EqhVFKq2obwQfIqP8M8K5h51WmAenQse6FBC/PqY/4j2xV4a2GNMgb8TuVStU7R5dxVlQ4ekbYolQt6PDabGGUEHfFHGNFAAv5y44gGZrgbCq4H+Y49VQB7JvQfRMCs89x5a+TWjTA56qHbTck6SulRE+8ynftjzFSm0PLyr0y4Huj3KoPBOXjKqX5itFTUW8pY6SBMGI3n4DHNxgBh02jUaa6Te54x9FozlzXZiAd+PUdFDquZy1cDK1KtIRq0q5UN1Ku1xJkG4x0MIHVmuvoJvw9lW+I06eGqCm0ztzm+unBVmS8b5imeXmUWtRI6lj25Gk9QZNKEb3IU2ntfOzFZh99B+fql1KBDwxovE3IjzldZHxHw5iNVTO5Kogj2g51MSCImC8XO8C+GsZTnM06ptQ1QMtRv24eHBQ/DOCCuwUatDtPNY6RpLsuth1BY0sIPnjQ85WCG76/aPuqU2tcSXcNBqnGU8CNrqrls0wq0gdZVW07nTFRd5g2AOx8sYH4uo1xhkt4zfnI09VHMhocd0HnOO8VyDlDnahsDOtnUg2tzAfLD8Pi2125m+qBoHLmiyf8B+kXirU2q8zLPplTzl0bAHddKd9pne2Gms1rspN0os5Fa8I+k9klczludpXXUZagM6iL6WWLFgIm3ywRWaQJ3MD1/CnYkEwiMp4x4JXdjmMotMHacuv605OGyFTK6U48N1eAioa9KpSouJCzUdDpO9qhAkjFHsa8QVZrntMqv4XlKFdDy3lZOzBtyT2+O+MrsDSIi/mrsxFRqGbwvRc1KauCGkkFRE6QsnzuAdhfCv+XtmQ5ObjqoJM6+/4Q2c4E6CkDUXpi09gI7jz+E4W74fVIyhwj35pf6kACQlHF/DtepVyz8vXTDMWKsARa0dQJva2A3CVrh4GmxskYhwqPaW6X+y4qeGKMmaNWZ83/rifpXj/AFS4bwXz6lwOo81DVqIUI63CgKCYA0CWkzYQBuTGPW134XC4YtqaG+VtyeV7R4pzHV8XVgXPEla8S4GAMu31oVZcgl/dQaZZtyZH5WxhwPxFuKljaWUMBdAuTsBtcpmJwxoHvamyYfXcomhRprNqnrpnR2EKAoBbyOnYb3MvxNH4riWBtKn2QPFwk9bmBxE3S8McMxxNQk9Enmoz5xUVVXUzlSzAKDNlRdyRAjb0xrxDhhf01J7c7zYEDNe0mTteZQY9zmvLXZWnUTEpBlwKbnmU9UqGXVaxBjtt5fLHSw+WnianbtaXWIOsXMDTWBfmkPY57RkMcVW8IprTp0qvShZGU3JZrrfSJaIsIEfDHlf+JMJNVwD8xzSQbBstkAceMrbhK7WtdnbaLc4MKgyVOrWIFKgxhidb9Kj4XuLeY/njg0vh5/2vfomVMeT8g2hPqHhZiFbM5jSrEAJS6dhGnUepsdCnhWMus76tSpqUm8ReMaXDapy+TyJ5/wDvKqmGkAgrHU/4jGkADRUDd1CZnimez7n6w9Z0DQECwmoEHToECQL3vhNR5AhuqrUcQO7qnPCPDAqilSo8sHVL65INoI1AEswlidMBdpmDhOVzzrf0WhgNMA1RrtNwFS8czWTyJHIpmrmaaspYzyqYPUSyLYxDEIt43O2HmBYarQRXqtzMaQwaRpCmaAqZ52RyXar06yE1DTO0e6kXgC/4YXQxNWnWa5pPruE2ph6baBcWRbU8eSb8E+jpadRXeozAXjtjpnGVjTNMuJB430XImSFeUKIWw2xjUKKDWxFEPUzWm87YqQgoTi1Jmy9TKh/ZO7O3QmuWfme+RIGq3/zi5e7Pnk+fKEQShKPgpcu2qm7tUfSACViCyknYERF77T6wl+ao0jeD9CnU6kETy+oTbioqUDCOKAVQWDJKsOvUGAnUCACDv5b451AmiAIu6ZBnppp4+a2YTBuxcvqOvHp0kaLrgtfIZglKqCjmHuG1GCAwI0TaJVTBE3sTjpMPccGCCRH3SsTRfLKjjIGhm511Ezup/wAWcEH1ypoq6KiopWNQkQBa0kEMLrImR545uHZUoU+zqNkcdo9/RaRWFV4kW8EjbL11p1SXIdVMBYuCJJ6bkQ3fb0w8NpPgi9+v1W6kwONQkd6IHUAqv8OVeF1XQ061TKsVUPSqFRTfTC2bZSSQZ1DfbHQJzAAHS46lcbM+kSIF1U5Tg+apmqZTlyTR0uzSl94G4t2i+9scXGfDSc9VhMm5A348/BWdVY/LAvafuV868e5nM06xq8uoKfL0aikpJDKYcArI1ee8Wxf4XRIoXG51/laapYGwDf2fsl2TyVZstUr06qotQOz01JEAuVaFmLKFvG3fDqtZgq5HNJ0vtxHPX1VaTGuhpEc+F9VN1cmQtRlKsu0j5HtjW2qCQ0iCnVPh5ax9Rjg5rTtwtf1QBA7Yeuctsvk3dwgAk3uQPx8sUe9rBmcqPqNYJcUWeCZhYIT5qymP8SmB+OKDEUzoVQV6bjAKJynibP0DKZnMJ6F3j/Kxj8sNDgdCmd0pgPpEz5M1KoqWjqRR+aBTi0lA0wVTZH6a8wqgPlqJgQNBZfhY6sHMpkQbfSYCZNKpJufaDf8Ay4t2iX2J4pfxLP5xnpU/rA0M1tC6Vt+6QNQnaRviUsNhH0n1KFP5dSZLiNdSTcxpZdHF4arhHND3CTsDp1hBcSy+hqZ1c06hI1rJN7aFnQBbv37Y7HwytTDBUbRyBpsd3aib7DWFz6znPMOdNk+Xn16vNQUgRIAZyQoaLSoAUAQAu+9jfAr0cPhsJUGJqOhxmd7bN67nSNYTqmJOJexlNgGURYepXOXyj0M1UTkitVAXStNGKzpUggbkD1x1qNUV8BRfhnimzN3sxuWCQQDxMBYnNDaha8TYx/8ALinGS+jKqYevmOW2lRp06iANhcjYW7RjE74tTpVnOotkHnzcSdNy4qxBcLo7NVuH8MKAEVKoIDKx11IvcKLIQTN4kedscrG41+KdNSLaABFtKEDnPpCq5yo6ZVFyqKpmrVgwQDFvdWSIjq9MYS7ZaqdDMDGvDikvA+KKmbpVMxmHeoacl2BKgkiAvoADJ27WiMIfBvK1mjUH+ED+Vr4+4uK1TK0qdbWEYnmgGZc3jvAA2FvmMAaETKNWGvzObBEW5c+ZTnIeHGrkhK+qgpMuZVNurc9QtMAx62jCadJ5+ZVqYynrSYAVsviWigfL8OXWQhD5hmCkx2TaEkwNMb288Wq1Oz0Rw2BNeHF0SY0lTfAKTBDSeCZcKxEsfMwSYMmQRMwPjiHvQ6AukwFlIsL3WsY3HORa31nkqLhnDxlooU2JqtOtzuqE2AuYY+nqb2Je1sLgYmt2jrExzO/FWiMYEnDCs68D4qVFoalsRRKeI5iAcRBS1SpL/OMBFF+KHkIVYqViCNwRBH5gfl5Yq3VFdZfiZ4hTWhrVK9Ox1TEGxYD8DHx32xSrRFQhx1C24PFGiHt2c0jxiyBy+Wr5Bq3Ui1VVUFWOkqTqIUkDUGMdx+UYwV6bswZJA4N1O2ovZdFj2vFFpAIDb9QIW3/bYzAIrijmKM/swGWshlBrRmO8ltj92NyFph8S6jFKoHHmb8fd+fKVVcC+n/kaT1MR6AImj4eGg1KNWpWXmBilSmOcmnT0x0mdKjbcGwMyeic4gU2gt8iOflskUcQO9mmb3B42upHjwV6jtRpxqquIIKMOhJBWAQSxPphZzdqYJ6ATv7snUmF1JoN/Z+nJUmRZ8ll6DrWbLcxZA1BqZnq0shkC25Cqf3u2NArguIiPX+VkNDMTl2209VT5TxrVCzmKSurR7WgZEd/ZMZNuyM5PlhrXgiVncyDCU8Q8O5bPGu+RzYo/epFQFHmOWNL07iTIN5tfFHUGPMpzMS5giB196r5pxHwrmkTVyzVpnq5tHrUqbzI6gIgywGD2ZBlW/UBzY3U/yJ93qltIHcztbBlAt4Ko+jfJas6UdNUI40klRIjc9sYseXdkMo3/ADxUiNW5hppP5Ct+K8DplFNJKmokmNOoECdQEECQB8fjjmYSpSNUCuS1t76Hkbg2nU7XmNVhxVHClksbldMQCfEkGfSFKcQyuhamqBElQ3SfdEwHAEi1gTj0Dfh9N4LsPWDgLn67E67WCwMzgiHLrNcGSQXQdXciJ9QTH5Y5Pb12fMPfgtr6HxGjqzN0v/8An8Ke4rwunT1AkghQwHn1BSL9xOr5H4424aq+qLBTDV3VNRyQ6cNUgHU1/TENdwMQicS4GI9VW5bw0HSpUqoxWxBLlqjbAKp9wsfPqi9sd6t8QwuHZ2TIe/8AZtPExe3gea0UmPrVBmMDiU+oeDkrUVSnlTSioup6pglRJME3E7WH6X53w/G4t1bPiD3YMDbNFu7wBv8AdacbTpUgBTIJ5fcqqpcLpIoDlWAvy0HT82aWMSdoHpi9Skyp/wBQl54uP0aIA9TzWJlVzDLLdPylfEPpIyuTMUgtRhulKIP8VTb0tJHliWADR4IhriZKiPE3jrOZzVpY0L/sqQM6YmWqe9PoIHnhzcJWdqI628/wmACYF1JZfLmnoq1aZemTtPvR2J7A45xe0vLAbhbGsNMZnCxCq8jwmlmctVqIqrWmUWmTpGm+kr2kGJvsDO+MdbF5KuVwge/otpEBuTQJlwvNZerl6HNQirTqjQAJY6d0AjveVAtAJwo0KweQz5Tv9EalRrYqzqDbef4/hV/CfCi1KpzGaQKWAC097AQAfQxMC3x3x06LBTYGrhvJc4lYfSDkqr8OY8t6TLW0rQUgoUJgM+jcaRq3gEiQSJwXm1zCs0ZSo3w5w/LUMu1Wtyq8yQokOSBdQ4bpQG8wCZHpjmV8Q59Ts2jTdbTV/SNzf7H09+Sb8K4sBTSvUy2h0DilNo1HoVQbt0kkub7GZIxrpMexxBuNvuq4rEGqwVC+XHUD3EaQE18O5UyXqXdiSx9T/ICwHa/bGkBc1VM4Kizftiqi/Mek/DBUSXiR3wEFPn3wcBWXvGXJEYqokIJDB0lai7MO/p/r++LIqmzOdPEcvyQVFdROliQWMjVf+URsfgurS7SDNx6rXga7aFYPdz9VP5XIVVqDQOXURSwIsRpIkAzGqDO/YbbYx2fA1uJG48F2cbXpvod5uZs+HEG2kED1VNnPpEq0qYpZmkKlRT+0DsupQQPsKYJmOw2xvc9zDlIkrkdnQqjMx0DcHZKqXifI8SKpnqf1arc0sxTaFEmBqNoIAiSItuuLtLc0jXjuld9gsZCb+JuAimuW9nUrJAArCCARAUkg2Dd9Q07b74y4hrhmed9T9/fmtFKsHAg/X39Ul4gcz9YlTppsQKihR/iJQ+8xgDUpmMYaLxRpEMJO45rSwNewAgb6/nx6clxxqtSPNLqsqpC1FBYLaIiQ9PuFVWC3JKnGrDYnOBmEEoVcA7Jnb1ugvDP0k18szLoR00dIaziB0gMoj3vNSfW2Nge5rRN1zyxhJiyouHZ/hmeZkz6rRqwNJqKaTz/5ggfAE3nbDBUp1BLbpYZUpmbo3g30fKS75avUNIyAlUCdRg6gw3sBMgbi9sZ8Vhu1ZlBha8LjnUamcgHjx80dQ4ZWpugqEtREiQbgwbjTcT5jeccapha1PUW8x78E+riMPVpQ0Q6dOOup/lHZlkdapYahcBYG8ABvj/T0xnzNJDo0tYx6D3Zc6rhGPBCHzXB6TVmY9MqSAljO0kjdvXbGrKadKKbiCCSBqOQ6J8VadNrabjY6bRw4xyXyzx3w7l1JYQ2nYdrnchQJ9cdSjUe10SOcf2q4uvUdWa0kER71JKnXoQSC1wYNj/TF806IOxFQEiy/oviXC8rk6fOfTqU/tK7yf8JewPooGN1NwY3s6YDW8GiB47nxJWUtJvqV888QfSdTEiiDVPmZVB/1H8F+OKl4GisKROqic3xTO58lSzFQJKL0oBa5HkLXY/PDhh6h71Tut3JsE6nTzODWCSVhwXIIa+irqEAmACSSNhKgkfEDb4zjcKbGtzYYZiIIJMDr7IHJXFMMq5MQcoBvuUfwpilWvTUatVgAReLxqEx8IN42iRpdh34imDUGZ0g20HPoFX9V2D3OonKDIE6x+VZ1OHLRydB3ps2kKlWnpmZhZFzJDeWPC4oB2Pq05vmdBFtDaOK6dCqHUhm0gX/PJJPDnAqv1hqlH2ayQALqB6nue+kWE3IjTjpDCiowNq3WKpi8jnClp6dVf8F4TRoOW/aV2BJdjfzMdlE9gAJ2GHwGDKFlhz5cUVlONa80KbGQ9MvTJ3GmAwg9wWnvN/LCcxJ5LRUY1hjca8/Yhd8d8Q0Afq1Wqxdl0ladyQ0BiYEKRBM2gYpWcGsMnZNax3ecwQNekcN1Gceai9ZK9WsTlUXppVDGtgZCBFEle7GCe3lpTgaDGsHsrnvJe6VKca8YcytzEWYHSXtHqEBIBnuSe2wsO8wYYXc0m37o+ymRx1Kxo+Oc0vulR/hGGZ8KR/0v/YqdlzT7wx4vz+ZqtTTlM2gkBgABBF7RNrRI3nthGI7HJ3GQZ4koFkbp+M5xJi9qANM6WhZvpV/955MMYbIWW1LiGe0oxFCH0gdB+0J7VhgqQFhV4hX1lGp0CQqt7lQe8WHbMdtP59u4Qss87xCnpLU6aEA/aWp2Ok/7YevlgIhK+JZhywX2YkMRFJ+2nzrnz/L1tEbJXzT1yVs0SKf7qtN3Pmw+WIjCxou66awqOGOm66AbwTbSdv6+eCghOOeIKzlZqubXmNU3EHSqi3w2O5Bx2/hb6bGFxaC6dS0G3UowTabdUpq8SqHdyY87/r8BjovxwbcNb/4j8KgotXtLjLiA6pUQfYdRB+Ygj4gjHJrY4PM5RedgminGhVT4U8XtlhpSoyIwvRrS1OCfs1AC9OZO6lb3OOVN1cgEc1bUsplc4xzNBjRqlgppBg6PsBdSVFxuhgbEXIwirh2vZDIB6eKszEOZ3TceqQeMMpyg4rpoYRpLSNRt7pSQ03MHYYydk8WcL8dQf56wuzhcQA3M10gajhwtw6TzUVwjKJVrACQGqqoIkWJA/OcPc54AbyQDMPVFSppBkeA+6uPE1B3eghppBqlC2kgkLckEjUOkEWsZxnOG7IkugW/1P1Gix5g0RMzzmPJGPkqlBWbI1qlFioYUZmkwMSdJBAkHdQN98Z6OOqU4D5PHj4LPDX6jxCI8P/SO2UBpZ7KOnV+1QkqT5QT5XsxO9sdaliKdTQ/nySXU8uiovDvEMvxEuA1M21EoQGvt0nqG3cdsGrhqNX5glgvbyRPEMkaTgLVDEgnS5Eibdhf8cIfgSbsPgf6Txif3DxUH43yVQGoz0iAaUAkMQSSTa2/4b4SyhVa/RYq/exAc3SOi+fZ3NLzHhWjU364e2k6ArFjiZBC18QZrMFw2YrtWLTcsSLbgT9m+wAGNrHUntMz74LqVsPUwmWSJO246oXg3DOe5GoKFUsTEwBAsJuZI3PqTbGxlNjKZrXMaAD+0ikztagZIE7nQI7J505c1aYJKsVsFU6omLsCALm8GbW7ja6kMXTYXNmdhty+3FQVnYWq40HcpjZGcJ4VUq1qjt7OE5hUky4vaGuZgzOOrRwbQ3JUEAwLfnaPNc2tioGYGTOqrchkUpuUpUrtyyWC7XLEljYL6d7RgYr4hhcDT/wArw0NBhs3OwtqTz8ysrKdXEHj9ETksnVOoVnKZU1WkndgzbACZSTJNrDyx4ltIV65xZEZhYdV6GvVptoMot+YAArLxX4qp5ao2VykVKg6QVgqp8j2JB7Cw79xjS+oGtlY6dLMUv8L+LqfLC1A9TMgtCgHqY9Mk/CJHaMZXvDQXuNtVso03OJYDAOvgg+M0q2YHNcgVqbGkSp0oircksTAB1NckdgPLGSlXfVqANHdifNbqjaVBrTtr1n2ELlcwV0fVQHq0kctWiFMm5VWg1CJABMD0ONDcIHFxfeYMcIWHE49z5DbA+f8ACGz9IvUKFhWYSTW7udMkA/cUyAFgGx+1jQBBXPlJcjwN6k3iADsTv5QL4aXWhMzhbr4dco79YCap9kY6SZvNrCcTOVM6rvBnA2ymZFR+YQyOoHKIk2NrnsDgF5Ko52YKuyeZXmZjoqdVUH3NvZU1vJ9O2KKkIWjm1+r5aVq25HVoWCTpFpcHv3AxEYQ2YzCc1zoryaaDTopTZnv+2iLjviKQOKUVKlMU2HtSuqoZ5dO3tG3HN+G3niKbrjiFWlzFtX914GiledEX51rf68gili1qINX9vdrjTT20J/8Ac31T8gPMgRHgslq0k5YIrW0wfZ3tP3ttsRRCcVytN31KHUBVLL0ncsLG0bDz37DD6dd1MZQoDC/cK4AmZptyzDqYhmOp5ZVEIEIgSAb2O+4mOqudYq2YhYca8Nmg/LkyFBY9hJIECNRuINpFsKNSCAU1oLmlwCOydKiKASqDSqU0qHUxOmpvCbhlaSQVBG1xJxjqZg6YkEjS/n+fRQAHQoTM5RqLcyjVKFUQkg6WmPsw3Vsd4JhrYuyrsqxZO8r48rU1ehm0pZmnUA1aoLek3gkesefkcaG1JS8vBCpwHLV2H1WutNzpJoVTpbsehjMn92WM4jg1wkK7Krm2OiqcimZ15U5gEwapIcMXDbd9kAaBFtsc3E5qbC4CbjbbdagA+oQ0xbZNK+cT6vVKrHJKU1ckmYKo3orapECMJc2iXxcOidzso/OKbQDbfQf2kf0k5moiZemaavLNZlsQIva6nq88Wwrc5LjI4Hf3yWdjnOBgGFEeI6oV6Ro6k0qCdLTpc9gwvIAHrjbhmkAlytDohwhE8P8AGWZRg1YiuFIkVGOsgdtXvHyvqxsDyEssBX1XIfSnl61Jmek9J9Ng41U5NgNYER/GBgtcCo+k5uoQi52ib8igZvMLf1scMhqz5CvjvF0qSrOD1rqWTfTJiew+Athba7KoLaTbNN/7Wx2eczzJPFe8HpywFz6BZPymw+J29dsbc2WgLwJkkmANrnXwF0abWkkuPhEk9NvEql4AtNamYaqgBVIXUxLKTaRbqO1/wF8d34UB2TX0zbXSBl4DgLeOpXPx7y8hrRG1rz1PFVNHhjPVLMXQNSprpUdZuT390/nvIGOH8R/4m7KpkwTBUMkZjpI4AagTrpwJTcN8PzMHaGIvHLmnraKIZqmkdI6J6VCiJcm3y/XHEpYB1V3b4s5n3J8fxw0C0nECn/jo6cfxw+q+feJ/GFTM6koGKdwzyFZh3Cg3VfzPpcY2vc491gPgCfohTpDVymmyDEIKdJi5NoVpncD1gRhIpvuXTGnJbKposYCwifVNOH5U0syHI5mYDaloUzsZnre4HqoknzGKOotdT7N1xos4xJa8uaNeKo14XUr6K2bYFefoNADSqteTY76o6jqJHfDKdMNAa0QFmfULrkr3PVyoWllyGqzVURbTTYyWJJ6Rpi/ZZPdThjiBZLCTZamKahEuToJeL3LABJ3Eggsd+wiDimqhTDw8ttgBYwAO6KT+c4tsonSIGpZlPPWP8yT/ADwFN07dpbLtf3z3Pem/84xEF7QaKtTe4Ru/cEfywAoUuj/w1Ifdaj+VRf6YKm6xzf7b/B/1f3wApskdVfY1P4qn/OxxEd1xnbsh8gw/NSP5/lgIpWykcy+7f9Kj+WIjKwcEqizddt9oJI/mPniKLnK1esyQQQAZn1tt64KBWXJegVqp7urUIEwRcWIjV8bESD6xWmVY161LidFDqFOuhUdM9epgCbm6zHeVIAP2WJIzCDqi2oWaJZnCSjrUTTUSQTA9rrqzcEQw98DuPQ2xhaalOo2m7Q6coH9J7sjxmC8r8YWqzpmlajmAopruBMEQSQSsgx8PtEEg2NEgyD5+9OSFRhaCRcRqPuqYeGsnXqaGBBFIvAZYJZrFZHV7pMMO+OacVWY0yIOkdOHLp1ErK6rluvlOaHLqFEYOsmxFtz2MwYH547LDmYCdU8d5sqr8PcSqVWSlk6rq+k+yrspS32ELGbzspBsem0lkbKhbGqY8S8V1XoVsrXphGO9WndVIYGWCiVuIuJxndhm5gRaFZlQjmnNL/wATRTlV0aprcyWkaTsh1yCAPs9z5YyMwcy2t58+q6ODxVFhJqQLRpH035pFmuCgJTaopUzp1g9MFiCNjYdhcemBUOIovM3b5H2VtYKVV/cM+vv0KneNcMWmIfTaCGVplSYsNjfyg72xow9ftRLZ8UmtQpgS63vz+vVb8FzVRWhUV/aLRUkNq8raGB2if0xaLzub+4WQ/F6vZMpiBbgCI5yDffZa1q9IMwbI9QJBhakT3/2vnhkv4D1WXtaxvn9Aj+IcGp0aFQQWJQRUIJtEb+loGPcNaylQcyi0AQbbk8+P0XJFV9SoC48FOeGEU1wNelYaW2Mek98c/DMpHDOqOZ2mUZsovLp00Gk8FvqEyADEmJ4DirfwfkteYq8mmI6VFSpB0RYktvqaxi2MPx+hisRhcOyoQxxzF7WzEGMoibwOO90yhUose4/MP9efE9FVeKQnDqS1GeXcaS5jW0XCovlft6ScczCYejh2w0fkqVqj6p5cNgvk/EfEL160VKZKAwtCTd5gawLsZ7W8hEnGo96M9gfOJVQwDRNUWnlWQ5inTD+99XVZqsT1S4UgUxtCkCBMLPVjbXxlOm11LDSAdTP0SyC7Vd5fOVc5UZVqUsrTKmRTgWAELK32AGlIEbmd+NicQ9rA50kSB4lPo0TUdDRdeZZOXRoV6CoHRlFp5hLDQ0LcadRI2uVmDjDlqPrFsuiOgF9AdZjX6rqClQp02VHC2/lp5pzmavLSvz36VdahZ/tE6ToGkjqJUyAe29gcdH/pjLuuPUcKjy4CBwSOpxFq1R392kKiFlaNTkwBrgWC76BZdhtgAKpsh9Qtta3f7NT+hwVVMeDHSCPMD8BI/Uflgop7w1uqqPMg/wDpUfyxEEfTrTRy7X+x5d10/wA8VOigW3N9s9j+zT9amIggGqew+D/pV/tgorLNN7Ufwt+q4A1USjMH2dT4v+pOJCiyq3cDzDD52j84wCiEqrMOq/f+Q9cFRBu9wQTIvaMCEZXLLJ1KrX7AWB7x6f67YgCiYZdXZOWablTE9Jv3sYwVVL25uTrhhqVlOsGPzgiJgww2I9DiJmqrqFVM9RhUBzCJTVWZhIYuRqUmSFkrfYbGbExwzAgqrTBQHEaSZqppqg06vMC6TdgAaY0k91gsdQ+Rxyqfa4f/ABuEwLdbx/S29p3HFuiY5ykyNmGQhVpoITTClgNZupBR4aQymLXBnBoVg9jQ4SeevD6pD8jmFw4jpGn1j3dYZDhGRrNQ5tJkqVWnVUd9LgKZAKtEltIgEML2jFnvrEO7FwnYRH2vvf8AsZcz4hp9PfmjOK/R9QepWGWUoERIhySHMkxqJkadP44x08diGtaXg3Jm2mljG2sHzVG1K9jBPh+El8L+IGybVUzWW+sU2bqqgEsrJ0yG7jbyO5nHabXY4CTqtwoucCQ0qg8LeEkztJ8xSrKrl2C8sshAEbtEyTM8xCSI+OHZRsk3Figq1XNUar0n9qtFgDJFLqMGJB5LnSVMSGMiwNsTMQQXXjSbot7s5TEpJx2pTrMoULRcRrp1VKNv2Gxm1pwl1MSS0ROy2HEmq1rKpPDNrbpyXPh1WpVcuChnmNUa4uAQd5jYYS4ZXS7QLM3CNe4OLwBo3czwI1Eq7p5igwDagZAM/G+GGvSn5ggcNUFoUXxHK1Blqj1SS50hKZadMsJJ9Te3YY6/xP8A4gZXqjC4T5TOZwETbQcuJ32tcnD4MMb2j/CdPH8cVp4Q8HMAMxmiaSAyq21v8vsj1N/1w/A4w4amQ0d6T0uN/wAJNYh9tk18ReKUy6CnTXSN0pLYn95juAd5Nz28xmrVzmLnGXFCnTzdFO0+LZh3bN5qppLAKrsJdVHais9J7TFpJmb4zMLQ4OeJ5e/fSUx3BqxzHHeVq+r0/q2reoerMvO8Mf2YP7sfFsCpVdUN/wAK2p9wp165KkCwJ6vNt92O/f0wOzIhEapjWyjK1OdSAgXF4E2NvOR/ffAqPLg4Ebj0T8G8Nq/MRxjVU2ToilSrSC9RJcJ9pFAFQ1KhGwA7T5gAnZbYGiXVruqNFPYEpDxLMnNV2M6gQRTEQBHwmAJ1ESTMAk74ICToEfVqKF6Ig0kO95BJJ+MnFktYspJIH736BsTRRPuGVEp9RVKheSqsX6FDNBYKQSWkRfYTHUICibZDOnmt00xKqYCerfeY4MKIgZluRSAIs9Mfs6fZwPI+WKlRFfW3Fb3hen/uqPY/weuDCkoRs9UFCoAwgNUP7Kj98nfRP4YkKSu8zxasKykOvuOP2NHzTyp+gwN0ZKW5rjlfl1l5ljrn2dMbj0S3ywYUkrHN+I8zrU85pAaIVBvHkuAjJQWb8Q5iamnMVAHMmD30KD+kfLACiX1fEOa6f/E1+naKjCLFbQfIkfPBUWP/AG7mJOrM5nqsTznn42Pb+2BClkK3E64MGrX6Ygc54FrQO3aIxFEwTihrJy8w9V0kmTU1MjAEKylrwDErIBHwGDCEwlDczKV7gKyEMNmF9mE2amwP4HEF1fW4VeubTNGg9FQmY5yjouwGkQIO9MlYDX0kmTPvB7BUGU+ajXFvTgv3GKVRkrEdLczS6ierqWmV/FdvI459RkVA513AX58/zzS6rRGduk6cOHvRMKVOnVFOnyoSnQqsabEmNRUC5mZAP4+eM3aZqZINwfpfy5KB/aMBnQfRBcM4pXy7VSgapT5pAQnqtpWQ5JuINmBECBGNDi1zmsdws7f6e912BRIa6rTIFzbYgIjIvl81lyRUKVSrVKgiGk9ZYLaVkm4BEYe3BZnk5gBwItbgdikNx/YtAySb3njx4/VTtXKZvh7JXy+unUgFyJhh5FDIYef6DfHTbg6jWhwII926+wsDMXSf3CII39++KsvBHjvLulShnBy6td2cswHKfVFpPuwoAvaBveMLvqd0QOC/eI/CIr5w0stHLpUVc0WHs9TlgAsCFlRJiO18Ve3SNU2iaRdFSQOI18t/RSOf8NV8slSsoeiKZhgbrsPsk6gDMSNfxGKgEi4Vq9MU3ABwdNwR715JXTzeaAEU6QECOoD8tdvhhBo0jctVM5/cVX03pZdw1X22YOygSqnyA7n1/TGrC4JtJsDzVa2JdV102Gyxz/HDUvrWZjWSNCfAnpYjzuJ21HZr3xZqFMMnv+Q1/hTtB6S6norzXmGzFedAJv0Ieqo/xE/uxfCXPlF1ze3JKc1VlyzCo8mOawhpAmFW4W8W3FttsHI4XcLFSNh5LPO8PqBdbKY7+QO8Sd2iScWAIaHEW9i354qB4mAv2Qy4qVAqq2mAW8wARqIkxtO+Ax1WmRUcJv7CjpGqsM4wptRKQ0OUFWA6q2lumnq99wYGuCJjeIwmmxznF9Q6+4HvnqgYFmj3zSfi9Z6JrZcPLVCGrtckEDqps0kEKR1Ru4AvpGLmNtEQLLnhShBTc7uGUAbARI+ZIJPxxBxVHGSuA1lEfZdP9fhgqqM4XRDkliwWxaBfSVIPbudKj1bAcVEVQzLVKhdt2HYQBZYAHkBYDyGCLKJtlGioPVf0P98RRFc0cprjpdj+Dziu6i3qVParf7L/AKpiyCxquOVWH8f6TgKLzNH2iH91h/y4G6KV5n3avz/TBUQmZ3HzxJUQtUTTbzVid+xAn8CB+JxXdFAsnqPxwUVg1M+Y/P8ApiKLyoQVXUyhhYG913vbcbD4+mGMoVHXA1UX5AFtP5HAqU30zDhCFimaUhmAKUqKhY8tiN+mOWe0MYiYg27iFKAwUtPFXy9cPRaDTCKsjyUB1YHdT1TO+I0GLpoE3V7keMpmaGWVF9scwOZpMMCWaoAQZZgW91+0EGDvYtziNDxVJykHVenKsKmYJ1KUpwSd1bqcqdxEML7QBjkYigQADrMxsR+VZtMOAcOIBHHieqUHMkZOqsANUAIJN9TkQV8veb88RoLq1zpt04eC63y0Ab6HpefvC345lVagAiqf2SKRB95tMqdxbvA3+WPSMqU8VhaTjZ06aHXKeoMdRC886m+hWdBkR9pHimPEs+aeWrKxFVdJgPaqpNh20vcrYhW9WiMCm2tSzOaCIsQbi+kHcHz4hUmnUgE31BHLiNvpwKT8V4HSqpry3UqiKlJ19oltyIBE/Af4t8Po16T2dlUER7sdjyNumitDmHMPP3qlXhXxdW4c8gc2k0akaQYEhSrja2wuPTvjE5haTFwPotbe91Vh4y8cZXN5WkKRJL1U5iNZlVSHMjuLASJHzwBBEcUHAgqmy/Ggyqy02IIBEI2xEjY4OQBKkr4tR4gzEpTGt2sWawjuL/Z85IB7ziVKxcI2TBTi5su87RTSpasKlQmADIpj+HaVF+owD2B3wxmEqOyuf3QdJ1POOHNWaReNkd4cp5cM3PBrMsGhTEqHs06yD0U1NyAQTbYTGmhSbTLw4gAXJPDkOJRAc8gMEk2jmlteo/PmxFM6wBOlROowDsIJO2E4vGHENFQA20nhoPOLlOr4X9O403G+8ceHgq3McLp1KbVqzaUEgGekSCABO8/+o32uedRzsaTUMuIv7+2wsFneRZrBYLnJ8M5mTPJTko1EsQDLuYjXUb7KapCoN+5sRh8F9yUC6ChuN8WC5TLus06kI2XVYBXTY1I7CZRfM6j9kEl75gBWay91P8Jy01VDsYjrg2JHUEnvG59fhOKBRxtZFVaxiNR6ahiCbSTt8mwUtYKxJ0gknXa/n/c4iiaZ59CpRBOoAczylS2kXE2BLHtLD7uKjiolWbzbJGkgE+f4Y00hDS+Jjba8ogTZZ8OzVbWrmstnAIZxESJt935fDBfWLtY4QAPsmFrRsrxlTl1hzUsWjpq3kA/c/XGXcpSLPK10/aj7Q/Z1vIH/AHfmMGUF6UpFMwOd96PZVL9CnutrmL4iK1r0qGun7doOoH2L+U948sRSBxQGZy+X01/bvIJj2Bv0A7lxF5H54l0YHFB5mjldSe3rHeYy62/Gte+Iggz9WHM68wZ1AexpgGVtJ5xjq8p2B9MAiygQtZMoGgtmrSGHLpAg+ntCPPECKwqPleqPrM/ZnlAbW1b9/LtiKKazhp9ek1J1mNUe72BI7+fbDC6SM109s2XFGpcxZZsJ23xC4ZS3UbckHBHUK/4f1GEpJCYZqh9ZQsunm0qYLjvUQbt5alETHa/bEFkWuhKuEcTqZeqtWm0MptIkEGxVh5EWI/tiyYQvpHC+InNUc7XDqruIFM3YNpVFRjAkNHS3cz3mQ9ragyuVCCNCsfEuV0vSpvKvzEVZEWRZJvaxG8xjHSaBif8AJaBc6TNtrrfXe52Fy0xrtr6LPPuHq5amwVX1ayxErCiAAPViLd9jjsYjD1ZGT52tJBtfU7f7c9DM2XGw1YMJzCxIBHDbebfTmufEFVa5yyAgq9WdQ7hRqMjte0HywaOL7fCtOJlpzAG8Dce+qY/Dii/NRMy2el/ws+M8SCh+Yx10weU69DiwslQe8J96m2OlXwzaVIZ2Ety/MLkG8B4PkHCf+4HVCgMzZBg7jbw/HkltGmDRXnIGphQvPoiQBpFnpmGt94QbbGMJOBxFGm11I5gROXcdNQRsYJ4EK3dzE6FIMzwdlLvl25iIQNaHzE+nnHY72xzDBeYseH4WgP2cnWX+k7iCIqB6cKAo9kuwEeWKw7gjkapXNEt1BAiiwAFvOCTufjhr6D6IlxuDpw68+Xmi0haMAqksTqtClb+pJOw9B+WNj2nIK1VxLjcD7nkOCoNYAsi8lxKoXZ4UkgU/dhVUkRCrAgEC3ebzjBUcKzu/vqnUqjqDszNbqgyHDWoLrr9VWqG0Ze3MfUCNbg+6gE2P64L6wyGmweKzPJeZJVFwH21CjXqnmNp0002RIsYX71pZzJ39AaNaqOsY2WXh7j65fJ5mi6ELSqMr1BbWCTopLJJ1sLD7qhmmwBhdAhMAm6+epNQljBJJSmkkgfCfsqDAH9DimyuTCYwFo0dLKIIJ96ZaQZtg7JZuSsXWC/WOx2Nz+HpiSqozhiququWEUtJFvecnpWDBIsSfQHAJUQ7VJLEsWJ1EmNzM4iiz4rkSVptbrZlUHe25jykjFgdldhhE5Dw+ogsxJsSBAG4+ZvGJuiakqog9W0N2+QGKtKWUSimUuOk/yIwZQW2i1S46vjbpA/lOCos80p6Lix8je0f3wCdFAl9ce967+lgPL54KKDqg33kDy9QMCVEKaZJUQ0HexMXIMfKDiKL3O5Z2BflsWIEjS24Oltu8wf8AF6Yq3gjKFbI1NVOaVQBok8t+m5B77d79sQqIF+HVSrTRfVI/2RjuDeN5j8/mVYOXHD6HKqKtcOlN/fBW+kmAwDC8H0vBHngEol0rLMakYoexiygSIBB22Igj0OKoLqnmnH2zNvy8x3HpgoFHcbygq68xSWw085QfdYz1KNwhifmR2wdCix3FJ+H556Lqym4IO5AYBg2ltJusgWnceYwUwiV9by/FqfFKmWghWprUc67w/SqpU7EFS8MCNQuIMjAewVGljt1SS0yEjqKPrhVgqoqACCbF21EAiZ92xjaJjs/C124YFla7Q0i97GBdLrtNcZge/O28A/T1XGbd/raDmEClTs2mQNbRBHkQCDthuPw1OrRFK7mgSSNbmx/7ojrHE6ow1Z1M5rAk+FtRymek8Fj4zo0RQU0iGNRlFj2USe/oB573vimGqYpuJd8PqfK4gyfC4019YXSq1RXY2qdRPre/iVhwypUp8saek6VOqBK2LLcEOhGwYW+F8dOpXZTwj8bhHRHzNiRm+UOgEFrt8wIzCxnar6X+UUal+BHDX005FMPB/AaddKmZpValOoXeERgQqzYMrA6umLN2/HHlfiPxet2pL2NO7jfNpeLxl8JHIJ1PDMc0SeQ4Ip/D1aT7LJm+5p1gT6kCQD8CRig+NUY+c+Z/CocDU9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Risultati immagini per supermerca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863" y="2311598"/>
            <a:ext cx="4840172" cy="3625459"/>
          </a:xfrm>
          <a:prstGeom prst="rect">
            <a:avLst/>
          </a:prstGeom>
          <a:noFill/>
        </p:spPr>
      </p:pic>
      <p:sp>
        <p:nvSpPr>
          <p:cNvPr id="1038" name="AutoShape 14" descr="Risultati immagini per canti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data:image/jpeg;base64,/9j/4AAQSkZJRgABAQAAAQABAAD/2wCEAAkGBxQTEBUUExQVFRQXGBkWGBgYFxQWFhoWFBQXGBccGBUYHCggHRolHBYUITEiJSkrLi4uFyAzODMsNygtLisBCgoKDg0OGhAQGywkHyQsLCwsLCw0LCwsLCwsLCwsLCwsLCwsLCwsLCwsLCwsLCwsLCwsLCwsLCwsLCwsLCwsLP/AABEIAMIBAwMBIgACEQEDEQH/xAAbAAABBQEBAAAAAAAAAAAAAAAFAAIDBAYBB//EAEIQAAEDAgQEAwUECAQGAwAAAAEAAhEDIQQSMUEFIlFhE3GBBjKRobEjQsHwFDNSYnKC0eGSssLxFSQ1U6Kzg5PS/8QAGQEBAQEBAQEAAAAAAAAAAAAAAAECAwQF/8QAJREBAQACAQQCAgIDAAAAAAAAAAECESEDEhMxQVEEMiJhkaHw/9oADAMBAAIRAxEAPwD0RoTgFxqcFtl0BdASC6ECAXUpSlAkkkkHVxJJFJJcSQdSSSQJcXVxAkkkkRxNcUnvgfQbk9kP4nxanQbLzLzYMbdxPQDX5ILVQhpBPQ/gs9xD2lAf4eHaa9c7Nu1o6k9O8gd1CeGYrGPzV3GhRiBSaeciZ5thteJto1aHh3DaVBmWkwNG/Unq5xuT3KJqs/h/ZqpWd4mNqZztSaSGDsTafIQPNaFmDptyhrGgM92GgZdPd6eisqnjvEmn4ZYBnGfNJOQXIb+8Yi/VFkZvi9IHidKRMtaO0EuCKU8K+m/wwC6iczw6RyOA9xwNy0nmBE3F+qocX/6lR/hZ/netMVNMY+6jhMcFIz3R5D6LhCrSAhMcFM4KNwQQOCheFZcFC4IK5YkpISQH2p4TWrqKclKbK7KDspLkpIHJSuJSiupSuSkg6kuJIOpLi6gSSS4gSgxeLZTbme4NGl9z0A3KnVKhw5jXZ3TUf+0+CR2aIAaPIIKNSrXrPb4TfDpwZqP9+8fq2eU3PVW8BwmlScXNE1Dq93M8+p0HYWV9cUCXCkuKoShxH3f4h+KlKhr/AN/6fRBnON/9QoHsz/2O/qtMszx4/wDO0D2b/wC3+60pRzx/amU9B5JFcZp8fqkSjZpCjcFIUxyCJwUTgpnKJ6CKEkikgONXZTAUpRT5SlMlKUD5XZTJSlFPlKU2UpQOldlMlKVA+UpTZSlA9KU2UpQOlclclKUHZSlNlKUHZXJXJSlB1cXJXCgRKifqfzsf6p5WI9quF4+tiHCi4igQI+0DR7oDpAMm87FS3RJtd9o6kYvD9/weCFpS5YCjwd+FdRa9zXOLi7lzED9WIl1zofit65SViT+Vcpu+p+pScUxo1810rTThcmly4UwohOconOUhULwgaXJJQkijTSlKyfsd7R1MS+o17LC4cMsAaBpGs63WplTHKWbi2aPlKUyV2VQ6V2UyUpQPldlMlKUD5SlMlKUD5XZUcpSgklKVHmXMyCaUpUeZLMgfKbKaSmkqB8rhcmyuEoHZ0i5RyuSglzJjkzMuF6DPe0o+2ofzfItR8uQD2lP2tA/x/RqOypPbE/auNdc+f4BIuTQbn0Pyj8FwlVo4uTSU0lNJVHSVG5IuTCURyUkwlJQQ8E4nSNZ1BtIse1sZsgAcGmLFs8trTG26PyhXBsNXpy2q9j2j3SGkP/mMx6Ad0SlI1T5SzKOUsyokzLuZRZksyCXMlmUOZLMipsy5mUWZLMgmlLMos6WdQSylKizrhqIJpSlQCsCY7A+hmPoV3xEDhXGct3Aa70cXD/Sfim0K5cXg/ddlHllaf9SDY0eJicud7Q5gnI4sMNdVzHMDOuUfzFO4NXDRUBEfaQTmLhn8NmbW45p7KbBsuUWIrBrXOOjQXHyAkqN2IHXcD1MR9Qq3E6n2NX+B/f7p2VRYxmIyU3v1ytc6OuVpP4KbMsvjqc0XvdUquBDmRnLR7paDDYBJcN5EO7I3SxMjcGLg6/38xZQWy5RsrAlwH3TB84B+hCr1cUGsc8+62ZMExBgqgcNVdVqtDqrBnk5WtEDwqYAlzTcyb/ulNgR7Z4osrU3hoJADdf2y/ttA+KOcCxBdQGYZSCRHQat/8S1ZD2ldJ1d7jTJcXDM1xdbMZEimY/iRv/iPhMzWuKJuY95wpu+DQCpHP1mNUsWHVXsH3Wsk3iXF9vQAfFSGtzZd4n5ws43Gk1KgbUe2XEnLTkgBrR95pvJ10gFdw/EgKgLjUJyEOJY6AczYsGyJmVdummjL1EKwIBBsdPVUP+JN6P8A/rq//lZ9+OcfBaHvEW9yObLYNDheARr+12VtRq/HGYt3ADvRxcB/lKa6ogGGxpFV0io4ljBfw7EOqSJ5R5dVNisW+BDCOYe8W/6SUQXzpIEauINwaYHQ5p+iSDPcA9q6mHLgR4gfFiTaLW7n8AvSsJxFlQCCM0AlsjM2eo2XingG14jpNoVnAcWdRqZ6brwRe8zrM6rzYZ9vDrcXtRqqGtjA0tmeYx8pv8F5kPanEusKkX97KJ1vaI+Sbisfu+rVeexcB8G2XS9afBjhv3XqPj3/ABXfGXmWIxuJpMY6g97iTdrvtLQTcm8WG6NcJ47WLAa4Y3ytPoXFWdbGrellGwq4oNidyG+pUGI4gGmIJsSYG4yxc9ZQfEcSEA2MOGkuvteI+arYjH1S8QwQJHNIM8swbtt5jdS9XH4J06PU+J5n5cpBBAM5d2ucND2U1fFQ1xvYE/ALJVsa5tebkXPLkJPKRcydiD67p1HjZILXAk80zb3vdtbQSnlh460nDMcXszEQTtMxLQRf1Vg4nmy7xP1/ospw/F1IkSG8s2E2pjvH7Oq7jqtTK5we2cpu0g2g3dlMgiXKzqwvSrQYfGk5ydGl25Mhr3dvTfRTfpIcwkGxkbjcjdY+ri3Q6XwC97YItGSdzIvt39VNS4iXCGvbYOnWYc4Gdb6+d08sPHRXheLLauRx1Gpc933ZN3aXMAd0Sp4iGuJP3j9QFiq2MdLXh2sixOpy3EOmCL/LZT402pg5uZrR97eQBqdyFjycxrsE8DX/AOaLzJEVACS8wDVkiDYDT4Inga48SsBu+ex+ypBZim8se7lyANJiC0mdzcb+S7wio9znw+IGYi41yjbcgddhqnk0nZte8dwqzctzkBoL45HMkxMa20+ARutXDqb4P3XDvoVmA4xmuJcRMjqIGnY9NQp8YwmlUMvDwYglul5kH+X0CTqwvTpmPa4sDZgAMAFy3KWGZY4kE7dRHdEqmHOUO8aqTLYlzYBMbgT21QV+CrOaCH5rETMHS1jHXqoKeKdkBL3m4uCSLRc217+SeSQmFT47C1clUmpVIBOj+XUHmpxvMyi+G4Y41KgGIr2ymzzJGQa5YneP7LOYzGTRc65FzOZxOg/dEq/gnPFWoWyRmYCM72jmB3DAbdfkdVi2taC+J4YsqNzHNLKRc50Oe3MXWEiIyjeVJXoubTpSWlucCMgDm8wPvNIkSy1pvrdDcfVzPcCXB2VgAkkWadZ06xELuIrctIwbEHWob23J69IW+7UY7N5NdhSA57g4GTEwSYDWWuZ1n4lN8Ml5GaOX94TAbEwZ6IKzHuDp5pm/602sI1nbcp2LxpLHOAcDld/3Ju3rINvh2WfLOG/FeRXhRe2iyDNhIiYsND+H+yr03D7EZgSHOOlwTm1v+YQ7AcShrGw+4aLh2kCTd0dVNQwNVzgWwQ0m+a+lp5up66Qt+T+nO4CRMVahJF2MnlkWNTafzZVa1RzXPzOlgLLwZHmNxsqfNmqZ8wOSBDXuES4+8PPXt2Q91V2eqOYiTzDNAhukHT1hWdTaXp2NSKh/a+QSWSOM7uHYOMJJ5ovgoLUs2ATP9U6hR0ldDR029PQKelh/2fnt5rjco74SWpIgGJgakd+6j8F0G8esp9N0G/ad1LUpktLneczr6BY2ueGGv40/C419OS1xINjc3F40KdTxoH3QZMwS7byQ9z9vloZ8lxlzqrpx20pxIezlYZBBgTcl3MQOm/qiGCxBl13tgncR7oGsjoVnMBmk8xiw1OuYbIlgcNUeeRr3xEwJiRT/AAn5rcnHK7Gq1am6tTcYPKBEDM73hII+vYobVxDDVJBfGZpHkWmYzmf7JcUovaWAtLHCkyQTDmuLnbfJDv0Z2YAEaNibGXt1jpstcEtG+EM8QFwa4ua4i+sti1xoiXE6M4arLDnyugw39nWY/MINR4a+MrTBGeTtZzpNtRA+SHtqnmL5gDLEkyC0EeQkz2UXlfOJYK0OcTLpIOmUstq07yFK0U/FaA5jA4OGrWtmREnKIsBtshWKwLhdxh4LSbkmAADEWmc3RWWYNgyF9Yv1BsIBLeWC0ybjSLys7kXVStwhpV2Mlj5Ak03Z2xm2IAuIBjt3RfiLh+lMGkSZawmAQSIaAbyDtustinZKjSQyNCC64JBIkiR0+Kv/AKVkrsBZmsXZDLdWvADo0izrbK8ezlocXQca596oHAj3R7oA0y5dyh7afhmpLA0B+UEh33soAJmNdAhPFOJPbWcHiIn3DYF0OIMwTHqu4TH02udnpucS4QZiDAHX19Vrhnka4yxrKLC6Ghzm35tTfY9AfgqRxlItcRUZuTDatpF/vK3j8YxtJr3UszTEAuDonT3lSp8QplpIoQB1LbmJIAi9vqFODnW2hwQ+yHnP/iFnqOPysDRSp/4iJ8xGtloMC+aYItMH4gFZvh1UVAXOYfdsM5FmiSbDU3PkB3UtxnskyvpDxTGZqZHhsb3zdevL+YVijxkESaDJPQjbS2RUONMHhuhuURrLnZTBtoLG19j52WHxeZrWNbBAbmdJcYLGmRO5Jj0J2U7sPbfj6noUPGKc3w7NItk/sgPE62Z4LWkCRDYYNNYg+XwUzMQ81YGU8hdlLQTyFxqQbSQ1jo6mBuhvFMVnqFrA0tEEOFpkGbytbxTtygjTxggkNdcdG697q7R4jTyBj2ui4PKASCCDzC/zWfp4oC2W/qPMm52REUh4QqXibjoJgnS8apZj8k793S9SxdM5GASQCLtM2Iyw4/ughaDgw5XW3H0WQ4fUBfSN+cEiew/v8lseE+67zCvHw52We1TF4qi2o4Pc1rrAgvLbEAwROl1SNTDS4ioyHDQPeZdcSY1tA9FQ9o6X/Mm93EACJJOQdOwKE1qGUkOgaa/vWHxSSF2sx+Z/ukqGRvRvySTsjflv0i8HQkuPe/Tqu0iLTMnq4xI7T5KPCEtHvENmdTHwTiJMzEa9Fxy2lsWBG1puR5/VPptym0/7JtIA3t+KcXkW26n+ySUXKvD/ABG5hmbPcO0ta+lxrp8FTqYCpTdlcJ8rg67mO6O8NexgGdrnMHc/IdNT6Iy/h1N9LlIcx0kAk6HvOqvdpvtjKYSm8uLWgS0STzdddYhEMGHtzBzGuAdEta4xyA6QdiF3B8FdSq8pdlyOHNrqD7wsfWDfdN4ph6rC4te27gJBm5GkEDqLxvrZayuNmmcZZV/EspeD4jy5rvdYC0tEggmzgCLOPayvYd2Ee1jHEipFI+62SWuc0+8Ltgi28DooeCuLacVZebGeUZTuBsU7F02PBHLtEluovO8eizM5OGriKYbAUXZyLGKlgTbnqQBa1iD6KPFcNays0MpgZmuOWSQYaRcgdAqnDsKMwaxznz91+aDckw5pkaoz4OHuHsdTeARBzPGmzgfrC13SpqsrxhpFUuFENADbCSJIB1IAm+iD4lm9w6SdXfskwGO08/JaDjFWj4X2eZpGSZDgCZcHQL290j+qyuNqAtDmnfsY6xZZ3y1pTpAk6k809dwtRxNwNdr4yw1pdIIPLOm5FjcdlmaAnpr0EzLd4/MLWe0eIyPpZnQH0xJy7NkGfR2y1Zs9KFekH1GvDgZB+7ABAYDNrWcTPZV8Rh3NBuDlqNaZzTyubEd4m/Y9kZ4LggXjI7xGlr5AANvs5BGt1Hj8KftzldILHXB0Dmw6/wDA4epWZ9DuJZ4lFrIJNoAE6Hp0uVX/AOHv8RgyvLW09MvMSS6QGjfS+miI+zL/ALdwDQ4lrgJEgHM28HWOnzC2uGwlNo/VOeTqXCkSfnYdhZaZ3xpm+Fu+xZpo35tCDUXNa5vhthrWtkXMuyguOu6KcOfFJo0s2f8ACs1VoVsuYsIaSIu3mEfw6SL7TI6rOcuU4a6VmOW6fxKjyvIMNAJaDvaxPmNPj5B6L6jcoBbzwLiTAYyNxbm+RRniOHrZC54iGkEZqToAmLsna3WxQL9FcTThzSToS4QDkp69Nh6HosYY/Dv1OpOK7jKLuYlzfd2bAjNoL20HzshtWkAe5A9LH8UQxIc0nxHHNoQHdHHrr/dDyZuegj4LtjHDPKW8I8PTIMyfitJh6zxh+SJvAid0FotF/IrQ8IoioxrM7WzMuMEDU37WWM+WsONqHDHxVotjZ0RPuxpc7W9Ct1wo2d5j6LKcJ4aD4VVpAAzNLTGcODGkz0aQ4EbkQbaLUcLNnen4rpOI453dCeKhrcS57iJyhoABtYEkmNTYeTVmONVg4u1PujuvQhwZlapzaEST0ggCL691T4h7N0JqQCMpoxDnTzuh0g2Wdc7amXGnmJqEWgnukpcv5/JSWhLkMWj1KbRN7+dusRZX6GFDovBOunTvsiuF4AwzLs0agfjH4LFZ7aAUqs6TeN/7Im7APyiwsQ6QC7bvc6KbFYKiXhoa5p3IHKR1aJv6A90Rw2Hc0lhI0s4RPq3rGybbkWPZx4fRh1yCRBEEXOnZWK7DREsqClTJ5nBsvbfVnfW3zCqVqTmNc7LzZHCWmxO02kH4qjiKxFMh0udlY0NhpbzUwSTneBrPz1WJ+zd9DVSs9hMOflMT4hdpZsNBs0GSbC58lDiKrGgWLvEkvJm5LjmhvqfgqlLit203nrlBBJsJIDpFtNdlbdVHQfX+q14/ti9RzAvDwM7g10TzZ5Ot5bEGBKK0eH5gHNII2jPETBPMbhAa+IaSAWu82tJg/wArSQrPDeL1Wg5Kb3gCCHg3G8AZTufjorcJCZWtDha7KQaWAS9pipAEEG7W94DiqeIr5Zl4b5kTJPfzKC8dxoq4cfZtpEPaS2eYcr+o05jvadECo0GR7jD5tH1kLGWo7dPp3MfdWzEhtQOADAXTAGQ5r/HyVPG8OYx8Pa6Cb3IBHZwPkqz8lyKdJnYAFwHTNN/Oy1/gSbQOvT1bEJjnDq9K46ZxmDw4LQxgPN7r3PJPKTEl1xIBkEeS0AptqEeJScL0mjM2Wx4gBALrwQ7psqeI4K1zgQPDIM5m8zdD92xGvkmVcLXosDruZmaZHM2zmxMaX8l13tw9NTT4bRZiKWSnTbyVDZjYkOpQT3uY8yncToyK2mUik4iwk+I7zgWJtqT8QNDjg8RmbkOVw3I5iyJ3Hu91Lj6dV5qeHlMsZzBxi7n/ALI1tv2REPse0fpLhlaRkdYiw52ad1sW07+85vkZ/wA0x6QvNaGGrsqTny2I5bGCevoiDn1v+4/1d+BKutos4UAMA6AfJU8BiGDEUwWtjxGh2otyhtw7aVZwoim0HXK1ZXCVj43Q5usXzWj5Iaen8V/R/CqQ1gJY8coaCZabSNZXm/EMTJw7WFzRTYwk2loNGiLQDM+Hoe0wijscYcM82OpnZQ4HidFtNviUjGQGSA6zWgaSeyzMpfTdxs9hHtDhC2oQyp4niNzFwaLCYu0CLwL+aEVaZDYtIEW0kSPwWt4eXfpAqBlP7QHM0lwytDmQ0ACAWggdzJQr2uj9KqFggcv/AK1pmBjBGvyRzgBAfTc5hdDiQ3KHDQ7Xk+aEUmfGPzC0HAnhhY6Yh25t6/FYy406T5dcwThnMaGE08tQyB4jQwZSWg3IOhjRG+HOADvT8VRxWJzNw4nRjhYn9lmonVW+HP8Ae9PxXT4caTsZUbVOUAiP2oMSNoVDGcRM1C4lshhJ19yTeD23RDENdq1zpJgNAaZPeRYd5Conh1dzi6q1hsIE8lpvaZN9xtoFnf8AasFmH5hJP8NJaXhpaNYPMVGAG1xb6H5q7QwjqZlsuZ0nmGmhF+l1Xbw9zGyBLDtqR+eivYRz2tgRHcfJcNuhpfYFxeBPK4Ovcbkb3IlcpB4IbSa0N1LjDiDa8EjmgamVKylTqDIczHAmJFp3CuMw2QNbvpI09R0UEOVxin4ReJEvcWxFiTa5droAosRw14BzODmxpLm2jeZnZE2sdBAsYtaflKjqU3XDoJi8T6WRWXw9WHAF5HRrWzItqdgJ+J9FcqVTHLJO0i3xBKbWwdRr4bnDTJAazMD2c7YDpI1UwwVVwFqgP8gn0cV3mUcLjVWnhvFMcwPTNkk7xyn5xO0o9wrhvhAnnmO8ROnM1oa/zidis7xJhpQXF4doA4scD/h00VnD8Vc4bEwGnM6m05W7Euu4T9ey555X4dMMYJY72da5ziXlozCbsHM6Tq8yDe7XROxvCG4/gjqd6Rz3Iy3mW/vENDTF4dGliVJWxtUQTGXSQaj4HQ5KYGQeY2UeIrkD9bTNoDQASAezqk9Nlz5vt1xy7fQP+lvuXNdTaDlJqMcQXXsL9ldPF68frHkfwBs/Nak8HpYmk1xZGZs2AkT6aqmfZ6uymWU6ro25yHAdASDA8uq6S469MZXK3drNNx+JP36gB/fZ9Mys4PF12vnJUqjdrmvc09DYHTr2R6j7N1QJdiaxMe74lVzdOgcFGz2UZq99T+Z7r/F5t2V3E5XsJiHEc1KJ1aRLfLmjXtCYMPUbUNSk4MsBlBO09RB10KIUME1g6xuR85SdWYG5iYEgE3gSYkgCd+ixLfhagbxdotiKId++0ZT5xp9E+tRp1x9gRB2LjP8AgciQ4SHtzAtc06XzNPqqg9lxmmzfIn8ZXWbc6HU25RlNi0AH0kLJv4W/OSWOAzEz66hb/wD4I+4ztPQnNPqn1eG8uxPYEmybRhKzYb36E5dtjBuhLKTXVhchjWtMEiZ1Akd/lC2fFMA7KcrM1tCCDMeSzvD8GW1HNLYIYyZiSSXyUx1PS5W32s0qzMw53jYcu0gm+mwQvjjwariDIlt//jRx2HkKnisAPCqGG2Y5123s06GLFXSbCmo7wBkvpg6E3E7X2XT7M/sVA3s6fqFf4dwOpSexxIIaZ5bj+qzlK6Y5Tna1xemA5gDA2zzI0Pua2HVU8D7zwex+P9wUS4w8EtvPI/8Az0f6oBRxGXEgbPb82mR+K5fkYd/SsOnlrOCL3WtNvz/VB8Zjahc5pfMeZ8uu3ZFahv20+KjAbew84BOm8rw/i5SZa+3q6s3GNa4Qkqb8QAYukvr8vFZHovD8UHCJGYajQj01j0RJtAEAt/sqdPBwQ4croi4BF+iKYWYGaAe2hXmroo4rD8psZ7a+kpmGgizjaPP1lFy3qFTqYQZszSbG4Gh8woGPxjGmHOAPQwpCc0SP82u2yYGU3OghsjoTmsZj/dEqVM9/lKKrNpu6H4g2+Ka+Rt8L/W6utYfyUwUBrJnzcRr0P9EGL9r6L3BsQWtJJiZBI37AAlAKT8og5gbEFpdfpMOAOx3XpuIwDXa/n46Iaz2Ww41ZN5Euf9Jha3wjDO5veaDfVxb/AEKsUKk+6WiT9wOJ7afm63bOC0mDkp0w7XTfz1Tmse2YptItGV0HzuAFF2o8BDm+GOcjw5M5gMznFxkHdHzV+PRVadV51plvcubH4/RJ4fBc2CYsBqY2zExqgtl0i64WCRa+x6Kgazg5rcxh0yf2SBMWBB+KnOLDTDjBOkiB/i0QcxNIkzmjtNvUb/2VHG04BL3cu5J6f7InWr2BAnS4ghVatJtZhBnUdiHDcdFds6B2Mq4d+eg8ibxYhw100d9VoeG+1LXHLXYaTusHJ21uPmFm8T49IljKRqt1HM1oB6i/L5dRaE/CY6rUGXE0w10RmIa4NA3Dm7kfRamRcXoAcCAQQQdCLj0IUVZ4Gy8/o4yth3E0X56c3sct+rDp5j4rT8N9qKVS1T7N3U3YfXb1+K17YWsRih+ysNj+Oto4uuTTDw4MAGYD9WCDpoczjYr0LFMBF7DrsvK/aqiwV6rgJEtAF+ZxBJdO1o6ySmt8VZ/TSMpsrUm1WDKHDSZgjUH1BQ3H4WoQWBj3NcCCWgmJEaaaSueyFc0WPY5wFNwzNJIOV+hkdxH+HurGO4vTmDWdU7DlHykrz9+eN7ff+XXsl59KNOtUy5nMewC1y0T/AC5iV1+IeWkZjBEeYOtinMx1vscPr950uv5vJKgpU65BzhgBvDZF+/VdMcsr7n/f7Yyxxnqq+EoPa8c5Lehvbz22TOMPLarHDa/wKtsBzCeqp8c94eX4rr7jn6oo94cAQIB/IVXFVHmm4MdlJESb2OvqmcIfNLW4MfDRSVIm+h/FfIk8fU19V7992O2MZiSBEBJXq+FphxBDrFJfamUvLwWPVGfmbqRtO8/L82UNN1lM0ryuqUH8lMqNuDHqPx6pwd1Tsw6oBeAZnq1CHZRmggETNtelgESo1GmMrpHmflKgx2HcWk0yGviLyWnzH4odSwlcUwGva1wPSQ7zJuBqqDlOoCTBmDFxoR6J7nx59FDTdDRJk7xKeX2m6inN7ppgiJnvN/iEzLIuSIvqm5CNHfGD80Cr1XDRoPrH10SpVXEXaW+rfz8ly86j4c359F0VBHNYAwTt01V0jlfFZW8onX4qjRxznuyuDvJogepmTbyRAGddvXX1Vc4oN0Pl3nyCKtNgD3dojsmuqtNiNdjB07eaHmq90wSNrHp08lym6obQBBnQg7zoTsCgu0aLASQ1o2nKGlNr4TMSQ9wmxFnN9WuBEaqv4tUtuG/GCPlCipV3QTzG1gCPPXW9kRNSwz2/eDo0nM23SO2y7UcYNiTl2kgdzP5soG44EgPkGLSCBJ1HQm2ijHGKLSQajW3gAmNNYBFxM3C1J9pV39Cb4bCx0yCXENaN+sXOt+qHVuGMI5TDt4g37hWi4H72v73bYLlRpH3rfIidytcM8huH4pWw5ygy3SDzMP8AT5IthsXhK7/tKbGVLe9oY/e0336oZigdOuk3Q2tgnDQQdYmx8ui1uJqtxiOBUHXNJhPkPwQ/E8KpCwpj0CAcM47Wo21aPuPuI3g7ei1GA9oKNWx5HdHaejlLDYLUwbm+6CqNbEPb7w+S3D6AKq1cC07BNG2FqYwFwEb9FT40bjyWs4jwEOBix9NVleM8OqN1LfP/AGWppmqvAaxDnNOh09NUVxVIws5g8QWOaHG0/UrSVKsidtl878zCzOZR7Px8t46VHYMG/wCdEl01SkucuX3W9T6bCkbKVhSSXscUiTdUklA55sUF4pUIa4gkGG3Bg69UklqIM0jYeqZXcZb6pJKKixDjIv8Ae/BdxGoG0fikkgkYOU/nZU2OPiC597/QxcSWp8pVnFH/AFfIIfiKhnU69UklBepaKEuMuvobJJIqVuqDcVqubOVxGmhI6JJKwDatZwyEOdJJkyZOmq0eJpg0gSBIbaw3C4kt1gyubkbWt6lQ0nHMy5/MJJK/CLNY2/PQqCgfqVxJKRn+MuPNf7/9Fwe6upLU9M1tPY6qTRIJJAMCSTAjZHXLiSgqYrQrO8RCSSzfaxjOMsANgPgiNI/Zj0XElw/K/WOnQ91G02SSSXm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2" name="AutoShape 18" descr="Risultati immagini per canti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 descr="Risultati immagini per cantier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3999" y="2177043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 descr="data:image/jpeg;base64,/9j/4AAQSkZJRgABAQAAAQABAAD/2wCEAAkGBxQTEhUUEBQUFBUVFRUWFBUUFRUVFRUVFRUXFxQVFhUYHCggGBolHBQUITEhJSksLi4uFx8zODMsNygtLisBCgoKDg0OGhAQGywkHCQsLCwsLCwsLCwsLCwsLywsLCwsLCwsLCwsLCwsLCwsLCwsLCwsLCwsLCwsLCwsLCwsLP/AABEIALcBEwMBIgACEQEDEQH/xAAcAAABBQEBAQAAAAAAAAAAAAAEAAIDBQYHAQj/xABMEAACAQIDBAYFCQUFBQkBAAABAgMAEQQSIQUGMUETIlFhcYEykaGxwQcjQlJygrLR8BQzYnPhFRYkksJTY6LS8TVDVGSDlLPD0xf/xAAZAQADAQEBAAAAAAAAAAAAAAAAAQIDBAX/xAAkEQACAgICAgICAwAAAAAAAAAAAQIRITEDEkFREyIEIzJhcf/aAAwDAQACEQMRAD8AHmXQ+FBKtWEw0PhQaiuk5BKtPVa9VakVaAEq1KorwLUirQAgtSKleqtSqtIY6KQiiEcFrtppy9/6FQhacFqXFMpSaLSInkc3v/rRMUw56VTxkjhRSTnnr+v1wtUuDLU0XMetTVWwyjkbd2p9n/Wi4pebevl4VJd2ELF21BLg2dlVLm99PC3OiUkBqZG5igC62ZgFhWwF3PE9/Z4UYxt3k/ryFUkW0XXic32tf60XBtNfpAqx4k6j1jXnSKD7W1Op1sPhSbtbjrYChpMaii9we8WN/Cw1P60qnxWPZ9PRHZzPiefgNKADsdtQcE1Pb9Ef83u8ap5mLG7G576RppFArAdo45YVBYFixIVQbcLXJNjpqOXOnRyBgD2gG3jVVvSNYrfxf6aP2ePm1B5fEX+NJATMKiYVIxI7/f8A1qMt2VQiJhUDmnSzAd9BTTk8KaVkuSQp7cz4dvlQT4g8NO49vly9dOcGomSrUPZm5+iCQk1Cy0Sy1Gy1dUQ3YKy1Ey0Uy1Gy0CBstKpcte0DDZhofCglFWE46p8KDAoA9UVIorxRUiigD0CpFFeAVKgoAcoqVRXiipVFIYlWosU+UXopVoXaKdWmhPQPDjiPSt7qPjxK89PHh6+FU5XTzHvFEJccNPCr6ox7NF2lExTEcD+uyqFJyvrHDTn3aeyjosb2+3T2jj7KlwLXIXCYgcxbvXT2cKJjnP0Tm9hqpWcHu93rGlSI3ZWbgbLkLePEDnoe/lU4YGqlcQeevjUyTr3ioaZoppljTCagEnfevempFWPt2VFPMFUs+gUXJ46U4yiqbeBi6qinibkdoHDXx5d1JukCBmnOJZDYKBcAXvqTe/qt6qtdFPYMo9mlAYDDZB3+0edGy6oD2G1EYtZYnJeBkmI7KDlYnjUxFMIrZRRi5tgzLUTLRRFRsKokGK1Gy0SwqNhTAFZaiYUUwqJhQAKwqNlohhUbCgQORSqS1e0AFTDqnwoNRR8w6vlQYFAz1RUgFeKKeopAOUVMgpiipkFAx6rUyLXiJRMcdIZ4i1FjYrij446dPDofA+6nHZM9GaEeg8fjRCxVPFh7geP+qrCPC1qc5VND7x76d0NW7YL3j316cHSsdFMEINxppyqQTEfq3uqwfC61BLBoaBU0S4Ccvmvyt7aJYUNsqOxfyo8rWctm8MoHuRwNeftbcKldagK61NJlW0PzX41Hh1zMWPgKdNwsOLe6io4rC1S1botOlYzLSxCfNqR/tCD4WUj41IRXuIHzQ/mj3D8qc9ChsFIpjCiCtRkVRNEBFRsKIIqNhQIGYVGwolhUbLTAGYVEy0UwqJlpgCMtRMKMZai6IngCfAUABmvKe3GlQILl9HyoMCj5R1TQirQMSipVWki1OiUgPESiYkpRx0XFHSbKoUcdFRx17FHRcUdSOjyGKpZouP2T7qJhjp86cfst7qqOyeTRQQQ6Dx/1VZww1DCmg8f9VWES1oY0N6GvehqcivakugV8NQeIwtXFqinTSixNFPgIdX8qmdKPwUHp+VMngqW8mkVgrXFQ21oyRKDxEzL6AF2utzrYHjbvPC/jUuXVWNRt0Ow6XYtyGgooivMMvVFxY2+NTZaIqkOTyQkV5P8Auj9tfcamyVHjFtGftL7monoIbIiKYVo3oKX7PVCK9lqMpVmcPTTh6VhRVlKYY6tGw9RmCiw6lYYqYYqszDTTDRYUVTxU58ORETfibjyorELYVBisUv7EZFOYAPw55WYEesEUmyorJlpMVqdRSrCy7ym5sv8Axf0pV0/FP0Z9Tq0o0NDqtGyjQ0KBWI2hyLREa0LPJlUkd3HxoOPbDa3UaHTXiO3jUOSToqMW8l0MQimzOoPYSKsoY6w+IkzMW7daudq4+SN1ySugKjqjorc9eujG/nyqOzbo06KrNXFHRcUdYXD7yYgfTU/biDfhZKusDvM5tmVG60amwaOweRUJHWe9s17c7cRVZFSNXGlLELx+w3uqdVpmJHH7De6qjsieiqgXQeP+qjUFBwtoPH40ataMxQ814aRppNSUSCo5uFPFRzcKAJtm65vAfGnzJTNkcW8B8aIxBA1PaB6yB8aiTyawX1KqVVzWY256C5t4UFNApmXo82UKb5rE87nTS1XmzZERGaRbSSE3DAHhoo0J6oFvbQ82HVbS2OqkMirmCtcMH04L1eys7vZfWtAka1MqVhsXt+eGTo5WnZgqsVgwiENc+l0hmbqmx0tfWug7FRZIY5cjqZFDFZCcy35FeRq5SpWRGFtoYkVDbZS0f3h7jVosXWP67aC3iW0Q+0Pcalu4lJUx2IxCKxVQzkelkAIU9l76mmHGJzWQeKD/AJq82AvWn+38Wq1Ze2krq7G6K+FlcXXhw7Dfvr1o6ZsiEIDHmVmLmwB7ud7fVNWL4ZhqR/T1U4ytA40VjRULIpOi+v8AXL9dgJk737l4E8LnsHd3/ojFgwIUX5Em4BHYO78zz1ocgUSvOGZspY3uTfhbKPROvhTsHF6WtxcBT2gC/vLDyqb9pUHIDqOQuToBzt3ivMI3XIHojl6v60lgbRT74zmGEslswI46i45HurlU2/WMAKIYUQFrIsSgC7EnTtJJPma6XvUJsQCJ40iUeiIpTLflckxpl9tcTnW0jjsdx6mNaxjeyJT63RYtvbi/9oPJE/KlVXalWnxoy+VncphoaEp2LxoFxVXJjqzRUtlmWHOqrabDMMtuHxoaXFmgpZCTSlocdh/5UfvEvWT7I+NV0BvbwFaufZIka5I4Aaqx4d4YVinUjoq0Z6EDnpVjhV1Fj9OL/wCVBb21Zru0D9If5H//AEoiHdcKVPSWyvG9grC+R1cLcudDltwq+6I6OzZCmYkdVvsP7jUi8q8xPov/AC3/AAmriZz0UeH4Dx+NHLQGC1A8fjVxDh7/APStmcyITTHqxODP6FRSYQ1FmjTBlqPEHSrNMJQe0Y8o1oTE1R5sQ3L+A99F4yLMpW9r8+w8jQO77gs9vqj31E28kAZ45ZFSRDYrr1mGhCWvm8tQdDrUTWTbjf1C5sOC2bna3E29XDtrzCz6sGYAAi2tr6HjepTICgbVbi4DDK2vIqdQe6sXvfsSXFKBDmVr2LWdQFuCbMqnXQjzqetj7NGk/tLDwMUknijJ6wV5EU5T2Am+W4PtoDaG8bSkw4CWIkIrNKpDizFhlBUnK3Vvw5jhWCk+T7FyEKgsUuHaVpcrAkGPoiykkWJuO29q224W6EuD6VsQY2MgSwQs2ULm43A45uQ5VT4+NQ3kj5OVzrrj2aTZcrOt5FCtpfKSQTzIuAaH3oHzI+2Pcaod5Nq4xMXEmGjl6AIxciFipcWIBcXuPVx58r7eg/4dSdDmUnzBqHVYNlvILsODM82trMD681XiR2AHZVRuwfnJ/ue40t6d5o8IAijpcRJ+6hBA52zyMdI4xfVjSjSQNWw7FYGG+eRVv9bgb+WpNVeIxyk5Y3I4EpmJIB4HKT29ndx5DbN2NLiYsuMnBZ5A8gDAgsjBhDGgbqwiw0PWa5LAXsL7Y27uHwueRAWkkYvJNI2eRr6+mfRUDQAWAFRLJaVAq4ORzma1gLKHXgPsDh5+fZQeLDI1r57m5NtANNBbQe6vNtbyalILdmci4+6Dx8T6qpY8fL9J795Av66mOxsnQEyEkHn9bm3fpwUUVgRfMeR5+341WLiXNtUJub2B4a2trqdffWk2fgssF2HWIZtRa3IC3l7a1craIqyux0OZSDXzvtKPLNKP97J+M11nC74N07QyKLD6V9blQbW7NawOL3Vx0rNKMJLaRmcWAIs5zcQe+toSV5MZxdGcvSq4O6WO/wDCT/5DSrXsvZn0fo2m15OuaAElE7bbrmq0PWJbCC9eT4GZwDBJCNNRJm4+VDl6tdnHqjz99TJtIqCtjdm7OxQBzthS1xlsXtaxvmFteXZWp2cIleNJILmRrF+mkZc1ix0dyFFgbcqrcKNasIkF1uARmGlh299c0ps6oRRrY4sIv0YB9poeHtoiCfDL6Ag+4bk/5Yqgw9iSVyqAbAXQHTiT1Tx+FGrL/Eo8r+0WosR5HiYwbqJNexcQy+S5QKZjtpIUlA6QMidb5sqOuDlHWPOnSbRjX0pQPMD8RNC4jHxSwyokmdlQseBHbcEcrm1XGTsiUcHM4/lGsQqRScQL9IF4n7B7abtn5T8RBiJoejb5qWSO7TsL5GKhrBBa9r+dY6D0l+0PfWt343ewEmNnkbaMEILtnj60siyBj0lwgP0r6V3c66NUcPBU4thuyd+No4koYcLK6MDmcNOUFmK2DCw4WOpHOtPip8aIJHCgShCY1eSwZ7jQ5pByvzFc42LtOKCQwYbFiRGUKrdHOgYgXuVZLg+lVrtDZEhAfpgwJseoVsbE9pvwPZWNqtnR1V6PG29tm4zJhlFxf56Dhz44g1rdhYmWQjpnj/iyyRGw+6xrk+1sQIHVGuzOAbjQAFmXidb3XhbzrT7s7I6aRckliLE6X6vr7qTr2Ul/R0D5P4MRh45HxknSmTIYznLEKAc3EaXJHqoXHbMjfHLjcpjmQjRDlRyt1DOtusSpte/AAcqtNm4lTh4ctgBEoAHK3Kn/ALRbnVUnslYQ3a2A/tGExShoxG6SB1AKklXW1j4m/lWLxHyay5rRvAw5F7xk+WUj21uFx5HOnvj7irjOUcIz5OGHJmWzA7+YmfCywQpK8ZTCYdWWNzkzqChIHD6I9VTbqwyS4c9JipYW6RnDIySsyyDMLoTZRmZr3sdBrYivN/Nmz4mdJIwrfNKljJGrEqWOiswLaMOF6C2dsvFYeEN0EiuskxsUYhl6FQl7cQW93dVyUXBVVmMHOPLK76+DdNikAiBnxZKKsbFRhx0pv6TBkbXXkRU+0cVE0RXNICLG7jNe38tbVl8NKzFGcZTlVsmvVLKL3vrfU+urDEP1T4VwTk7o746stdjYu+LTonYK37xTGetaM6ZiRlsdb2PlxrKSbXKvKWlVWl6spk2bjbuFuFVpEk6wGtuWpI41d7tH/FR+LfgPrqiTpBfK2LVcxGeHaCzgEHhlkViDqNLaVXG8BIFXa8PLFbPB0FiuKgtbho7tl9VSQbUB0/asE31VixRa+v1HC87aC9Hrgse5vFiZ8nIT/sjs3kIdPM1HPs/G/TMDj/eYOKS/mki+6m+rBJkkEbsOr0TMOALqlz3FjaqTEbzSQOUmw4VhyLxyC1zYghSp4Hnyqwxeys4CuxS4BZ+iYANbr2QHRc17amwtVJjdzMzXjxsZ0FxIJbk+OQ2HdWejSKsNj36YaquQ8LqkV/XlFPk39exzSTEEG9kj4HjwIqm/ufMDfpsK/aOmKg9/WQH20Did2MaFOWOJzY6pPC3nYvTH5out55l2flyYfDTO0pDPMkjXHRxsoFnGozHjflVZ/wD0OS1mwkBFrdWXEJYdg65tWw3u3Slx7WieNOjcMTJmAOaGIWBUHsrKH5NMQGs0sAHMqZG9hQXrogoV9jlm5p/UhHyg/wDkk/8AczV7VmnyZJbrYhr87RgDyu1Kn+r2H7PQLvA1nNVAko/eeS0jVSBieAqSaDOkq62a3VH651nY1bsq42fOLWuLjjWfI8GkFk0mCOtWsa6jxHvql2a1zV7DxHiPfXLJnVFYMPtTezFLJIqyBQHcdVQDobD3CqZNu4iQ9eeRtfrW91HYrYksk8uSMteWTgpP0zzNW2zfk7xT6soQdrED2CkQgTZklzqSfE3rebtL1Z/5De9apY91cPEbSY+IOOKIOkYeKq160OwERemWORpPmX1aMJzXh1iT6hRBVJDemcai9MfaHvrRb5bg4gS4zFZkKtPNIqKGLsJJiVAtz6wrOgdf73xrYb0fKjiosVPDDHhkEUskYYxsznI5XMSXtc27K9f8h5R5n46+r/0zO7+5+LM8TZMup1kORdAeJa3by9tdNm2U6Ye8wyhWFyCGF9V4g99Y7dfe/HYue+JxrRQpYsI0jjzFr5UUooI4E3vy766T0mGlTKzLKDb963SXtrrnJrnqzoimtsw027uGeUTTYyGFhG0arMVUsTcghGIJHX4jvFbDYkOHUgrKGfKE6gYqbE2OYqtr6dvDiasMPsXCsLdBhj/6cXxFSthcPEdBGhH1Cv8Ap0ocfRonRz7dfboEKxsbEDq35jnbwNX39pAi96A3c3TgkXGQO3oSRmCbTMt1ax04jgCOduWlUe9eBxGz4UdpElDPk6uYAGxIJLDnY1cpRTozhGTirNM20++o22rYca5X/eCZiOsLX4C5PfbXjW7i3PxcnoEEaG8hZBa3jSU4t0EotK6L7ATPKhkI+buVVj9Jhxt3Dhft8DUCsUkGUkZhJJcG2uaGP/66uJZDBgI4nR5JI0sViXMMwJ4HQW1rPPFOxV+hk9BFA0JGYCRxx5NcHvrGVuVmq/iHGYs5JJY8yTc+s0RK3VNVrloz1wy3J4gjiTUhxVx6vfWL2Wg3Z+MaKTpEQOyBiqM2QFspAu1jYa9hqlLxYeKWZ0xGHBYyOkMsOIBLEAmzwp3c+VGTTZbn9cqod7cUGwko7Qv41rTjuiJ7QbDvLhSob9sy3AOWbBuHFxexaGRh6hR2G3hjb0MZgyO/EvC3mk6Lb11yNCLLf6q6Xt9Ec7aV5KAfQDAcwzK59YUaeVOxqJ2rae3Fw/RCWaP55Q0dmWQG/Yy6HXmCR30QNoBvS6Mi9iR1rEWuOqTrqKuPk8jB2bhCeIhS3dpypu98CrGmUAXckkKo1yniVAv/AEqWUVYw+Fc3eWw+qqGMH7RIN/ZVls3Z+BT92sBPIsQzeRckisqaYRRYHQ5JLjQg+GtVE4NzWR4cNKeuKccHb/MaLA0utKs3/aMv1z7PypUAZCULPi5c7AJHa9+bEmwHqPq76JfCxDg35Vnd05M0kt9bshPj1zWwjjFtBp3CpnyNPBUONUBpgl5ns4AnjWdllKYiQDgGt7BW1mXTXtHvFYLaJ/xUv2/gKjs3spxS0bjYE161cI1HiKw+7D9YVuYOXlWXk1WjKYv5RcUZ5Io1hiVJXjuiXc5HK3JYka27KbtHak7FRK0koY9bM/VUWOuU6ertrKz4GQ43E9GrP/iJj1QSR842luddN2JsORolZoZGJ0ylAvmc9gKpptmSZhI0EeJQgWEoPhdbfA+yul7sr+874H9603H/ACftPkMrxw5TmAQF2vw1Y29QHmat9l7BMAa0nS3Qr+7yHXvzfCnFNNMT0zhT+mftfGu5HcbBGV5niDPI7OxyrfM5LHW1+fbVbs35OMIqBplkdyoLZ5AFDkXIAjtcA9prV/sxPpOzedh6hXdzcqnVHJ+PwygnfkxG8+48KrfBosOoLqLkub2vlFzoCeAv3Vkn2BiFJVCjW+rIo/4XKt6xXZVwyDgoqUxg8QD4gGse7OjqcOgw+J6TowetroZFFsvG5JsPXVxgNjYmS3XDX5JnkN+8quRR3lhXQcNABjJLAD5pToB2iroG1P5JC6IB2Hs0RRIhFyACx43cjrEd1/ZasR8oe8CYfE9HmzAxqzA9YI12FtPRNgpsfrX51vsViskbFLZiVVbi4DSMEUkcwCwJ7hXGPlmw6piogpZm6K7Mz53a50LZhZdc1guncLCkm07G1eBkW/SKeqUHgpHtFjWm2HvnDN1XNu/OzAX7QTp6q40zd/8Axn3Co2kZTmQkEcCA3x4irXI/JPRH0oFAta1iLgjgQeYpdNXNPk/35BAhxHo+1D9dL8u0f0NdEdO8EHUEcCORFap2ZtUOkYEWIBB4gi4qjx2x9c0OmoJQnv8Aon4VcWpaUpQUtgm0U2FwCTMUlYIpBuWDGxFraAg386ZtX5M+mjZYMUjhvu8CCBz7KtMTg4pNJlLLoeqzI1xwIZSDcUv7pMRnweNmUaWWVUnQWAFjcLID35r1g4OBqmpHGNqbLfCztAxs0RCFgbagDXMKExtyeuyk9qGJh5mPS/jrXUtubsY0sWmw8OK7XhkKSH7kvP75rG4/ZsCG0yT4U9k8bKt/5mqnyNT2Ko7J8nn/AGbhf5Mf4BTt8v3KfzB+Fq83KljGDgSORHyxIBlYG9lA5Ut8D8yv8wfhaq8AY80w04001Ihpphp5phoAZSr2vKAOc7myASSE9q+562sc5+ip8Tf4XrCbqXzSW7V5E/Xrd4VmIAt7lHxNZzVs2hoKhUt6Qt4DstzvXPdqNbFy/bH4VrpUKnmQPb7T+Vct25JbFy/aH4RQkKTNnuq3WHhW/g5eVc23Pmu4rpWHPDy99ZPZqtGrwmFw8XWSO7nrE/xNqfaaKOKY/wAI7vzqobH5bggcer2nQX0563odsU7+iD5/l/1rRUsIwot5MUq8Tf8AXbXmz8ZncgXta/cLaeZ19lUkAznqAzEaXU2jU98nDxC3PdV7s6BkBzlbngqiyr5nVj36eAqkAQ1IrSDVKGqxDFiqUJVHvNvKmFXqqZZTbLGOZPC9vX5cqxab14+Y2v0YaxtGhL27NUIQ+bU0mxNpbNO0eTaIbPIekjlBUsSgy9Fay+v29tWU+MArkzYjFy4owGSewLtmZAGVQePS6ZgxA0Hhyq5OFxqlegm6RQDmTEelJbLcqy8FFwOA4i5N9Dq0rF2TdWayXHgq6tqCCCL2uDx1rnO9mw5cXO0iuj2VEs7WkAAuA1lA531txrTQPnuMro9rtG41BXLmsw0ZeuLHnWJ3hxM0GMeVLgHJfmNEUWYcxpQ1jAIpcVuxiU9KGT7oD/hJqpmwxGjXU9huPZXV9g7xR4gZT1XtqpPHvU8x7atZIgRqAR3i9Zd2tl0cAzFHzKbEHQiurbh75BlEU3D8J7R2qaL23urFKpaKONJBzVQobTgbc++uf4jDtE/AqynUfAitochEoncmbzHIjgR21GZKxO6O84IEcp04Anip/Ktc710p2Y0SmSvcPjmja6HxHIjsIoNpKieWnVhZtcBtNZRpow4qeI/Md9TSqrCzAEHiDqK58MSVIZSQRwIrSbJ26Jeo9lk5djeHf3Vzz46yjWM72Ey7AT/usqDkuUBR4ZeHqqo25hZUQB7lcwt1ri9jw7OdagSaVTb1PeEfbH4WrHqrs1vBkzTTXpppqjMaaY1PNRmgDylXlKkBznc1SGc245SLm1/SBF+XOtxhsQF+g3gUJue/kfPsrm2C2g6DLCt24E2vpcnQedWkGzsdPoTIB2XyD/Kv5VLTuzWMqVGzxm14oxaV1jA+iWu5t2ga+QrDbZnjmYmJrlpGfhqAQF/0g+daLZnycsdZD6hWt2ZuDElrD10tDabMHuwJI3BZCV7V/I/Cuo7KxCyDqsNBc62K21uQdR50ZhN1YxxJ8qt8JsLDoQejUkcGYBiPC9S4tuyk6VAeEizfuU6T+M9WLyc6v90Ed4qzj2QD+/bpP4AMsX+S/W+8T5VYB68NXRB6CALKLAcKQNeVHK1MR7JiAtV2L2wF50DtSYis9i3Jp2Ird5MOMZOXDOpRbApJlU66hxxNrLbx7qdsjaTQRgIJGvqessiE8zfUDy7aqXinSUEFQt2PA5jdiRrfQgnjV1HtxAAJIi1r8ApNzz1sedClkTimivXbOJbEM8cDlrKoAjLAre7agAA1rMfHDHEJc04xGXQRnPKTx6MRg5bX+ibDjw1qs2fj4XkCrC4Yh2HSNZQq5QdMx+sOXKrjZO1oZIY5EUl5EV1hSxYZgDZiPHnaq7WSo0Vew8ZL+2K+LaNZZgsceGLKXSK9y/V0Lm1yRpZbcqtt6t3lluQLG2h+Bq12Bsbo3eaUL00puba5FAsEBqzxKX41JVHz7tbY8kD3S4sb2HEW5qavN3d8QbJiTbkJOX3+zx9dbzb+xBIDpryNcs2/sFkYkCzexv60NJ7DR0yJgRcVT7x7BWdcyWEgGh+t3GsPu9vPJhzke7R81PFfsk+73V0fZ+0EmQPGwYH1g9hHI1FUPZymeF4nOhDA2IPuNbHdneMEBJDpwBPFT2Huq03i2Gs65lsJAND9buNc7mgeJzoQQbEH3GteOdGconU3fsqB5Kw+E3gkUWXrDsPEd1Sz7ySHgFWunujPqzVTTAC5NqpXx7zSLFhLtJcHMOCWPpE8gKolkeY9dyR2DSt3upjYY1ERVY/4x9I/xnt7+HhUS5fRSib2GbTWqzeVrxD7Y9zUSptVft5vmvvD3Guc1M8aYTTiaYTTJGk1GxpxNRsaQCvSpl6VMCx2du2i8lHcoAq/w2z0XgKVKsjoD4kA5VMDXtKmIkQ1OppUqYiVTTqVKmI9ApSppSpUxFNtDBZr1TPs015SoEyI7FN+NendlSbm4v2GlSoAl/uTh5CDMpkt9ZifLwrT7M2bHCuWJFQdigClSoQBwFRvSpUAQSxAjWszt3Y4cEEUqVIDmO8OwrHsPI/A1RbO2nLhpLobEaEcVYdjDnSpVSJOkbv7fTEroCrrbMvG1+YPMUtvbGWdcwsHA0Pb3GlSrN4ZW0YSbZ1iQeVKLAV7Spkh+Hw9qucDh2bhSpUCNbsXpUGVjmTkCdV8D2d1EbaPzf3h8aVKmivBQE1GaVKmIYxqNq8pUANpUqVA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Immagine 14" descr="http://static.fidelityhouse.eu/fidelitynews/wp-content/uploads/2014/11/studio-dentistico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0534" y="2006193"/>
            <a:ext cx="5655733" cy="424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GRAVIDANZA !!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GRAVIDANZA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Decreto Legislativo 26 marzo 2001, n. 151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"Testo unico delle disposizioni legislative in materia di tutela e sostegno della </a:t>
            </a:r>
            <a:r>
              <a:rPr lang="it-IT" sz="4000" b="1" dirty="0" err="1">
                <a:solidFill>
                  <a:schemeClr val="bg1"/>
                </a:solidFill>
              </a:rPr>
              <a:t>maternita'</a:t>
            </a:r>
            <a:r>
              <a:rPr lang="it-IT" sz="4000" b="1" dirty="0">
                <a:solidFill>
                  <a:schemeClr val="bg1"/>
                </a:solidFill>
              </a:rPr>
              <a:t> e della </a:t>
            </a:r>
            <a:r>
              <a:rPr lang="it-IT" sz="4000" b="1" dirty="0" err="1">
                <a:solidFill>
                  <a:schemeClr val="bg1"/>
                </a:solidFill>
              </a:rPr>
              <a:t>paternita'</a:t>
            </a:r>
            <a:r>
              <a:rPr lang="it-IT" sz="4000" b="1" dirty="0">
                <a:solidFill>
                  <a:schemeClr val="bg1"/>
                </a:solidFill>
              </a:rPr>
              <a:t>, a norma dell'articolo 15 della legge 8 marzo 2000, n. 53"</a:t>
            </a:r>
          </a:p>
          <a:p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pubblicato nella </a:t>
            </a:r>
            <a:r>
              <a:rPr lang="it-IT" sz="4000" b="1" i="1" dirty="0">
                <a:solidFill>
                  <a:schemeClr val="bg1"/>
                </a:solidFill>
              </a:rPr>
              <a:t>Gazzetta Ufficiale</a:t>
            </a:r>
            <a:r>
              <a:rPr lang="it-IT" sz="4000" b="1" dirty="0">
                <a:solidFill>
                  <a:schemeClr val="bg1"/>
                </a:solidFill>
              </a:rPr>
              <a:t> n. 96 del 26 aprile 2001 - Supplemento Ordinario n. 93</a:t>
            </a:r>
          </a:p>
          <a:p>
            <a:pPr algn="ctr">
              <a:buNone/>
            </a:pPr>
            <a:endParaRPr lang="it-IT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953407"/>
            <a:ext cx="10131425" cy="2837793"/>
          </a:xfrm>
        </p:spPr>
        <p:txBody>
          <a:bodyPr>
            <a:normAutofit fontScale="25000" lnSpcReduction="20000"/>
          </a:bodyPr>
          <a:lstStyle/>
          <a:p>
            <a:endParaRPr lang="it-IT" sz="4000" dirty="0"/>
          </a:p>
          <a:p>
            <a:r>
              <a:rPr lang="it-IT" sz="6400" b="1" dirty="0">
                <a:solidFill>
                  <a:schemeClr val="bg1"/>
                </a:solidFill>
              </a:rPr>
              <a:t> </a:t>
            </a:r>
          </a:p>
          <a:p>
            <a:r>
              <a:rPr lang="it-IT" sz="11200" b="1" dirty="0">
                <a:solidFill>
                  <a:srgbClr val="FFC000"/>
                </a:solidFill>
              </a:rPr>
              <a:t>D.Lgs</a:t>
            </a:r>
            <a:r>
              <a:rPr lang="it-IT" sz="11200" b="1" dirty="0" err="1">
                <a:solidFill>
                  <a:srgbClr val="FFC000"/>
                </a:solidFill>
              </a:rPr>
              <a:t>.151/0</a:t>
            </a:r>
            <a:r>
              <a:rPr lang="it-IT" sz="11200" b="1" dirty="0">
                <a:solidFill>
                  <a:srgbClr val="FFC000"/>
                </a:solidFill>
              </a:rPr>
              <a:t>1 	Le procedure lavorative sono state analizzate in relazione al D.Lgs</a:t>
            </a:r>
            <a:r>
              <a:rPr lang="it-IT" sz="11200" b="1" dirty="0" err="1">
                <a:solidFill>
                  <a:srgbClr val="FFC000"/>
                </a:solidFill>
              </a:rPr>
              <a:t>.151/0</a:t>
            </a:r>
            <a:r>
              <a:rPr lang="it-IT" sz="11200" b="1" dirty="0">
                <a:solidFill>
                  <a:srgbClr val="FFC000"/>
                </a:solidFill>
              </a:rPr>
              <a:t>1 e ai rischi specifici connessi con lo stato di gravidanza, in particolare per quanto riguarda: </a:t>
            </a:r>
          </a:p>
          <a:p>
            <a:endParaRPr lang="it-IT" sz="6400" b="1" dirty="0">
              <a:solidFill>
                <a:schemeClr val="bg1"/>
              </a:solidFill>
            </a:endParaRPr>
          </a:p>
          <a:p>
            <a:r>
              <a:rPr lang="it-IT" sz="8000" b="1" dirty="0">
                <a:solidFill>
                  <a:srgbClr val="FFFF00"/>
                </a:solidFill>
              </a:rPr>
              <a:t>Evitare stazioni erette prolungate. La normale attività lavorativa in esame consente una alternanza frequente tra posizioni sedute e in piedi, compatibile con lo stato di gravidanza fisiologica </a:t>
            </a:r>
          </a:p>
          <a:p>
            <a:r>
              <a:rPr lang="it-IT" sz="8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evitare lavoro prolungato al videoterminale </a:t>
            </a:r>
          </a:p>
          <a:p>
            <a:r>
              <a:rPr lang="it-IT" sz="8000" b="1" dirty="0">
                <a:solidFill>
                  <a:srgbClr val="FF0000"/>
                </a:solidFill>
              </a:rPr>
              <a:t>allontanare il personale in occasione di lavorazioni di amalgama dentale (rimozione o applicazione) </a:t>
            </a:r>
          </a:p>
          <a:p>
            <a:r>
              <a:rPr lang="it-IT" sz="8000" b="1" dirty="0">
                <a:solidFill>
                  <a:schemeClr val="accent6">
                    <a:lumMod val="75000"/>
                  </a:schemeClr>
                </a:solidFill>
              </a:rPr>
              <a:t>(non usare la </a:t>
            </a:r>
            <a:r>
              <a:rPr lang="it-IT" sz="8000" b="1" dirty="0" err="1">
                <a:solidFill>
                  <a:schemeClr val="accent6">
                    <a:lumMod val="75000"/>
                  </a:schemeClr>
                </a:solidFill>
              </a:rPr>
              <a:t>sedazione</a:t>
            </a:r>
            <a:r>
              <a:rPr lang="it-IT" sz="8000" b="1" dirty="0">
                <a:solidFill>
                  <a:schemeClr val="accent6">
                    <a:lumMod val="75000"/>
                  </a:schemeClr>
                </a:solidFill>
              </a:rPr>
              <a:t> con protossido d'azoto in presenza di assistenti in gravidanza) 	</a:t>
            </a:r>
          </a:p>
          <a:p>
            <a:pPr algn="ctr">
              <a:buNone/>
            </a:pPr>
            <a:endParaRPr lang="it-IT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GRAVIDANZA 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Per quanto riguarda il sollevamento pesi, non è stato rilevato alcun momento lavorativo nel quale fosse richiesta una attività di movimentazione carichi rilevante. </a:t>
            </a:r>
          </a:p>
          <a:p>
            <a:r>
              <a:rPr lang="it-IT" sz="4000" b="1" i="1" u="sng" dirty="0">
                <a:solidFill>
                  <a:srgbClr val="FFFF00"/>
                </a:solidFill>
              </a:rPr>
              <a:t>La valutazione del rischio biologico, chimico e fisico è analogo a quello del personale non in stato di gravidanza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GRAZIE PER L’ATTENZIONE</a:t>
            </a:r>
          </a:p>
          <a:p>
            <a:pPr algn="ctr">
              <a:buNone/>
            </a:pPr>
            <a:endParaRPr lang="it-IT" sz="4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2000" b="1" dirty="0">
                <a:solidFill>
                  <a:schemeClr val="bg1"/>
                </a:solidFill>
              </a:rPr>
              <a:t>Dottor Massimo Pozzi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497873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3200" b="1" dirty="0">
                <a:solidFill>
                  <a:srgbClr val="92D050"/>
                </a:solidFill>
              </a:rPr>
              <a:t>Il </a:t>
            </a:r>
            <a:r>
              <a:rPr lang="it-IT" altLang="it-IT" sz="3200" b="1" dirty="0" err="1">
                <a:solidFill>
                  <a:srgbClr val="92D050"/>
                </a:solidFill>
              </a:rPr>
              <a:t>D.Lgs.</a:t>
            </a:r>
            <a:r>
              <a:rPr lang="it-IT" altLang="it-IT" sz="3200" b="1" dirty="0">
                <a:solidFill>
                  <a:srgbClr val="92D050"/>
                </a:solidFill>
              </a:rPr>
              <a:t> 81/08 deve essere attuato in tutte le sedi di lavoro, pubbliche o private, fabbriche, supermercati, negozi, ospedali, scuole, studi professionali, alberghi, </a:t>
            </a:r>
            <a:r>
              <a:rPr lang="it-IT" altLang="it-IT" sz="3200" b="1" u="sng" dirty="0">
                <a:solidFill>
                  <a:srgbClr val="FFC000"/>
                </a:solidFill>
              </a:rPr>
              <a:t>in cui vi siano lavoratori dipendenti e non o soci lavoratori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0394" y="2678095"/>
            <a:ext cx="10131425" cy="364913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Questa norma sancisce in modo inequivocabile il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preciso dovere di sicurezza che il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datore di lavoro (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Ddl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)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ha nei confronti dei lavoratori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e, di riflesso, il diritto di questi ultimi alla tutela della propria integrità.</a:t>
            </a:r>
          </a:p>
          <a:p>
            <a:pPr algn="just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 noti come le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misure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che l’imprenditore è tenuto 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adottare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debbano essere non generiche, ma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mirate al particolare rischio presente (secondo la particolarità del lavoro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 debbano basarsi sulle conoscenze tecniche e scientifiche più aggiornate.</a:t>
            </a:r>
          </a:p>
          <a:p>
            <a:pPr algn="ctr"/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718" y="2186152"/>
            <a:ext cx="10131425" cy="33124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5100" b="1" i="1" u="sng" dirty="0">
                <a:solidFill>
                  <a:srgbClr val="002060"/>
                </a:solidFill>
              </a:rPr>
              <a:t>FIGURE DELLA SICUREZZA</a:t>
            </a:r>
          </a:p>
          <a:p>
            <a:pPr algn="ctr"/>
            <a:endParaRPr lang="it-IT" sz="1700" b="1" i="1" u="sng" dirty="0">
              <a:solidFill>
                <a:srgbClr val="002060"/>
              </a:solidFill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DATORE </a:t>
            </a:r>
            <a:r>
              <a:rPr lang="it-IT" sz="3200" b="1" dirty="0" err="1">
                <a:solidFill>
                  <a:srgbClr val="002060"/>
                </a:solidFill>
              </a:rPr>
              <a:t>DI</a:t>
            </a:r>
            <a:r>
              <a:rPr lang="it-IT" sz="3200" b="1" dirty="0">
                <a:solidFill>
                  <a:srgbClr val="002060"/>
                </a:solidFill>
              </a:rPr>
              <a:t> LAVORO </a:t>
            </a:r>
            <a:r>
              <a:rPr lang="it-IT" sz="3200" dirty="0">
                <a:solidFill>
                  <a:srgbClr val="FFFF00"/>
                </a:solidFill>
              </a:rPr>
              <a:t>(</a:t>
            </a:r>
            <a:r>
              <a:rPr lang="it-IT" sz="3200" b="1" dirty="0" err="1">
                <a:solidFill>
                  <a:srgbClr val="FFFF00"/>
                </a:solidFill>
              </a:rPr>
              <a:t>DdL</a:t>
            </a:r>
            <a:r>
              <a:rPr lang="it-IT" sz="3200" b="1" dirty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it-IT" sz="3200" b="1" cap="all" dirty="0">
                <a:solidFill>
                  <a:srgbClr val="002060"/>
                </a:solidFill>
              </a:rPr>
              <a:t>Responsabile servizio prevenzione e protezione </a:t>
            </a:r>
            <a:r>
              <a:rPr lang="it-IT" sz="3200" b="1" cap="all" dirty="0">
                <a:solidFill>
                  <a:srgbClr val="FFFF00"/>
                </a:solidFill>
              </a:rPr>
              <a:t>(RSPP)</a:t>
            </a:r>
          </a:p>
          <a:p>
            <a:pPr algn="ctr"/>
            <a:r>
              <a:rPr lang="it-IT" sz="3200" b="1" cap="all" dirty="0">
                <a:solidFill>
                  <a:srgbClr val="002060"/>
                </a:solidFill>
              </a:rPr>
              <a:t>RAPPRESENTANTE LAVORATORI PER LA SICUREZZA </a:t>
            </a:r>
            <a:r>
              <a:rPr lang="it-IT" sz="3200" b="1" cap="all" dirty="0">
                <a:solidFill>
                  <a:srgbClr val="FFFF00"/>
                </a:solidFill>
              </a:rPr>
              <a:t>( RLS)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LAVORATORE</a:t>
            </a:r>
          </a:p>
          <a:p>
            <a:pPr algn="ctr"/>
            <a:r>
              <a:rPr lang="it-IT" sz="3200" b="1" cap="all" dirty="0">
                <a:solidFill>
                  <a:srgbClr val="002060"/>
                </a:solidFill>
              </a:rPr>
              <a:t>Altre : </a:t>
            </a:r>
            <a:r>
              <a:rPr lang="it-IT" sz="3200" b="1" cap="al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dirigente</a:t>
            </a:r>
            <a:r>
              <a:rPr lang="it-IT" sz="3200" b="1" cap="all" dirty="0">
                <a:solidFill>
                  <a:srgbClr val="002060"/>
                </a:solidFill>
              </a:rPr>
              <a:t> , </a:t>
            </a:r>
            <a:r>
              <a:rPr lang="it-IT" sz="3200" b="1" cap="all" dirty="0">
                <a:solidFill>
                  <a:schemeClr val="accent5">
                    <a:lumMod val="75000"/>
                  </a:schemeClr>
                </a:solidFill>
              </a:rPr>
              <a:t>preposto</a:t>
            </a:r>
            <a:r>
              <a:rPr lang="it-IT" sz="3200" b="1" cap="all" dirty="0">
                <a:solidFill>
                  <a:srgbClr val="002060"/>
                </a:solidFill>
              </a:rPr>
              <a:t>, </a:t>
            </a:r>
            <a:r>
              <a:rPr lang="it-IT" sz="3200" b="1" cap="all" dirty="0">
                <a:solidFill>
                  <a:srgbClr val="92D050"/>
                </a:solidFill>
              </a:rPr>
              <a:t>responsabile del primo soccorso</a:t>
            </a:r>
            <a:r>
              <a:rPr lang="it-IT" sz="3200" b="1" cap="all" dirty="0">
                <a:solidFill>
                  <a:srgbClr val="002060"/>
                </a:solidFill>
              </a:rPr>
              <a:t>, </a:t>
            </a:r>
            <a:r>
              <a:rPr lang="it-IT" sz="3200" b="1" cap="al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responsabile del servizio prevenzione incendi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1116" y="2079171"/>
            <a:ext cx="10131425" cy="329571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2400" b="1" i="1" u="sng" dirty="0">
                <a:solidFill>
                  <a:srgbClr val="002060"/>
                </a:solidFill>
              </a:rPr>
              <a:t>FIGURE DELLA SICUREZZA</a:t>
            </a:r>
          </a:p>
          <a:p>
            <a:pPr algn="ctr"/>
            <a:endParaRPr lang="it-IT" sz="2400" b="1" i="1" u="sng" dirty="0">
              <a:solidFill>
                <a:srgbClr val="002060"/>
              </a:solidFill>
            </a:endParaRPr>
          </a:p>
          <a:p>
            <a:pPr algn="ctr"/>
            <a:r>
              <a:rPr lang="it-IT" sz="3600" b="1" dirty="0">
                <a:solidFill>
                  <a:srgbClr val="002060"/>
                </a:solidFill>
              </a:rPr>
              <a:t>DATORE </a:t>
            </a:r>
            <a:r>
              <a:rPr lang="it-IT" sz="3600" b="1" dirty="0" err="1">
                <a:solidFill>
                  <a:srgbClr val="002060"/>
                </a:solidFill>
              </a:rPr>
              <a:t>DI</a:t>
            </a:r>
            <a:r>
              <a:rPr lang="it-IT" sz="3600" b="1" dirty="0">
                <a:solidFill>
                  <a:srgbClr val="002060"/>
                </a:solidFill>
              </a:rPr>
              <a:t> LAVORO </a:t>
            </a:r>
            <a:r>
              <a:rPr lang="it-IT" sz="3600" dirty="0">
                <a:solidFill>
                  <a:srgbClr val="FFFF00"/>
                </a:solidFill>
              </a:rPr>
              <a:t>(</a:t>
            </a:r>
            <a:r>
              <a:rPr lang="it-IT" sz="3600" b="1" dirty="0" err="1">
                <a:solidFill>
                  <a:srgbClr val="FFFF00"/>
                </a:solidFill>
              </a:rPr>
              <a:t>DdL</a:t>
            </a:r>
            <a:r>
              <a:rPr lang="it-IT" sz="3600" b="1" dirty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</a:rPr>
              <a:t>Il Proprietario- Colui che decide e paga-Figura legale individuata dall’accordo  legale/fiscale interna all’attività produttiva.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</a:rPr>
              <a:t>Organo </a:t>
            </a:r>
            <a:r>
              <a:rPr lang="it-IT" sz="3600" b="1" dirty="0">
                <a:solidFill>
                  <a:srgbClr val="FF0000"/>
                </a:solidFill>
              </a:rPr>
              <a:t>DECISIONALE </a:t>
            </a:r>
            <a:r>
              <a:rPr lang="it-IT" sz="3600" b="1" dirty="0">
                <a:solidFill>
                  <a:srgbClr val="FFFF00"/>
                </a:solidFill>
              </a:rPr>
              <a:t>( </a:t>
            </a:r>
            <a:r>
              <a:rPr lang="it-IT" sz="3600" b="1" dirty="0" err="1">
                <a:solidFill>
                  <a:srgbClr val="FFFF00"/>
                </a:solidFill>
              </a:rPr>
              <a:t>diret</a:t>
            </a:r>
            <a:r>
              <a:rPr lang="it-IT" sz="3600" b="1" dirty="0">
                <a:solidFill>
                  <a:srgbClr val="FFFF00"/>
                </a:solidFill>
              </a:rPr>
              <a:t> o indir)</a:t>
            </a:r>
          </a:p>
          <a:p>
            <a:pPr algn="ctr"/>
            <a:endParaRPr lang="it-IT" sz="3600" b="1" dirty="0">
              <a:solidFill>
                <a:srgbClr val="FFFF00"/>
              </a:solidFill>
            </a:endParaRPr>
          </a:p>
          <a:p>
            <a:pPr algn="ctr"/>
            <a:r>
              <a:rPr lang="it-IT" sz="5200" b="1" i="1" u="sng" dirty="0">
                <a:solidFill>
                  <a:srgbClr val="FFC000"/>
                </a:solidFill>
              </a:rPr>
              <a:t>RESPONSABILE IN PRIMA PERSONA</a:t>
            </a:r>
          </a:p>
          <a:p>
            <a:pPr algn="ctr"/>
            <a:endParaRPr lang="it-IT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RSPP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FFFF00"/>
                </a:solidFill>
              </a:rPr>
              <a:t>Responsabile del Servizio di Prevenzione e Protezione</a:t>
            </a:r>
          </a:p>
          <a:p>
            <a:pPr algn="ctr"/>
            <a:r>
              <a:rPr lang="it-IT" sz="4000" dirty="0">
                <a:solidFill>
                  <a:srgbClr val="FFFF00"/>
                </a:solidFill>
              </a:rPr>
              <a:t>Nominato direttamente dal </a:t>
            </a:r>
            <a:r>
              <a:rPr lang="it-IT" sz="4000" dirty="0" err="1">
                <a:solidFill>
                  <a:srgbClr val="FFFF00"/>
                </a:solidFill>
              </a:rPr>
              <a:t>Ddl</a:t>
            </a:r>
            <a:r>
              <a:rPr lang="it-IT" sz="4000" dirty="0">
                <a:solidFill>
                  <a:srgbClr val="FFFF00"/>
                </a:solidFill>
              </a:rPr>
              <a:t> ( può essere lo stesso </a:t>
            </a:r>
            <a:r>
              <a:rPr lang="it-IT" sz="4000" dirty="0" err="1">
                <a:solidFill>
                  <a:srgbClr val="FFFF00"/>
                </a:solidFill>
              </a:rPr>
              <a:t>Ddl</a:t>
            </a:r>
            <a:r>
              <a:rPr lang="it-IT" sz="4000" dirty="0">
                <a:solidFill>
                  <a:srgbClr val="FFFF00"/>
                </a:solidFill>
              </a:rPr>
              <a:t> )</a:t>
            </a:r>
          </a:p>
          <a:p>
            <a:pPr algn="ctr"/>
            <a:r>
              <a:rPr lang="it-IT" sz="4000" dirty="0">
                <a:solidFill>
                  <a:srgbClr val="FFFF00"/>
                </a:solidFill>
              </a:rPr>
              <a:t>Corso specifico di 48 ore + aggiornamento ogni 5 anni</a:t>
            </a:r>
          </a:p>
          <a:p>
            <a:pPr algn="ctr"/>
            <a:r>
              <a:rPr lang="it-IT" sz="4000" dirty="0">
                <a:solidFill>
                  <a:srgbClr val="FFFF00"/>
                </a:solidFill>
              </a:rPr>
              <a:t>Organo </a:t>
            </a:r>
            <a:r>
              <a:rPr lang="it-IT" sz="4000" dirty="0">
                <a:solidFill>
                  <a:srgbClr val="FF0000"/>
                </a:solidFill>
              </a:rPr>
              <a:t>DECISIONALE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RLS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FFC000"/>
                </a:solidFill>
              </a:rPr>
              <a:t>Rappresentante dei lavoratori per la Sicurezza 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Corso specifico di 32 ore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Aggiornamento non previsto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Nominata dai lavoratori con una vera e propria elezione ed un relativo Verbale di votazione.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Figura non obbligatoria ( </a:t>
            </a:r>
            <a:r>
              <a:rPr lang="it-IT" sz="3600" dirty="0" err="1">
                <a:solidFill>
                  <a:srgbClr val="FFC000"/>
                </a:solidFill>
              </a:rPr>
              <a:t>Rls</a:t>
            </a:r>
            <a:r>
              <a:rPr lang="it-IT" sz="3600" dirty="0">
                <a:solidFill>
                  <a:srgbClr val="FFC000"/>
                </a:solidFill>
              </a:rPr>
              <a:t> Territoriale )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Comunicazione all’Inail</a:t>
            </a:r>
          </a:p>
          <a:p>
            <a:pPr algn="ctr"/>
            <a:r>
              <a:rPr lang="it-IT" sz="3600" dirty="0">
                <a:solidFill>
                  <a:srgbClr val="FFC000"/>
                </a:solidFill>
              </a:rPr>
              <a:t>Organo    </a:t>
            </a:r>
            <a:r>
              <a:rPr lang="it-IT" sz="3600" dirty="0">
                <a:solidFill>
                  <a:srgbClr val="FF0000"/>
                </a:solidFill>
              </a:rPr>
              <a:t>CONSULTIVO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egnaposto contenuto 3" descr="C:\Users\Massimo\Desktop\bambino-che-si-addormenta-300x23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38" y="3033805"/>
            <a:ext cx="4310875" cy="33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3" descr="http://universomamma.it/wp-content/uploads/2013/12/nati-stan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23" y="2395852"/>
            <a:ext cx="476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RLS</a:t>
            </a:r>
            <a:r>
              <a:rPr lang="it-IT" sz="3600" dirty="0"/>
              <a:t> Rappresentante dei lavoratori per la Sicurezza </a:t>
            </a:r>
          </a:p>
          <a:p>
            <a:pPr algn="just"/>
            <a:r>
              <a:rPr lang="it-IT" altLang="it-IT" sz="3600" b="1" dirty="0">
                <a:solidFill>
                  <a:schemeClr val="bg1"/>
                </a:solidFill>
              </a:rPr>
              <a:t>art.37 comma 10</a:t>
            </a:r>
            <a:r>
              <a:rPr lang="it-IT" altLang="it-IT" sz="3600" dirty="0"/>
              <a:t> </a:t>
            </a:r>
          </a:p>
          <a:p>
            <a:pPr algn="just"/>
            <a:endParaRPr lang="it-IT" altLang="it-IT" sz="3600" dirty="0"/>
          </a:p>
          <a:p>
            <a:pPr algn="just"/>
            <a:r>
              <a:rPr lang="it-IT" altLang="it-IT" sz="4100" dirty="0">
                <a:solidFill>
                  <a:srgbClr val="FFFF00"/>
                </a:solidFill>
              </a:rPr>
              <a:t>Il rappresentante dei lavoratori per la sicurezza ha diritto ad una formazione particolare in materia di salute e sicurezza concernente i rischi specifici esistenti negli ambiti in cui esercita la propria rappresentanza, tale da assicurargli adeguate competenze sulle principali tecniche di controllo e prevenzione dei rischi stessi</a:t>
            </a:r>
            <a:r>
              <a:rPr lang="it-IT" altLang="it-IT" sz="36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Arial" pitchFamily="34" charset="0"/>
              <a:buNone/>
            </a:pPr>
            <a:r>
              <a:rPr lang="it-IT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lavoratore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persona che, </a:t>
            </a:r>
            <a:br>
              <a:rPr lang="it-IT" sz="2400" dirty="0">
                <a:latin typeface="Tahoma" pitchFamily="34" charset="0"/>
                <a:cs typeface="Tahoma" pitchFamily="34" charset="0"/>
              </a:rPr>
            </a:br>
            <a:r>
              <a:rPr lang="it-IT" sz="2400" dirty="0">
                <a:latin typeface="Tahoma" pitchFamily="34" charset="0"/>
                <a:cs typeface="Tahoma" pitchFamily="34" charset="0"/>
              </a:rPr>
              <a:t>indipendentemente dalla tipologia contrattuale, svolge un'attività lavorativa nell'ambito dell'organizzazione di un datore di lavoro, con o senza retribuzione, anche al solo fine di apprendere un mestiere, un'arte o una professione, esclusi gli addetti ai servizi domestici e familiari. </a:t>
            </a:r>
          </a:p>
          <a:p>
            <a:pPr algn="ctr">
              <a:buFont typeface="Arial" pitchFamily="34" charset="0"/>
              <a:buNone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	Sono considerati lavoratori ai fini del computo per assolvere a determinati obblighi solo coloro che sono</a:t>
            </a:r>
          </a:p>
          <a:p>
            <a:pPr algn="ctr">
              <a:buFont typeface="Arial" pitchFamily="34" charset="0"/>
              <a:buNone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   “</a:t>
            </a:r>
            <a:r>
              <a:rPr lang="it-IT" sz="2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a busta paga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”</a:t>
            </a:r>
            <a:r>
              <a:rPr lang="it-IT" sz="2400" b="1" i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oppure i </a:t>
            </a:r>
            <a:r>
              <a:rPr lang="it-IT" sz="2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Colleghi Associati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Formazione Lavoratore</a:t>
            </a:r>
          </a:p>
          <a:p>
            <a:pPr algn="ctr"/>
            <a:r>
              <a:rPr lang="it-IT" sz="20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Entro 60 </a:t>
            </a:r>
            <a:r>
              <a:rPr lang="it-IT" sz="2000" b="1" u="sng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</a:t>
            </a:r>
            <a:r>
              <a:rPr lang="it-IT" sz="20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dall’assunzione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come precedentemente comunicato, l'Accordo Stato Regioni del 21 dicembre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2011 relativo all’art. 37 del D. </a:t>
            </a:r>
            <a:r>
              <a:rPr lang="it-IT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Lgs</a:t>
            </a:r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n. 81/08 e le successive Linee Guida Applicative del 25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luglio 2012, prevedono la formazione </a:t>
            </a:r>
            <a:r>
              <a:rPr lang="it-IT" sz="2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OBBLIGATORIA</a:t>
            </a:r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di tutti i lavoratori ad esclusione di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coloro che hanno già ricevuto la formazione come RSPP e RLS.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 quanto riguarda l’attività degli studi odontoiatrici (classificazione ATECO: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rischio alto) la formazione è di </a:t>
            </a:r>
            <a:r>
              <a:rPr lang="it-IT" sz="2000" b="1" dirty="0">
                <a:solidFill>
                  <a:srgbClr val="FFC000"/>
                </a:solidFill>
              </a:rPr>
              <a:t>16 ore</a:t>
            </a:r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così composta: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b="1" dirty="0">
                <a:solidFill>
                  <a:srgbClr val="FFFF00"/>
                </a:solidFill>
              </a:rPr>
              <a:t>Formazione generale: 4 ore e-learning</a:t>
            </a:r>
          </a:p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Formazione specifica: 12 ore in studio se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rspp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+ 3 anni o in sedi specifiche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solidFill>
            <a:srgbClr val="4C7C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3600" b="1">
                <a:latin typeface="Tahoma" pitchFamily="34" charset="0"/>
                <a:cs typeface="Tahoma" pitchFamily="34" charset="0"/>
              </a:rPr>
              <a:t>Comunicazione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763000" y="6286501"/>
            <a:ext cx="284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D1AF2B-1195-477F-A627-47FB1B8767E8}" type="slidenum">
              <a:rPr lang="it-IT" sz="1200" b="1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it-IT" sz="1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8" name="Gruppo 16"/>
          <p:cNvGrpSpPr>
            <a:grpSpLocks/>
          </p:cNvGrpSpPr>
          <p:nvPr/>
        </p:nvGrpSpPr>
        <p:grpSpPr bwMode="auto">
          <a:xfrm>
            <a:off x="1809751" y="4429126"/>
            <a:ext cx="2857500" cy="785813"/>
            <a:chOff x="1428728" y="4429132"/>
            <a:chExt cx="2143140" cy="785818"/>
          </a:xfrm>
        </p:grpSpPr>
        <p:sp>
          <p:nvSpPr>
            <p:cNvPr id="6" name="Rettangolo arrotondato 5"/>
            <p:cNvSpPr/>
            <p:nvPr/>
          </p:nvSpPr>
          <p:spPr>
            <a:xfrm>
              <a:off x="1428728" y="4429132"/>
              <a:ext cx="2143140" cy="78581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it-IT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Lavoratori</a:t>
              </a:r>
            </a:p>
          </p:txBody>
        </p:sp>
        <p:pic>
          <p:nvPicPr>
            <p:cNvPr id="90119" name="Picture 4" descr="C:\Users\stefania.carli\Desktop\icone\iconexperience\v_collections_png\objects_people_industries\64x64\shadow\worker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384" y="450057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o 15"/>
          <p:cNvGrpSpPr>
            <a:grpSpLocks/>
          </p:cNvGrpSpPr>
          <p:nvPr/>
        </p:nvGrpSpPr>
        <p:grpSpPr bwMode="auto">
          <a:xfrm>
            <a:off x="3714752" y="2000251"/>
            <a:ext cx="4667249" cy="785813"/>
            <a:chOff x="3428992" y="2000240"/>
            <a:chExt cx="3500462" cy="785818"/>
          </a:xfrm>
        </p:grpSpPr>
        <p:sp>
          <p:nvSpPr>
            <p:cNvPr id="5" name="Rettangolo arrotondato 4"/>
            <p:cNvSpPr/>
            <p:nvPr/>
          </p:nvSpPr>
          <p:spPr>
            <a:xfrm>
              <a:off x="3428992" y="2000240"/>
              <a:ext cx="3500462" cy="7858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22313">
                <a:defRPr/>
              </a:pPr>
              <a:r>
                <a:rPr lang="it-IT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Datore di lavoro</a:t>
              </a:r>
            </a:p>
            <a:p>
              <a:pPr marL="722313">
                <a:defRPr/>
              </a:pPr>
              <a:r>
                <a:rPr lang="it-IT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RSPP</a:t>
              </a:r>
            </a:p>
          </p:txBody>
        </p:sp>
        <p:pic>
          <p:nvPicPr>
            <p:cNvPr id="90122" name="Picture 8" descr="C:\Users\stefania.carli\Desktop\icone\iconexperience\v_collections_png\business_finance_data\64x64\shadow\businessma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2071678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3" name="Picture 12" descr="C:\Users\stefania.carli\Desktop\icone\iconexperience\v_collections_png\computer_network_security\64x64\shadow\policeman_usa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512" y="2071678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o 17"/>
          <p:cNvGrpSpPr>
            <a:grpSpLocks/>
          </p:cNvGrpSpPr>
          <p:nvPr/>
        </p:nvGrpSpPr>
        <p:grpSpPr bwMode="auto">
          <a:xfrm>
            <a:off x="7524751" y="4429126"/>
            <a:ext cx="2571749" cy="785813"/>
            <a:chOff x="5500694" y="4429132"/>
            <a:chExt cx="1928826" cy="785818"/>
          </a:xfrm>
        </p:grpSpPr>
        <p:sp>
          <p:nvSpPr>
            <p:cNvPr id="7" name="Rettangolo arrotondato 6"/>
            <p:cNvSpPr/>
            <p:nvPr/>
          </p:nvSpPr>
          <p:spPr>
            <a:xfrm>
              <a:off x="5500694" y="4429132"/>
              <a:ext cx="1928826" cy="7858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22313">
                <a:defRPr/>
              </a:pPr>
              <a:r>
                <a:rPr lang="it-IT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RLS</a:t>
              </a:r>
            </a:p>
          </p:txBody>
        </p:sp>
        <p:pic>
          <p:nvPicPr>
            <p:cNvPr id="90126" name="Picture 16" descr="C:\Users\stefania.carli\Desktop\icone\iconexperience\v_collections_png\computer_network_security\64x64\shadow\policeman_bobby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5008" y="450057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Freccia bidirezionale orizzontale 18"/>
          <p:cNvSpPr/>
          <p:nvPr/>
        </p:nvSpPr>
        <p:spPr>
          <a:xfrm>
            <a:off x="5143500" y="4572001"/>
            <a:ext cx="2000251" cy="5000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Freccia in su 19"/>
          <p:cNvSpPr/>
          <p:nvPr/>
        </p:nvSpPr>
        <p:spPr>
          <a:xfrm rot="1863960">
            <a:off x="3352801" y="2947988"/>
            <a:ext cx="571500" cy="12811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Freccia in su 20"/>
          <p:cNvSpPr/>
          <p:nvPr/>
        </p:nvSpPr>
        <p:spPr>
          <a:xfrm rot="19709475">
            <a:off x="8020051" y="2947988"/>
            <a:ext cx="571500" cy="12811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it-IT" altLang="it-IT" sz="4000" dirty="0">
                <a:solidFill>
                  <a:srgbClr val="FFFF00"/>
                </a:solidFill>
              </a:rPr>
              <a:t>ANALISI </a:t>
            </a:r>
            <a:r>
              <a:rPr lang="it-IT" altLang="it-IT" sz="4000" dirty="0" err="1">
                <a:solidFill>
                  <a:srgbClr val="FFFF00"/>
                </a:solidFill>
              </a:rPr>
              <a:t>DI</a:t>
            </a:r>
            <a:r>
              <a:rPr lang="it-IT" altLang="it-IT" sz="4000" dirty="0">
                <a:solidFill>
                  <a:srgbClr val="FFFF00"/>
                </a:solidFill>
              </a:rPr>
              <a:t> TUTTI I RISCHI</a:t>
            </a:r>
          </a:p>
          <a:p>
            <a:pPr>
              <a:defRPr/>
            </a:pPr>
            <a:r>
              <a:rPr lang="it-IT" altLang="it-IT" sz="4000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it-IT" altLang="it-IT" sz="4000" b="1" dirty="0">
                <a:solidFill>
                  <a:schemeClr val="accent6">
                    <a:lumMod val="75000"/>
                  </a:schemeClr>
                </a:solidFill>
              </a:rPr>
              <a:t>rischi</a:t>
            </a:r>
            <a:r>
              <a:rPr lang="it-IT" altLang="it-IT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altLang="it-IT" sz="4000" dirty="0">
                <a:solidFill>
                  <a:srgbClr val="FFFF00"/>
                </a:solidFill>
              </a:rPr>
              <a:t>si ricercano a seguito della verifica della conformità alla </a:t>
            </a:r>
            <a:r>
              <a:rPr lang="it-IT" altLang="it-IT" sz="4000" dirty="0">
                <a:solidFill>
                  <a:schemeClr val="accent6">
                    <a:lumMod val="75000"/>
                  </a:schemeClr>
                </a:solidFill>
              </a:rPr>
              <a:t>“norma” </a:t>
            </a:r>
            <a:r>
              <a:rPr lang="it-IT" altLang="it-IT" sz="4000" dirty="0">
                <a:solidFill>
                  <a:srgbClr val="FFFF00"/>
                </a:solidFill>
              </a:rPr>
              <a:t>di luoghi di lavoro, impianti, attrezzature, sostanze e preparati</a:t>
            </a:r>
          </a:p>
          <a:p>
            <a:pPr>
              <a:defRPr/>
            </a:pPr>
            <a:r>
              <a:rPr lang="it-IT" altLang="it-IT" sz="4000" dirty="0" err="1">
                <a:solidFill>
                  <a:srgbClr val="FFFF00"/>
                </a:solidFill>
              </a:rPr>
              <a:t>Ddl</a:t>
            </a:r>
            <a:r>
              <a:rPr lang="it-IT" altLang="it-IT" sz="4000" dirty="0">
                <a:solidFill>
                  <a:srgbClr val="FFFF00"/>
                </a:solidFill>
              </a:rPr>
              <a:t>/</a:t>
            </a:r>
            <a:r>
              <a:rPr lang="it-IT" altLang="it-IT" sz="4000" dirty="0" err="1">
                <a:solidFill>
                  <a:srgbClr val="FFFF00"/>
                </a:solidFill>
              </a:rPr>
              <a:t>Rspp</a:t>
            </a:r>
            <a:r>
              <a:rPr lang="it-IT" altLang="it-IT" sz="4000" dirty="0">
                <a:solidFill>
                  <a:srgbClr val="FFFF00"/>
                </a:solidFill>
              </a:rPr>
              <a:t> consulenza </a:t>
            </a:r>
            <a:r>
              <a:rPr lang="it-IT" altLang="it-IT" sz="4000" dirty="0" err="1">
                <a:solidFill>
                  <a:srgbClr val="FFFF00"/>
                </a:solidFill>
              </a:rPr>
              <a:t>Rls</a:t>
            </a:r>
            <a:r>
              <a:rPr lang="it-IT" altLang="it-IT" sz="4000" dirty="0">
                <a:solidFill>
                  <a:srgbClr val="FFFF00"/>
                </a:solidFill>
              </a:rPr>
              <a:t> </a:t>
            </a:r>
            <a:r>
              <a:rPr lang="it-IT" altLang="it-IT" sz="4000">
                <a:solidFill>
                  <a:srgbClr val="FFFF00"/>
                </a:solidFill>
              </a:rPr>
              <a:t>e (Lavoratori)</a:t>
            </a:r>
            <a:endParaRPr lang="it-IT" altLang="it-IT" sz="40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it-IT" altLang="it-IT" sz="4000" dirty="0">
                <a:solidFill>
                  <a:srgbClr val="FFFF00"/>
                </a:solidFill>
              </a:rPr>
              <a:t>ANALISI </a:t>
            </a:r>
            <a:r>
              <a:rPr lang="it-IT" altLang="it-IT" sz="4000" dirty="0" err="1">
                <a:solidFill>
                  <a:srgbClr val="FFFF00"/>
                </a:solidFill>
              </a:rPr>
              <a:t>DI</a:t>
            </a:r>
            <a:r>
              <a:rPr lang="it-IT" altLang="it-IT" sz="4000" dirty="0">
                <a:solidFill>
                  <a:srgbClr val="FFFF00"/>
                </a:solidFill>
              </a:rPr>
              <a:t> TUTTI I RISCHI</a:t>
            </a:r>
          </a:p>
          <a:p>
            <a:pPr algn="ctr">
              <a:buNone/>
              <a:defRPr/>
            </a:pP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-96" charset="0"/>
                <a:cs typeface="Tahoma" pitchFamily="-96" charset="0"/>
              </a:rPr>
              <a:t>I rischi si ricercano:</a:t>
            </a:r>
            <a:b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-96" charset="0"/>
                <a:cs typeface="Tahoma" pitchFamily="-96" charset="0"/>
              </a:rPr>
            </a:br>
            <a:endParaRPr lang="it-IT" sz="40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-96" charset="0"/>
              <a:cs typeface="Tahoma" pitchFamily="-96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-96" charset="0"/>
                <a:cs typeface="Tahoma" pitchFamily="-96" charset="0"/>
              </a:rPr>
              <a:t>nelle modalità d’impiego dei luoghi di lavoro e delle attrezzature</a:t>
            </a:r>
          </a:p>
          <a:p>
            <a:pPr algn="ctr">
              <a:buFont typeface="Arial" charset="0"/>
              <a:buChar char="•"/>
              <a:defRPr/>
            </a:pPr>
            <a:r>
              <a:rPr lang="it-IT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-96" charset="0"/>
                <a:cs typeface="Tahoma" pitchFamily="-96" charset="0"/>
              </a:rPr>
              <a:t>nella specificità del lavoro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t-IT" altLang="it-IT" sz="4000" dirty="0">
                <a:solidFill>
                  <a:srgbClr val="FFFF00"/>
                </a:solidFill>
              </a:rPr>
              <a:t>ANALISI </a:t>
            </a:r>
            <a:r>
              <a:rPr lang="it-IT" altLang="it-IT" sz="4000" dirty="0" err="1">
                <a:solidFill>
                  <a:srgbClr val="FFFF00"/>
                </a:solidFill>
              </a:rPr>
              <a:t>DI</a:t>
            </a:r>
            <a:r>
              <a:rPr lang="it-IT" altLang="it-IT" sz="4000" dirty="0">
                <a:solidFill>
                  <a:srgbClr val="FFFF00"/>
                </a:solidFill>
              </a:rPr>
              <a:t> TUTTI I RISCHI</a:t>
            </a:r>
          </a:p>
          <a:p>
            <a:pPr algn="ctr">
              <a:buNone/>
              <a:defRPr/>
            </a:pPr>
            <a:r>
              <a:rPr lang="it-IT" sz="4800" b="1" dirty="0">
                <a:solidFill>
                  <a:schemeClr val="bg1"/>
                </a:solidFill>
              </a:rPr>
              <a:t>la valutazione dei rischi residui si effettua mediante una valutazione oggettiva e un'analisi soggettiva</a:t>
            </a:r>
            <a:endParaRPr lang="it-IT" sz="40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-96" charset="0"/>
              <a:cs typeface="Tahoma" pitchFamily="-96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t-IT" altLang="it-IT" sz="4000" dirty="0">
                <a:solidFill>
                  <a:srgbClr val="FFFF00"/>
                </a:solidFill>
              </a:rPr>
              <a:t>ANALISI </a:t>
            </a:r>
            <a:r>
              <a:rPr lang="it-IT" altLang="it-IT" sz="4000" dirty="0" err="1">
                <a:solidFill>
                  <a:srgbClr val="FFFF00"/>
                </a:solidFill>
              </a:rPr>
              <a:t>DI</a:t>
            </a:r>
            <a:r>
              <a:rPr lang="it-IT" altLang="it-IT" sz="4000" dirty="0">
                <a:solidFill>
                  <a:srgbClr val="FFFF00"/>
                </a:solidFill>
              </a:rPr>
              <a:t> TUTTI I RISCHI</a:t>
            </a:r>
          </a:p>
          <a:p>
            <a:pPr algn="ctr">
              <a:buNone/>
              <a:defRPr/>
            </a:pPr>
            <a:r>
              <a:rPr lang="it-IT" sz="4800" b="1" dirty="0">
                <a:solidFill>
                  <a:schemeClr val="bg1"/>
                </a:solidFill>
              </a:rPr>
              <a:t>DVR documento di valutazione dei Rischi</a:t>
            </a:r>
            <a:endParaRPr lang="it-IT" sz="40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-96" charset="0"/>
              <a:cs typeface="Tahoma" pitchFamily="-96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PERICOLO</a:t>
            </a:r>
          </a:p>
          <a:p>
            <a:pPr algn="ctr"/>
            <a:r>
              <a:rPr lang="it-IT" altLang="it-IT" sz="3200" b="1" dirty="0">
                <a:solidFill>
                  <a:schemeClr val="bg1"/>
                </a:solidFill>
              </a:rPr>
              <a:t>Proprietà o potenzialità di un determinato fattore (es. materiali o attrezzature di lavoro, metodi e pratiche) di causare danni</a:t>
            </a:r>
            <a:endParaRPr lang="it-IT" sz="32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RISCHIO</a:t>
            </a:r>
          </a:p>
          <a:p>
            <a:pPr algn="ctr"/>
            <a:r>
              <a:rPr lang="it-IT" altLang="it-IT" sz="3200" b="1" dirty="0">
                <a:solidFill>
                  <a:srgbClr val="FFC000"/>
                </a:solidFill>
              </a:rPr>
              <a:t>Probabilità che sia raggiunto il limite potenziale di danno nelle  condizioni di impiego o di esposizione ad un determinato fattore</a:t>
            </a:r>
          </a:p>
          <a:p>
            <a:pPr algn="ctr"/>
            <a:endParaRPr lang="it-IT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PERICOLO</a:t>
            </a:r>
          </a:p>
          <a:p>
            <a:r>
              <a:rPr lang="it-IT" altLang="it-IT" sz="3200" b="1" dirty="0">
                <a:solidFill>
                  <a:schemeClr val="bg1"/>
                </a:solidFill>
              </a:rPr>
              <a:t>si intende per pericolo la fonte di possibili lesioni o danni alla salute</a:t>
            </a:r>
          </a:p>
          <a:p>
            <a:pPr algn="ctr">
              <a:buFont typeface="Arial" pitchFamily="34" charset="0"/>
              <a:buNone/>
            </a:pPr>
            <a:r>
              <a:rPr lang="it-IT" altLang="it-IT" sz="3200" b="1" dirty="0">
                <a:solidFill>
                  <a:schemeClr val="bg1"/>
                </a:solidFill>
              </a:rPr>
              <a:t> (situazione </a:t>
            </a:r>
            <a:r>
              <a:rPr lang="it-IT" altLang="it-IT" sz="3200" b="1" dirty="0" err="1">
                <a:solidFill>
                  <a:schemeClr val="bg1"/>
                </a:solidFill>
              </a:rPr>
              <a:t>oggettiva-potenzialità</a:t>
            </a:r>
            <a:r>
              <a:rPr lang="it-IT" altLang="it-IT" sz="3200" b="1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RISCHIO</a:t>
            </a:r>
          </a:p>
          <a:p>
            <a:r>
              <a:rPr lang="it-IT" altLang="it-IT" sz="3200" dirty="0">
                <a:solidFill>
                  <a:srgbClr val="FFC000"/>
                </a:solidFill>
              </a:rPr>
              <a:t>si parla di rischio quando c'è probabilità che, in presenza di determinati pericoli, si verifichi un effettivo danno alla salute. </a:t>
            </a:r>
          </a:p>
          <a:p>
            <a:pPr algn="ctr"/>
            <a:r>
              <a:rPr lang="it-IT" altLang="it-IT" sz="3200" dirty="0">
                <a:solidFill>
                  <a:srgbClr val="FFC000"/>
                </a:solidFill>
              </a:rPr>
              <a:t>(accadimento </a:t>
            </a:r>
            <a:r>
              <a:rPr lang="it-IT" altLang="it-IT" sz="3200" dirty="0" err="1">
                <a:solidFill>
                  <a:srgbClr val="FFC000"/>
                </a:solidFill>
              </a:rPr>
              <a:t>soggettivo-probabilità</a:t>
            </a:r>
            <a:r>
              <a:rPr lang="it-IT" altLang="it-IT" sz="3200" dirty="0">
                <a:solidFill>
                  <a:srgbClr val="FFC000"/>
                </a:solidFill>
              </a:rPr>
              <a:t> )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339164"/>
            <a:ext cx="10131425" cy="1382232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b="1" dirty="0">
                <a:latin typeface="Tahoma" panose="020B0604030504040204" pitchFamily="34" charset="0"/>
              </a:rPr>
              <a:t>LEGGE 3 Agosto 2007 , n. 123 = </a:t>
            </a:r>
            <a:r>
              <a:rPr lang="it-IT" altLang="it-IT" b="1" dirty="0">
                <a:solidFill>
                  <a:srgbClr val="FF0000"/>
                </a:solidFill>
                <a:latin typeface="Tahoma" panose="020B0604030504040204" pitchFamily="34" charset="0"/>
              </a:rPr>
              <a:t>L 123/2007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it-IT" altLang="it-IT" b="1" dirty="0">
                <a:latin typeface="Tahoma" panose="020B0604030504040204" pitchFamily="34" charset="0"/>
              </a:rPr>
              <a:t>Misure in tema di tutela della salute e della sicurezza sul lavoro e delega al Governo per il riassetto e la riforma della normativa in materia.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5231219" y="3381153"/>
            <a:ext cx="531628" cy="999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92866" y="4763385"/>
            <a:ext cx="87399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DECRETO LEGISLATIVO 9 aprile 2008 , n. 81= </a:t>
            </a:r>
            <a:r>
              <a:rPr lang="it-IT" altLang="it-IT" sz="2000" b="1" dirty="0" err="1">
                <a:solidFill>
                  <a:srgbClr val="00B050"/>
                </a:solidFill>
                <a:latin typeface="Tahoma" panose="020B0604030504040204" pitchFamily="34" charset="0"/>
              </a:rPr>
              <a:t>D.Lgs.</a:t>
            </a:r>
            <a:r>
              <a:rPr lang="it-IT" altLang="it-IT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 81/08</a:t>
            </a:r>
          </a:p>
          <a:p>
            <a:pPr>
              <a:spcBef>
                <a:spcPct val="0"/>
              </a:spcBef>
            </a:pPr>
            <a:endParaRPr lang="it-IT" altLang="it-IT" sz="2000" b="1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Attuazione dell'articolo 1 della legge 3 agosto 2007, n.</a:t>
            </a: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123, in materia di tutela della </a:t>
            </a:r>
            <a:r>
              <a:rPr lang="it-IT" altLang="it-IT" sz="2800" b="1" u="sng" cap="all" dirty="0">
                <a:solidFill>
                  <a:srgbClr val="00B050"/>
                </a:solidFill>
                <a:latin typeface="Tahoma" panose="020B0604030504040204" pitchFamily="34" charset="0"/>
              </a:rPr>
              <a:t>salute e della sicurezza nei luoghi di lavoro.</a:t>
            </a:r>
          </a:p>
        </p:txBody>
      </p:sp>
    </p:spTree>
    <p:extLst>
      <p:ext uri="{BB962C8B-B14F-4D97-AF65-F5344CB8AC3E}">
        <p14:creationId xmlns:p14="http://schemas.microsoft.com/office/powerpoint/2010/main" val="1425187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375338"/>
            <a:ext cx="10131425" cy="3415862"/>
          </a:xfrm>
        </p:spPr>
        <p:txBody>
          <a:bodyPr>
            <a:normAutofit fontScale="77500" lnSpcReduction="20000"/>
          </a:bodyPr>
          <a:lstStyle/>
          <a:p>
            <a:pPr algn="ctr"/>
            <a:endParaRPr lang="it-IT" sz="2800" b="1" dirty="0">
              <a:solidFill>
                <a:srgbClr val="FFFF00"/>
              </a:solidFill>
            </a:endParaRPr>
          </a:p>
          <a:p>
            <a:pPr algn="ctr"/>
            <a:r>
              <a:rPr lang="it-IT" sz="3600" b="1" dirty="0">
                <a:solidFill>
                  <a:schemeClr val="tx2">
                    <a:lumMod val="10000"/>
                  </a:schemeClr>
                </a:solidFill>
              </a:rPr>
              <a:t>Rischio  negli studi dentistici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BIOLOGICO –MANIPOLAZIONE TAGLIENTI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CHIMICO 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RADIOLOGICO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RIFIUTI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ELETTRICO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RUMORE -VIBRAZIONI</a:t>
            </a: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10000"/>
                  </a:schemeClr>
                </a:solidFill>
              </a:rPr>
              <a:t>Rischio  negli studi dentistici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ERGONOMICO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VIDEOTERMINALI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ATTREZZATURE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STRESS LAVORO CORRELATO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CARICHI PESANTI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ANTINCENDIO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EMERGENZA PRIMO SOCCORSO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10000"/>
                  </a:schemeClr>
                </a:solidFill>
              </a:rPr>
              <a:t>Rischio  negli studi dentistici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</a:rPr>
              <a:t>GRAVIDANZA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10000"/>
                  </a:schemeClr>
                </a:solidFill>
              </a:rPr>
              <a:t>Rischio  negli studi dentistici</a:t>
            </a:r>
            <a:endParaRPr lang="it-IT" sz="2800" b="1" dirty="0">
              <a:solidFill>
                <a:srgbClr val="FFFF00"/>
              </a:solidFill>
            </a:endParaRPr>
          </a:p>
          <a:p>
            <a:pPr algn="ctr"/>
            <a:r>
              <a:rPr lang="it-IT" sz="4800" b="1" dirty="0">
                <a:solidFill>
                  <a:srgbClr val="FFFF00"/>
                </a:solidFill>
              </a:rPr>
              <a:t>BIOLOGICO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21795"/>
          </a:xfrm>
        </p:spPr>
        <p:txBody>
          <a:bodyPr>
            <a:normAutofit fontScale="77500" lnSpcReduction="20000"/>
          </a:bodyPr>
          <a:lstStyle/>
          <a:p>
            <a:pPr algn="ctr"/>
            <a:endParaRPr lang="it-IT" dirty="0">
              <a:solidFill>
                <a:schemeClr val="hlink"/>
              </a:solidFill>
            </a:endParaRPr>
          </a:p>
          <a:p>
            <a:pPr algn="ctr"/>
            <a:endParaRPr lang="it-IT" dirty="0">
              <a:solidFill>
                <a:schemeClr val="hlink"/>
              </a:solidFill>
            </a:endParaRPr>
          </a:p>
          <a:p>
            <a:pPr algn="ctr"/>
            <a:endParaRPr lang="it-IT" dirty="0">
              <a:solidFill>
                <a:schemeClr val="hlink"/>
              </a:solidFill>
            </a:endParaRPr>
          </a:p>
          <a:p>
            <a:pPr algn="ctr"/>
            <a:r>
              <a:rPr lang="it-IT" dirty="0">
                <a:solidFill>
                  <a:schemeClr val="hlink"/>
                </a:solidFill>
              </a:rPr>
              <a:t>TITOLO X – </a:t>
            </a:r>
            <a:r>
              <a:rPr lang="it-IT" dirty="0" err="1">
                <a:solidFill>
                  <a:schemeClr val="hlink"/>
                </a:solidFill>
              </a:rPr>
              <a:t>D.Lgs.</a:t>
            </a:r>
            <a:r>
              <a:rPr lang="it-IT" dirty="0">
                <a:solidFill>
                  <a:schemeClr val="hlink"/>
                </a:solidFill>
              </a:rPr>
              <a:t> 81/2008</a:t>
            </a:r>
            <a:br>
              <a:rPr lang="it-IT" dirty="0">
                <a:solidFill>
                  <a:schemeClr val="hlink"/>
                </a:solidFill>
              </a:rPr>
            </a:br>
            <a:r>
              <a:rPr lang="it-IT" dirty="0">
                <a:solidFill>
                  <a:schemeClr val="hlink"/>
                </a:solidFill>
              </a:rPr>
              <a:t>Art. 266 &gt; 286</a:t>
            </a:r>
            <a:br>
              <a:rPr lang="it-IT" dirty="0">
                <a:solidFill>
                  <a:schemeClr val="hlink"/>
                </a:solidFill>
              </a:rPr>
            </a:br>
            <a:br>
              <a:rPr lang="it-IT" dirty="0">
                <a:solidFill>
                  <a:schemeClr val="hlink"/>
                </a:solidFill>
              </a:rPr>
            </a:br>
            <a:r>
              <a:rPr lang="it-IT" sz="2400" dirty="0">
                <a:solidFill>
                  <a:schemeClr val="hlink"/>
                </a:solidFill>
              </a:rPr>
              <a:t>ESPOSIZIONE AD AGENTI BIOLOGICI</a:t>
            </a:r>
          </a:p>
          <a:p>
            <a:pPr algn="just">
              <a:buNone/>
            </a:pPr>
            <a:r>
              <a:rPr lang="it-IT" dirty="0"/>
              <a:t>.       </a:t>
            </a:r>
            <a:r>
              <a:rPr lang="it-IT" sz="3200" u="sng" dirty="0">
                <a:solidFill>
                  <a:srgbClr val="FFFF00"/>
                </a:solidFill>
              </a:rPr>
              <a:t>Le norme del presente titolo si applicano a tutte le attività lavorative nelle quali vi è rischio di esposizione ad agenti biologici</a:t>
            </a:r>
          </a:p>
          <a:p>
            <a:pPr marL="363538" indent="-363538" defTabSz="968375">
              <a:spcBef>
                <a:spcPct val="20000"/>
              </a:spcBef>
            </a:pPr>
            <a:r>
              <a:rPr lang="it-IT" sz="3200" b="1" i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Definizione di </a:t>
            </a:r>
            <a:r>
              <a:rPr lang="it-IT" sz="32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Agente biologico</a:t>
            </a:r>
          </a:p>
          <a:p>
            <a:pPr marL="363538" indent="-363538" defTabSz="968375">
              <a:spcBef>
                <a:spcPct val="20000"/>
              </a:spcBef>
            </a:pPr>
            <a:r>
              <a:rPr lang="it-IT" sz="3200" dirty="0">
                <a:latin typeface="Tahoma" pitchFamily="34" charset="0"/>
                <a:cs typeface="Tahoma" pitchFamily="34" charset="0"/>
              </a:rPr>
              <a:t>“ </a:t>
            </a:r>
            <a:r>
              <a:rPr lang="it-IT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qualsiasi microrganismo anche se geneticamente modificato, coltura cellulare ed endoparassita umano che potrebbe provocare infezioni, allergie o intossicazioni”</a:t>
            </a:r>
          </a:p>
          <a:p>
            <a:pPr marL="363538" indent="-363538" defTabSz="968375">
              <a:spcBef>
                <a:spcPct val="20000"/>
              </a:spcBef>
              <a:buFontTx/>
              <a:buChar char="•"/>
            </a:pPr>
            <a:endParaRPr lang="it-IT" sz="3200" dirty="0">
              <a:latin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it-IT" sz="3200" u="sng" dirty="0">
              <a:solidFill>
                <a:srgbClr val="FFFF00"/>
              </a:solidFill>
            </a:endParaRPr>
          </a:p>
          <a:p>
            <a:pPr algn="just"/>
            <a:endParaRPr lang="it-IT" sz="32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072" y="2081048"/>
            <a:ext cx="8164038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64" name="Group 132"/>
          <p:cNvGraphicFramePr>
            <a:graphicFrameLocks noGrp="1"/>
          </p:cNvGraphicFramePr>
          <p:nvPr/>
        </p:nvGraphicFramePr>
        <p:xfrm>
          <a:off x="0" y="1"/>
          <a:ext cx="12192000" cy="6858001"/>
        </p:xfrm>
        <a:graphic>
          <a:graphicData uri="http://schemas.openxmlformats.org/drawingml/2006/table">
            <a:tbl>
              <a:tblPr/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358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GRUPPO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2</a:t>
                      </a:r>
                    </a:p>
                  </a:txBody>
                  <a:tcPr marL="129016" marR="129016" marT="48381" marB="48381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tetano, candida, colera, pertosse, morbillo,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parotite</a:t>
                      </a:r>
                    </a:p>
                  </a:txBody>
                  <a:tcPr marL="129016" marR="129016" marT="48381" marB="48381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93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GRUPPO 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3</a:t>
                      </a:r>
                    </a:p>
                  </a:txBody>
                  <a:tcPr marL="129016" marR="129016" marT="48381" marB="48381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epatiti, HIV ,  tbc,  brucella,  salmonella tifo,  virus della encefalite e della rabbia</a:t>
                      </a:r>
                    </a:p>
                  </a:txBody>
                  <a:tcPr marL="129016" marR="129016" marT="48381" marB="48381" anchor="ctr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647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GRUPPO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4</a:t>
                      </a:r>
                    </a:p>
                  </a:txBody>
                  <a:tcPr marL="129016" marR="129016" marT="48381" marB="48381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virus febbre emorragica,virus della coriomeningite, virus ebola  </a:t>
                      </a:r>
                    </a:p>
                  </a:txBody>
                  <a:tcPr marL="129016" marR="129016" marT="48381" marB="48381"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+mn-lt"/>
              </a:rPr>
              <a:t>RISCHIO BIOLOGICO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21895" y="1870841"/>
            <a:ext cx="4995332" cy="3920359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it-IT" dirty="0"/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GRUPPO 2   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 tetano, candida, colera, pertosse, morbillo,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 parotite</a:t>
            </a:r>
          </a:p>
          <a:p>
            <a:pPr fontAlgn="base"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GRUPPO    3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epatiti, HIV ,  tbc,  brucella,  salmonella tifo,  virus della encefalite e della rabbia</a:t>
            </a:r>
          </a:p>
          <a:p>
            <a:pPr fontAlgn="base"/>
            <a:endParaRPr lang="it-IT" sz="3200" b="1" dirty="0">
              <a:solidFill>
                <a:schemeClr val="bg1"/>
              </a:solidFill>
            </a:endParaRP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GRUPPO  4</a:t>
            </a:r>
          </a:p>
          <a:p>
            <a:pPr fontAlgn="base"/>
            <a:r>
              <a:rPr lang="it-IT" sz="3200" b="1" dirty="0">
                <a:solidFill>
                  <a:schemeClr val="bg1"/>
                </a:solidFill>
              </a:rPr>
              <a:t>virus febbre emorragica,virus della </a:t>
            </a:r>
            <a:r>
              <a:rPr lang="it-IT" sz="3200" b="1" dirty="0" err="1">
                <a:solidFill>
                  <a:schemeClr val="bg1"/>
                </a:solidFill>
              </a:rPr>
              <a:t>coriomeningite</a:t>
            </a:r>
            <a:r>
              <a:rPr lang="it-IT" sz="3200" b="1" dirty="0">
                <a:solidFill>
                  <a:schemeClr val="bg1"/>
                </a:solidFill>
              </a:rPr>
              <a:t>, virus ebola  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1183" y="2228193"/>
            <a:ext cx="5650527" cy="3490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86759"/>
            <a:ext cx="10131425" cy="29428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>
                <a:solidFill>
                  <a:schemeClr val="bg1"/>
                </a:solidFill>
              </a:rPr>
              <a:t>Per molti microrganismi ( es. virus) la dose minima infettante è stimabile intorno all’unità, ovvero è sufficiente la contaminazione con un microrganismo per generare l’infezione e la malattia.</a:t>
            </a:r>
          </a:p>
          <a:p>
            <a:pPr algn="ctr">
              <a:buNone/>
            </a:pP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64220" y="408143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68375"/>
            <a:r>
              <a:rPr lang="it-IT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Per quanto riguarda gli agenti biologici, a differenza di quanto avviene per il rischio di natura chimica, non esistono limiti di esposizione utilizzabili con funzioni di valori soglia.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b="1" dirty="0">
                <a:solidFill>
                  <a:schemeClr val="tx1">
                    <a:lumMod val="65000"/>
                  </a:schemeClr>
                </a:solidFill>
              </a:rPr>
              <a:t>La conseguenza di tutto quanto esposto è che gli unici interventi efficaci per limitare gli effetti dell’evento accidentale pericoloso e dei possibili rischi per la salute ad esso conseguenti sono: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306 articoli</a:t>
            </a: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it-IT" sz="4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titoli</a:t>
            </a: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4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52 allegati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9373" y="2406870"/>
            <a:ext cx="10131425" cy="3920358"/>
          </a:xfrm>
        </p:spPr>
        <p:txBody>
          <a:bodyPr>
            <a:normAutofit/>
          </a:bodyPr>
          <a:lstStyle/>
          <a:p>
            <a:pPr algn="ctr" defTabSz="968375">
              <a:buFontTx/>
              <a:buChar char="•"/>
            </a:pP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procedure standardizzate di decontaminazione strumentale e ambientale</a:t>
            </a:r>
          </a:p>
          <a:p>
            <a:pPr algn="ctr" defTabSz="968375">
              <a:buFontTx/>
              <a:buChar char="•"/>
            </a:pP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uso di DPI ( mascherine, guanti , occhiali, camice )</a:t>
            </a:r>
          </a:p>
          <a:p>
            <a:pPr algn="ctr" defTabSz="968375">
              <a:buFontTx/>
              <a:buChar char="•"/>
            </a:pP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adozione di interventi di profilassi immunitaria secondo         </a:t>
            </a:r>
          </a:p>
          <a:p>
            <a:pPr algn="ctr" defTabSz="968375">
              <a:buNone/>
            </a:pP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protocolli terapeutici validati ( vaccinazione anti-epatite B ) </a:t>
            </a:r>
          </a:p>
          <a:p>
            <a:pPr algn="ctr" defTabSz="968375"/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Profilassi Post Esposizione (PPE)</a:t>
            </a:r>
          </a:p>
          <a:p>
            <a:pPr algn="ctr" defTabSz="968375"/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Divieto di </a:t>
            </a:r>
            <a:r>
              <a:rPr lang="it-IT" sz="28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reincappucciamento</a:t>
            </a: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degli aghi</a:t>
            </a:r>
          </a:p>
          <a:p>
            <a:pPr algn="just" defTabSz="968375"/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1786759"/>
            <a:ext cx="10131425" cy="184982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Malattie che possono essere trasmesse in uno studio dentistico</a:t>
            </a:r>
          </a:p>
          <a:p>
            <a:pPr fontAlgn="base">
              <a:buNone/>
            </a:pPr>
            <a:r>
              <a:rPr kumimoji="1" lang="it-IT" dirty="0"/>
              <a:t>Patologia                                   Agente</a:t>
            </a:r>
            <a:r>
              <a:rPr kumimoji="1" lang="it-IT" b="1" dirty="0"/>
              <a:t>                               </a:t>
            </a:r>
            <a:r>
              <a:rPr kumimoji="1" lang="it-IT" dirty="0"/>
              <a:t>Via di trasmissione</a:t>
            </a:r>
            <a:endParaRPr kumimoji="1" lang="it-IT" b="1" dirty="0"/>
          </a:p>
          <a:p>
            <a:pPr fontAlgn="base"/>
            <a:endParaRPr kumimoji="1" lang="it-IT" b="1" dirty="0"/>
          </a:p>
          <a:p>
            <a:endParaRPr lang="it-IT" dirty="0"/>
          </a:p>
        </p:txBody>
      </p:sp>
      <p:pic>
        <p:nvPicPr>
          <p:cNvPr id="4" name="Picture 2" descr="Copia di lucido-trassissione-malatt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9393" y="2617076"/>
            <a:ext cx="12457113" cy="442485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 descr="1E73B14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59117" y="2305734"/>
            <a:ext cx="5915901" cy="425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defTabSz="968375">
              <a:buFontTx/>
              <a:buChar char="•"/>
            </a:pPr>
            <a:r>
              <a:rPr lang="it-IT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procedure standardizzate di decontaminazione strumentale e ambientale</a:t>
            </a:r>
          </a:p>
          <a:p>
            <a:pPr algn="ctr" defTabSz="968375">
              <a:buFontTx/>
              <a:buChar char="•"/>
            </a:pPr>
            <a:endParaRPr lang="it-IT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defTabSz="968375">
              <a:buNone/>
            </a:pPr>
            <a:r>
              <a:rPr lang="it-IT" sz="4800" dirty="0">
                <a:solidFill>
                  <a:srgbClr val="FFC000"/>
                </a:solidFill>
              </a:rPr>
              <a:t>DISINFEZIONE </a:t>
            </a:r>
            <a:br>
              <a:rPr lang="it-IT" sz="4800" dirty="0">
                <a:solidFill>
                  <a:srgbClr val="FFC000"/>
                </a:solidFill>
              </a:rPr>
            </a:br>
            <a:br>
              <a:rPr lang="it-IT" sz="4800" dirty="0">
                <a:solidFill>
                  <a:srgbClr val="FFC000"/>
                </a:solidFill>
              </a:rPr>
            </a:br>
            <a:r>
              <a:rPr lang="it-IT" sz="4800" dirty="0">
                <a:solidFill>
                  <a:srgbClr val="FFC000"/>
                </a:solidFill>
              </a:rPr>
              <a:t>STERILIZZAZIONE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1415" y="2583502"/>
            <a:ext cx="10131425" cy="364913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it-IT" sz="2600" dirty="0">
                <a:solidFill>
                  <a:srgbClr val="FFE701"/>
                </a:solidFill>
              </a:rPr>
              <a:t>Antisepsi</a:t>
            </a:r>
            <a:r>
              <a:rPr lang="it-IT" sz="2600" dirty="0"/>
              <a:t>:  procedura che riduce/elimina i microrganismi presenti sui tessuti viventi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sz="2600" dirty="0">
              <a:solidFill>
                <a:srgbClr val="FFE701"/>
              </a:solidFill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600" dirty="0">
                <a:solidFill>
                  <a:srgbClr val="FFE701"/>
                </a:solidFill>
              </a:rPr>
              <a:t>Decontaminazione</a:t>
            </a:r>
            <a:r>
              <a:rPr lang="it-IT" sz="2600" dirty="0"/>
              <a:t>:  termine generico che indica una procedura di riduzione della carica microbica ambientale e di quella presente sugli oggetti da trattare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sz="2600" dirty="0">
              <a:solidFill>
                <a:schemeClr val="folHlink"/>
              </a:solidFill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600" dirty="0">
                <a:solidFill>
                  <a:schemeClr val="folHlink"/>
                </a:solidFill>
              </a:rPr>
              <a:t>Pulizia</a:t>
            </a:r>
            <a:r>
              <a:rPr lang="it-IT" sz="2600" dirty="0"/>
              <a:t>: rimozione dello sporco e dei residui organici da  superfici, oggetti, cute e mucose. Si effettua generalmente con acqua e detergenti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sz="2600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600" dirty="0">
                <a:solidFill>
                  <a:srgbClr val="FFE701"/>
                </a:solidFill>
              </a:rPr>
              <a:t>Disinfezione</a:t>
            </a:r>
            <a:r>
              <a:rPr lang="it-IT" sz="2600" dirty="0"/>
              <a:t>:  procedura con la quale si eliminano i microrganismi ad eccezione delle spore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730646"/>
            <a:ext cx="10131425" cy="364913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Disinfezione di basso livello</a:t>
            </a:r>
            <a:r>
              <a:rPr lang="it-IT" sz="2400" b="1" dirty="0"/>
              <a:t>:  procedura che impiega disinfettanti di modesta efficacia per il trattamento di superfici e oggetti che non vengono a contatto col paziente e che comunque non presentano contaminazione rilevante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sz="2400" b="1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rgbClr val="FFFF00"/>
                </a:solidFill>
              </a:rPr>
              <a:t>Disinfezione di alto livello</a:t>
            </a:r>
            <a:r>
              <a:rPr lang="it-IT" sz="2400" b="1" dirty="0"/>
              <a:t>:  procedura che impiega disinfettanti di elevata efficacia. Le spore batteriche non vengono eliminate. Impiegata come alternativa alla sterilizzazione dello strumentario e delle apparecchiature che vengono a contatto con le mucose integre del paziente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it-IT" sz="2400" b="1" dirty="0"/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Sterilizzazione:</a:t>
            </a:r>
            <a:r>
              <a:rPr lang="it-IT" sz="2400" b="1" dirty="0"/>
              <a:t>  procedura che impiega sistemi fisici o chimici per la totale distruzione dei microrganismi, comprese le spore batteriche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"/>
            <a:ext cx="10972800" cy="1141413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>
                <a:solidFill>
                  <a:schemeClr val="hlink"/>
                </a:solidFill>
              </a:rPr>
              <a:t>LIVELLI DI DECONTAMINAZIONE DA OTTENERE IN FUNZIONE DEL RISCHIO INFETTIVO</a:t>
            </a:r>
            <a:br>
              <a:rPr lang="it-IT" sz="2200">
                <a:solidFill>
                  <a:schemeClr val="hlink"/>
                </a:solidFill>
              </a:rPr>
            </a:br>
            <a:r>
              <a:rPr lang="it-IT" sz="2200" u="sng">
                <a:solidFill>
                  <a:srgbClr val="FF0000"/>
                </a:solidFill>
              </a:rPr>
              <a:t>classificazione di Spaulding (1972)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idx="1"/>
          </p:nvPr>
        </p:nvGraphicFramePr>
        <p:xfrm>
          <a:off x="0" y="1316039"/>
          <a:ext cx="12192000" cy="5541963"/>
        </p:xfrm>
        <a:graphic>
          <a:graphicData uri="http://schemas.openxmlformats.org/drawingml/2006/table">
            <a:tbl>
              <a:tblPr/>
              <a:tblGrid>
                <a:gridCol w="302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8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Articoli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Tipologia strumentario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Procedura da adottare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CRITICO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Strumenti che vengono a contatto con la cute e le mucose non integre ( o le penetrano)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STERILIZZAZIONE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SEMICRITICO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Strumenti che vengono a contatto con la cute e le mucose  integre 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STERILIZZAZIONE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( O DISINFEZIONE DI       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ALTO LIVELLO )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417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NON CRITICO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Strumenti, apparecchiature e superfici che non entrano in contatto coi tessuti del paziente 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DISINFEZIONE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"/>
            <a:ext cx="10972800" cy="631825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>
                <a:solidFill>
                  <a:schemeClr val="hlink"/>
                </a:solidFill>
              </a:rPr>
              <a:t>DISINFETTANTI DI BASSO LIVELLO</a:t>
            </a:r>
          </a:p>
        </p:txBody>
      </p:sp>
      <p:graphicFrame>
        <p:nvGraphicFramePr>
          <p:cNvPr id="24624" name="Group 48"/>
          <p:cNvGraphicFramePr>
            <a:graphicFrameLocks noGrp="1"/>
          </p:cNvGraphicFramePr>
          <p:nvPr/>
        </p:nvGraphicFramePr>
        <p:xfrm>
          <a:off x="0" y="806450"/>
          <a:ext cx="12192000" cy="5915024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5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Tempo di contatto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Note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AGENTI OSSIDANTI STABILIZZATI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es. Sekusept</a:t>
                      </a: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Consigliabili per la </a:t>
                      </a:r>
                      <a:r>
                        <a:rPr kumimoji="0" lang="it-IT" sz="1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decontaminazione</a:t>
                      </a: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it-IT" sz="1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preliminare</a:t>
                      </a: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dotati anche di azione detergente (anche pulizia a ultrasuoni)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72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CLORODERIVATI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es. Euclorina, Amuchina</a:t>
                      </a: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 min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 soluzione allo 0,11% di CL attivo (1.100 ppm) è indicata per le superfici e allo 0,14% (1.400 ppm)  per la disinfezione dell’aspiratore chirurgico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49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FENOLICI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es. Sporexin</a:t>
                      </a: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Soluzione acquosa allo 0,3, 0,5 %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5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CLOREXIDINA +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CETREMIDE</a:t>
                      </a: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Disponibile come soluzione concentrata: diluire 1:100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3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IPOCLORITO DI SODIO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(candeggina)</a:t>
                      </a:r>
                    </a:p>
                  </a:txBody>
                  <a:tcPr marL="121920" marR="121920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Economico, diluire 1:100 per ottenere 500-800 ppm di CL attivo - corrosivo</a:t>
                      </a:r>
                    </a:p>
                  </a:txBody>
                  <a:tcPr marL="121920" marR="121920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88913"/>
            <a:ext cx="10972800" cy="704850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>
                <a:solidFill>
                  <a:schemeClr val="hlink"/>
                </a:solidFill>
              </a:rPr>
              <a:t>METODI DI DISINFEZIONE A ALTO LIVELLO</a:t>
            </a:r>
          </a:p>
        </p:txBody>
      </p:sp>
      <p:graphicFrame>
        <p:nvGraphicFramePr>
          <p:cNvPr id="45092" name="Group 36"/>
          <p:cNvGraphicFramePr>
            <a:graphicFrameLocks noGrp="1"/>
          </p:cNvGraphicFramePr>
          <p:nvPr/>
        </p:nvGraphicFramePr>
        <p:xfrm>
          <a:off x="0" y="857250"/>
          <a:ext cx="12192000" cy="4708524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50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Tempo di contatto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Note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57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Metodi chimici: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GLUTARALDEIDE BASICA 2%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tossica, non adatta per i piani di lavoro,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riservare allo strumentario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66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CLORODERIVATI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es. Presept</a:t>
                      </a: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121920" marR="121920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usare soluzioni allo 0,5% di CL attivo (5.000 ppm) ; neutralizzare schizzi di sangue con polveri di cloroisocianurato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 NaDCC) allo 1% (10.000 ppm)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78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IPOCLORITO DI SODIO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(candeggina)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min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alla concentrazione dello 0,5% è altamente corrosivo, riservare alle superfici molto contaminate</a:t>
                      </a:r>
                    </a:p>
                  </a:txBody>
                  <a:tcPr marL="121920" marR="121920"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"/>
            <a:ext cx="10972800" cy="981075"/>
          </a:xfrm>
        </p:spPr>
        <p:txBody>
          <a:bodyPr/>
          <a:lstStyle/>
          <a:p>
            <a:pPr eaLnBrk="1" hangingPunct="1">
              <a:defRPr/>
            </a:pPr>
            <a:r>
              <a:rPr lang="it-IT" sz="2200">
                <a:solidFill>
                  <a:schemeClr val="hlink"/>
                </a:solidFill>
              </a:rPr>
              <a:t>METODI DI STERILIZZAZIONE</a:t>
            </a: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/>
        </p:nvGraphicFramePr>
        <p:xfrm>
          <a:off x="0" y="981076"/>
          <a:ext cx="12192000" cy="5840412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16"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Condizioni d’uso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Note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28"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Metodi fisici: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AUTOCLAVE</a:t>
                      </a:r>
                    </a:p>
                  </a:txBody>
                  <a:tcPr marL="121920" marR="121920"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121°C x 20 min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134°C x 10 min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metodo di scelta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041"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STUFA a secco</a:t>
                      </a:r>
                    </a:p>
                  </a:txBody>
                  <a:tcPr marL="121920" marR="121920"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180°C x 30 min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170°C x 60 min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160°C x 120 min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nessuna corrosione dei metalli, attenzione ai materiali termolabili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628"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CHEMIO-AUTOCLAVE</a:t>
                      </a:r>
                    </a:p>
                  </a:txBody>
                  <a:tcPr marL="121920" marR="121920"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132°C x 20 min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non viene più prodotta per la tossicità dei vapori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499"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Metodi chimici: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GLUTARALDEIDE BASICA 2%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immersione per </a:t>
                      </a:r>
                    </a:p>
                    <a:p>
                      <a:pPr marL="0" marR="0" lvl="0" indent="0" algn="just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 ore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 riservare ai materiali non sterilizzabili al calore, tossica, richiede precauzioni particolari</a:t>
                      </a:r>
                    </a:p>
                  </a:txBody>
                  <a:tcPr marL="121920" marR="121920"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Legge complessa</a:t>
            </a:r>
          </a:p>
          <a:p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Recepisce abrogandoli 9 decreti legislativi (547/1955, 164/56, 303/56 tranne l’art. 64, 277/91, </a:t>
            </a:r>
            <a:r>
              <a:rPr lang="it-IT" sz="4000" b="1" dirty="0">
                <a:solidFill>
                  <a:srgbClr val="FFFF00"/>
                </a:solidFill>
              </a:rPr>
              <a:t>626/94,</a:t>
            </a:r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 493/96, 494/96, 187/05, gli art. da 2 a 7 della 123/07) </a:t>
            </a:r>
          </a:p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e circa 1100 norme </a:t>
            </a:r>
          </a:p>
          <a:p>
            <a:pPr marL="342900" indent="-342900" algn="ctr"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it-IT" sz="4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3"/>
          <p:cNvSpPr>
            <a:spLocks noChangeArrowheads="1"/>
          </p:cNvSpPr>
          <p:nvPr/>
        </p:nvSpPr>
        <p:spPr bwMode="auto">
          <a:xfrm>
            <a:off x="0" y="1828801"/>
            <a:ext cx="1229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dirty="0"/>
              <a:t>Un materiale è considerato sterile se il SAL (livello di sicurezza di sterilità) è inferiore </a:t>
            </a:r>
            <a:r>
              <a:rPr lang="it-IT" sz="3600"/>
              <a:t>a     </a:t>
            </a:r>
            <a:r>
              <a:rPr lang="it-IT" sz="3600" dirty="0"/>
              <a:t>10</a:t>
            </a:r>
            <a:r>
              <a:rPr lang="it-IT" sz="3600" baseline="30000" dirty="0"/>
              <a:t>−6</a:t>
            </a:r>
            <a:r>
              <a:rPr lang="it-IT" sz="3600" dirty="0"/>
              <a:t>        ovvero quando la probabilità di trovarvi un microrganismo è inferiore ad uno su un milione.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719" y="2154621"/>
            <a:ext cx="10131425" cy="3962400"/>
          </a:xfrm>
        </p:spPr>
        <p:txBody>
          <a:bodyPr>
            <a:normAutofit fontScale="92500"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MANIPOLAZIONE TAGLIENTI</a:t>
            </a:r>
          </a:p>
          <a:p>
            <a:pPr algn="ctr">
              <a:buFont typeface="Arial" charset="0"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a typeface="Tahoma" pitchFamily="34" charset="0"/>
              </a:rPr>
              <a:t>A - Infortunio durante l’uso dello strumento</a:t>
            </a:r>
          </a:p>
          <a:p>
            <a:pPr algn="ctr">
              <a:buFont typeface="Arial" charset="0"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a typeface="Tahoma" pitchFamily="34" charset="0"/>
              </a:rPr>
              <a:t>B - Infortunio dopo l’uso , prima dello smaltimento</a:t>
            </a:r>
            <a:br>
              <a:rPr lang="it-IT" sz="3200" b="1" dirty="0">
                <a:solidFill>
                  <a:schemeClr val="bg1"/>
                </a:solidFill>
                <a:ea typeface="Tahoma" pitchFamily="34" charset="0"/>
              </a:rPr>
            </a:br>
            <a:endParaRPr lang="it-IT" sz="3200" b="1" dirty="0">
              <a:solidFill>
                <a:schemeClr val="bg1"/>
              </a:solidFill>
              <a:ea typeface="Tahoma" pitchFamily="34" charset="0"/>
            </a:endParaRPr>
          </a:p>
          <a:p>
            <a:pPr algn="ctr">
              <a:buNone/>
              <a:defRPr/>
            </a:pP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ea typeface="Tahoma" pitchFamily="34" charset="0"/>
              </a:rPr>
              <a:t>L’attività di assistenza alla poltrona </a:t>
            </a:r>
            <a:r>
              <a:rPr lang="it-IT" sz="3200" dirty="0">
                <a:ea typeface="Tahoma" pitchFamily="34" charset="0"/>
              </a:rPr>
              <a:t>rappresenta un primo momento critico per il personale di studio in quanto di norma nel campo di intervento sono presenti strumenti taglienti</a:t>
            </a:r>
            <a:endParaRPr lang="it-IT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719" y="2154621"/>
            <a:ext cx="10131425" cy="3962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MANIPOLAZIONE TAGLIENTI</a:t>
            </a:r>
          </a:p>
          <a:p>
            <a:pPr algn="ctr">
              <a:buFont typeface="Arial" charset="0"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a typeface="Tahoma" pitchFamily="34" charset="0"/>
              </a:rPr>
              <a:t>A - Infortunio durante l’uso dello strumento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Uso corretto e sistematico dei  </a:t>
            </a:r>
            <a:r>
              <a:rPr lang="it-IT" sz="3200" b="1" dirty="0" err="1">
                <a:solidFill>
                  <a:srgbClr val="FFFF00"/>
                </a:solidFill>
                <a:ea typeface="Tahoma" pitchFamily="34" charset="0"/>
              </a:rPr>
              <a:t>D.P.I.</a:t>
            </a: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Uso appropriato di strumentazione chirurgica (divaricatori, </a:t>
            </a:r>
            <a:r>
              <a:rPr lang="it-IT" sz="3200" b="1" dirty="0" err="1">
                <a:solidFill>
                  <a:srgbClr val="FFFF00"/>
                </a:solidFill>
                <a:ea typeface="Tahoma" pitchFamily="34" charset="0"/>
              </a:rPr>
              <a:t>tiralembi</a:t>
            </a: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, abbassalingua ecc.)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Non adoperare mai le dita in prossimità del campo operativo dei taglienti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Non tentare di raccogliere strumenti appuntiti o taglienti se stanno cadendo.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>
                <a:solidFill>
                  <a:srgbClr val="FFFF00"/>
                </a:solidFill>
                <a:ea typeface="Tahoma" pitchFamily="34" charset="0"/>
              </a:rPr>
              <a:t>Movimenti coordinati con l’operatore</a:t>
            </a:r>
          </a:p>
          <a:p>
            <a:pPr algn="ctr">
              <a:buNone/>
              <a:defRPr/>
            </a:pPr>
            <a:endParaRPr lang="it-IT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719" y="2154621"/>
            <a:ext cx="10131425" cy="3962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MANIPOLAZIONE TAGLIENTI</a:t>
            </a:r>
            <a:endParaRPr lang="it-IT" sz="3200" b="1" dirty="0">
              <a:solidFill>
                <a:schemeClr val="bg1"/>
              </a:solidFill>
              <a:ea typeface="Tahoma" pitchFamily="34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a typeface="Tahoma" pitchFamily="34" charset="0"/>
              </a:rPr>
              <a:t>B - Infortunio dopo l’uso , prima dello smaltimento</a:t>
            </a:r>
            <a:br>
              <a:rPr lang="it-IT" sz="3200" b="1" dirty="0">
                <a:solidFill>
                  <a:schemeClr val="bg1"/>
                </a:solidFill>
                <a:ea typeface="Tahoma" pitchFamily="34" charset="0"/>
              </a:rPr>
            </a:br>
            <a:r>
              <a:rPr lang="it-IT" sz="3200" dirty="0">
                <a:ea typeface="Tahoma" pitchFamily="34" charset="0"/>
              </a:rPr>
              <a:t>LE ATTIVITÀ </a:t>
            </a:r>
            <a:r>
              <a:rPr lang="it-IT" sz="3200" dirty="0" err="1">
                <a:ea typeface="Tahoma" pitchFamily="34" charset="0"/>
              </a:rPr>
              <a:t>DI</a:t>
            </a:r>
            <a:r>
              <a:rPr lang="it-IT" sz="3200" dirty="0">
                <a:ea typeface="Tahoma" pitchFamily="34" charset="0"/>
              </a:rPr>
              <a:t> RIORDINO SI RIASSUMONO CON  QUELLE ATTIVITÀ CHE COLLEGANO LA FINE DELL’INTERVENTO CON  L’INIZIO DELLA  DECONTAMINAZIONE DEGLI STRUMENTI UTILIZZATI</a:t>
            </a:r>
          </a:p>
          <a:p>
            <a:pPr>
              <a:defRPr/>
            </a:pPr>
            <a:r>
              <a:rPr lang="it-IT" sz="3200" dirty="0">
                <a:ea typeface="Tahoma" pitchFamily="34" charset="0"/>
              </a:rPr>
              <a:t>UN TEMPO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</a:rPr>
              <a:t>“DEDICATO”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</a:rPr>
              <a:t> </a:t>
            </a:r>
            <a:r>
              <a:rPr lang="it-IT" sz="3200" dirty="0">
                <a:ea typeface="Tahoma" pitchFamily="34" charset="0"/>
              </a:rPr>
              <a:t>PER TALE OPERAZIONE</a:t>
            </a:r>
          </a:p>
          <a:p>
            <a:pPr>
              <a:defRPr/>
            </a:pPr>
            <a:endParaRPr lang="it-IT" sz="3200" dirty="0">
              <a:ea typeface="Tahoma" pitchFamily="34" charset="0"/>
            </a:endParaRPr>
          </a:p>
          <a:p>
            <a:pPr>
              <a:defRPr/>
            </a:pPr>
            <a:r>
              <a:rPr lang="it-IT" sz="3200" dirty="0">
                <a:ea typeface="Tahoma" pitchFamily="34" charset="0"/>
              </a:rPr>
              <a:t>QUINDI TALE TEMPO NON SARÀ MAI UN TEMPO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</a:rPr>
              <a:t>“RITAGLIO” </a:t>
            </a:r>
            <a:r>
              <a:rPr lang="it-IT" sz="3200" dirty="0">
                <a:ea typeface="Tahoma" pitchFamily="34" charset="0"/>
              </a:rPr>
              <a:t>SOTTRATTO AD UN’ALTRA  CONTEMPORANEA  ATTIVITÀ</a:t>
            </a:r>
          </a:p>
          <a:p>
            <a:pPr algn="ctr">
              <a:buFont typeface="Arial" charset="0"/>
              <a:buChar char="•"/>
              <a:defRPr/>
            </a:pPr>
            <a:endParaRPr lang="it-IT" sz="3200" dirty="0">
              <a:ea typeface="Tahoma" pitchFamily="34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it-IT" sz="3200" dirty="0">
                <a:ea typeface="Tahoma" pitchFamily="34" charset="0"/>
              </a:rPr>
              <a:t>MAI SMETTERE </a:t>
            </a:r>
            <a:r>
              <a:rPr lang="it-IT" sz="3200" dirty="0" err="1">
                <a:ea typeface="Tahoma" pitchFamily="34" charset="0"/>
              </a:rPr>
              <a:t>DI</a:t>
            </a:r>
            <a:r>
              <a:rPr lang="it-IT" sz="3200" dirty="0">
                <a:ea typeface="Tahoma" pitchFamily="34" charset="0"/>
              </a:rPr>
              <a:t> CONSIDERARE TUTTI I PAZIENTI COME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ea typeface="Tahoma" pitchFamily="34" charset="0"/>
              </a:rPr>
              <a:t>POTENZIALMENTE INFETTI</a:t>
            </a:r>
          </a:p>
          <a:p>
            <a:pPr algn="ctr">
              <a:buFont typeface="Arial" charset="0"/>
              <a:buChar char="•"/>
              <a:defRPr/>
            </a:pPr>
            <a:endParaRPr lang="it-IT" sz="3200" b="1" dirty="0">
              <a:solidFill>
                <a:schemeClr val="bg1"/>
              </a:solidFill>
              <a:ea typeface="Tahoma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2" descr="C:\Users\AspireONE\Desktop\Direttiva UE 10 maggio 201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198" y="2238703"/>
            <a:ext cx="7426190" cy="43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chemeClr val="tx1"/>
                </a:solidFill>
              </a:rPr>
              <a:t>DIRETTIVA UE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2010/32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09600" y="2590801"/>
            <a:ext cx="10972800" cy="3535363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Arial" pitchFamily="34" charset="0"/>
              <a:buNone/>
            </a:pPr>
            <a:r>
              <a:rPr lang="it-IT" sz="1800" dirty="0"/>
              <a:t>        3</a:t>
            </a:r>
            <a:r>
              <a:rPr lang="it-IT" sz="2800" dirty="0">
                <a:solidFill>
                  <a:srgbClr val="FFFF00"/>
                </a:solidFill>
              </a:rPr>
              <a:t>. </a:t>
            </a:r>
            <a:r>
              <a:rPr lang="it-IT" sz="2800" b="1" dirty="0">
                <a:solidFill>
                  <a:srgbClr val="C00000"/>
                </a:solidFill>
              </a:rPr>
              <a:t>Il datore di lavoro ha l’obbligo </a:t>
            </a:r>
            <a:r>
              <a:rPr lang="it-IT" sz="2800" b="1" dirty="0">
                <a:solidFill>
                  <a:srgbClr val="FFFF00"/>
                </a:solidFill>
              </a:rPr>
              <a:t>di garantire la sicurezza</a:t>
            </a:r>
            <a:r>
              <a:rPr lang="it-IT" sz="2800" dirty="0">
                <a:solidFill>
                  <a:srgbClr val="FFFF00"/>
                </a:solidFill>
              </a:rPr>
              <a:t> e la salute dei lavoratori in tutti gli aspetti connessi alla loro vita professionale.</a:t>
            </a:r>
          </a:p>
          <a:p>
            <a:pPr marL="609600" indent="-609600">
              <a:buFont typeface="Arial" pitchFamily="34" charset="0"/>
              <a:buNone/>
            </a:pPr>
            <a:endParaRPr lang="it-IT" sz="2800" dirty="0">
              <a:solidFill>
                <a:srgbClr val="FFFF00"/>
              </a:solidFill>
            </a:endParaRPr>
          </a:p>
          <a:p>
            <a:pPr marL="609600" indent="-609600">
              <a:buFont typeface="Arial" pitchFamily="34" charset="0"/>
              <a:buNone/>
            </a:pPr>
            <a:r>
              <a:rPr lang="it-IT" sz="2800" dirty="0">
                <a:solidFill>
                  <a:srgbClr val="FFFF00"/>
                </a:solidFill>
              </a:rPr>
              <a:t>        4. </a:t>
            </a:r>
            <a:r>
              <a:rPr lang="it-IT" sz="2800" b="1" dirty="0">
                <a:solidFill>
                  <a:srgbClr val="C00000"/>
                </a:solidFill>
              </a:rPr>
              <a:t>È obbligo di ciascun lavoratore </a:t>
            </a:r>
            <a:r>
              <a:rPr lang="it-IT" sz="2800" b="1" dirty="0">
                <a:solidFill>
                  <a:srgbClr val="FFFF00"/>
                </a:solidFill>
              </a:rPr>
              <a:t>prendersi cura</a:t>
            </a:r>
            <a:r>
              <a:rPr lang="it-IT" sz="2800" dirty="0">
                <a:solidFill>
                  <a:srgbClr val="FFFF00"/>
                </a:solidFill>
              </a:rPr>
              <a:t>, per quanto possibile, della propria sicurezza e della propria salute nonché di quelle delle altre persone su cui possono ricadere gli effetti delle sue azioni o omissioni sul lavoro, conformemente alla sua formazione ed alle istruzioni fornite dal datore di lavoro.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0" y="2209801"/>
            <a:ext cx="2040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Clausola 4: Principi</a:t>
            </a:r>
            <a:r>
              <a:rPr lang="it-IT"/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b="1" i="1" u="sng" cap="all" dirty="0">
                <a:solidFill>
                  <a:srgbClr val="FFC000"/>
                </a:solidFill>
                <a:latin typeface="Arial" charset="0"/>
              </a:rPr>
              <a:t>3- Divieto con effetto immediato della pratica di </a:t>
            </a:r>
            <a:r>
              <a:rPr lang="it-IT" sz="4400" b="1" i="1" u="sng" cap="all" dirty="0" err="1">
                <a:solidFill>
                  <a:srgbClr val="FFC000"/>
                </a:solidFill>
                <a:latin typeface="Arial" charset="0"/>
              </a:rPr>
              <a:t>reincappucciamento</a:t>
            </a:r>
            <a:r>
              <a:rPr lang="it-IT" sz="4400" b="1" i="1" u="sng" cap="all" dirty="0">
                <a:solidFill>
                  <a:srgbClr val="FFC000"/>
                </a:solidFill>
                <a:latin typeface="Arial" charset="0"/>
              </a:rPr>
              <a:t> degli aghi </a:t>
            </a:r>
          </a:p>
          <a:p>
            <a:pPr algn="ctr"/>
            <a:endParaRPr lang="it-IT" sz="4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3456" y="2501463"/>
            <a:ext cx="10131425" cy="40675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2900" b="1" dirty="0">
                <a:solidFill>
                  <a:schemeClr val="bg1"/>
                </a:solidFill>
              </a:rPr>
              <a:t>Clausola 8: Formazione </a:t>
            </a:r>
          </a:p>
          <a:p>
            <a:pPr lvl="3"/>
            <a:br>
              <a:rPr lang="it-IT" dirty="0"/>
            </a:br>
            <a:r>
              <a:rPr lang="it-IT" sz="2800" dirty="0"/>
              <a:t>— </a:t>
            </a:r>
            <a:r>
              <a:rPr lang="it-IT" sz="2800" b="1" dirty="0">
                <a:solidFill>
                  <a:srgbClr val="FFC000"/>
                </a:solidFill>
              </a:rPr>
              <a:t>l’uso corretto di dispositivi medici taglienti dotati di meccanismi di protezione, </a:t>
            </a:r>
          </a:p>
          <a:p>
            <a:pPr lvl="3"/>
            <a:r>
              <a:rPr lang="it-IT" sz="2800" b="1" dirty="0">
                <a:solidFill>
                  <a:srgbClr val="FFC000"/>
                </a:solidFill>
              </a:rPr>
              <a:t>— l’istruzione dei neo-assunti </a:t>
            </a:r>
            <a:r>
              <a:rPr lang="it-IT" sz="2800" dirty="0"/>
              <a:t>e del personale temporaneo, </a:t>
            </a:r>
          </a:p>
          <a:p>
            <a:pPr lvl="3"/>
            <a:r>
              <a:rPr lang="it-IT" sz="2800" dirty="0"/>
              <a:t>— </a:t>
            </a:r>
            <a:r>
              <a:rPr lang="it-IT" sz="2800" b="1" dirty="0">
                <a:solidFill>
                  <a:srgbClr val="FFC000"/>
                </a:solidFill>
              </a:rPr>
              <a:t>la gestione dei</a:t>
            </a:r>
            <a:r>
              <a:rPr lang="it-IT" sz="2800" dirty="0"/>
              <a:t> rischi associati all’esposizione al sangue e ai liquidi organici, </a:t>
            </a:r>
          </a:p>
          <a:p>
            <a:pPr lvl="3"/>
            <a:r>
              <a:rPr lang="it-IT" sz="2800" dirty="0"/>
              <a:t>— </a:t>
            </a:r>
            <a:r>
              <a:rPr lang="it-IT" sz="2800" b="1" dirty="0">
                <a:solidFill>
                  <a:srgbClr val="FFC000"/>
                </a:solidFill>
              </a:rPr>
              <a:t>le misure di prevenzione</a:t>
            </a:r>
            <a:r>
              <a:rPr lang="it-IT" sz="2800" dirty="0"/>
              <a:t>, tra cui norme di precauzione, sistemi di lavoro sicuri, corrette procedure di uso e smaltimento, importanza dell’immunizzazione, conformemente alle procedure in vigore sul luogo di lavoro, </a:t>
            </a:r>
          </a:p>
          <a:p>
            <a:pPr lvl="3"/>
            <a:r>
              <a:rPr lang="it-IT" sz="2800" dirty="0"/>
              <a:t>— </a:t>
            </a:r>
            <a:r>
              <a:rPr lang="it-IT" sz="2800" b="1" dirty="0">
                <a:solidFill>
                  <a:srgbClr val="FFC000"/>
                </a:solidFill>
              </a:rPr>
              <a:t>le misure da adottare in caso di </a:t>
            </a:r>
            <a:r>
              <a:rPr lang="it-IT" sz="2800" b="1" dirty="0" err="1">
                <a:solidFill>
                  <a:srgbClr val="FFC000"/>
                </a:solidFill>
              </a:rPr>
              <a:t>ferite.IT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dirty="0"/>
              <a:t>1.6.2010 Gazzetta ufficiale dell’Unione europea L 134/71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3456" y="2501463"/>
            <a:ext cx="10131425" cy="4067504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sz="2400" b="1" dirty="0">
                <a:solidFill>
                  <a:schemeClr val="bg1"/>
                </a:solidFill>
              </a:rPr>
              <a:t>DECRETO LEGISLATIVO 19 febbraio 2014, n. 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Attuazione della direttiva 2010/32/UE che attua l'accordo quadro,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concluso da HOSPEEM e FSESP, in materia di prevenzione delle ferite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da taglio o da punta nel settore ospedaliero e sanitario. (14G00031)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(GU n.57 del 10-3-2014)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Vigente al: 25-3-2014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r>
              <a:rPr lang="it-IT" sz="4000" b="1" dirty="0">
                <a:solidFill>
                  <a:schemeClr val="bg1"/>
                </a:solidFill>
              </a:rPr>
              <a:t>Disposizioni pratiche da adottare in seguito ad incidenti con  esposizione a liquidi biologici e profilassi post esposizione nell’attività sanitaria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12" name="Picture 2" descr="prigione.monopol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78160" y="3608137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2789599" y="2438399"/>
            <a:ext cx="4876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IT" sz="3600" b="1" dirty="0">
                <a:solidFill>
                  <a:srgbClr val="002060"/>
                </a:solidFill>
              </a:rPr>
              <a:t>RISVOLTI CIVILI E PENALI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Per far fronte all'eventualità di incidenti con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esposizione a liquidi biologici è necessario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disporre di procedure standardizzate e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chiare per garantire un'assistenza ottimale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alle persone coinvolte e per ridurre al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minimo il rischio infettivo per le persone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ferite/esposte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Il personale che nello svolgimento delle sue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mansioni occupazionali può essere esposto al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rischio di infortunio con liquidi biologici,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dovrebbe disporre di informazioni scritte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concernenti le misure immediate da adottare</a:t>
            </a:r>
          </a:p>
          <a:p>
            <a:pPr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nel caso di incidente</a:t>
            </a:r>
            <a:endParaRPr lang="it-IT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4500" b="1" dirty="0">
                <a:solidFill>
                  <a:srgbClr val="002060"/>
                </a:solidFill>
              </a:rPr>
              <a:t>PRIMO PASSO</a:t>
            </a:r>
          </a:p>
          <a:p>
            <a:pPr algn="ctr">
              <a:buNone/>
            </a:pPr>
            <a:r>
              <a:rPr lang="it-IT" sz="4500" b="1" dirty="0">
                <a:solidFill>
                  <a:srgbClr val="002060"/>
                </a:solidFill>
              </a:rPr>
              <a:t>Misure immediate da adottare dopo un incidente</a:t>
            </a:r>
          </a:p>
          <a:p>
            <a:pPr algn="ctr">
              <a:buNone/>
            </a:pPr>
            <a:r>
              <a:rPr lang="it-IT" sz="4500" dirty="0">
                <a:solidFill>
                  <a:srgbClr val="002060"/>
                </a:solidFill>
              </a:rPr>
              <a:t>In caso di presenza di una ferita o di</a:t>
            </a:r>
          </a:p>
          <a:p>
            <a:pPr algn="ctr">
              <a:buNone/>
            </a:pPr>
            <a:r>
              <a:rPr lang="it-IT" sz="4500" dirty="0">
                <a:solidFill>
                  <a:srgbClr val="002060"/>
                </a:solidFill>
              </a:rPr>
              <a:t>un’esposizione percutanea:</a:t>
            </a:r>
          </a:p>
          <a:p>
            <a:pPr algn="ctr"/>
            <a:r>
              <a:rPr lang="it-IT" sz="4500" dirty="0">
                <a:solidFill>
                  <a:srgbClr val="002060"/>
                </a:solidFill>
              </a:rPr>
              <a:t>Pulizia della ferita</a:t>
            </a:r>
          </a:p>
          <a:p>
            <a:pPr algn="ctr"/>
            <a:r>
              <a:rPr lang="it-IT" sz="4500" dirty="0">
                <a:solidFill>
                  <a:srgbClr val="002060"/>
                </a:solidFill>
              </a:rPr>
              <a:t>Lavare con acqua e sapone</a:t>
            </a:r>
          </a:p>
          <a:p>
            <a:pPr algn="ctr"/>
            <a:r>
              <a:rPr lang="it-IT" sz="4500" dirty="0">
                <a:solidFill>
                  <a:srgbClr val="002060"/>
                </a:solidFill>
              </a:rPr>
              <a:t>Disinfettare con un disinfettante antisettico</a:t>
            </a:r>
            <a:endParaRPr lang="it-IT" sz="4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4500" b="1" dirty="0">
                <a:solidFill>
                  <a:srgbClr val="002060"/>
                </a:solidFill>
              </a:rPr>
              <a:t>PRIMO PASSO</a:t>
            </a:r>
          </a:p>
          <a:p>
            <a:pPr algn="ctr">
              <a:buNone/>
            </a:pPr>
            <a:r>
              <a:rPr lang="it-IT" sz="4800" b="1" dirty="0">
                <a:solidFill>
                  <a:srgbClr val="002060"/>
                </a:solidFill>
              </a:rPr>
              <a:t>Misure immediate da adottare dopo un incidente</a:t>
            </a:r>
          </a:p>
          <a:p>
            <a:pPr algn="ctr">
              <a:buNone/>
            </a:pPr>
            <a:r>
              <a:rPr lang="it-IT" sz="4800" dirty="0">
                <a:solidFill>
                  <a:srgbClr val="002060"/>
                </a:solidFill>
              </a:rPr>
              <a:t>In caso di esposizione delle mucose</a:t>
            </a:r>
          </a:p>
          <a:p>
            <a:pPr algn="ctr"/>
            <a:r>
              <a:rPr lang="it-IT" sz="4800" dirty="0">
                <a:solidFill>
                  <a:srgbClr val="002060"/>
                </a:solidFill>
              </a:rPr>
              <a:t>Pulizia delle mucose</a:t>
            </a:r>
          </a:p>
          <a:p>
            <a:pPr algn="ctr"/>
            <a:r>
              <a:rPr lang="it-IT" sz="4800" dirty="0">
                <a:solidFill>
                  <a:srgbClr val="002060"/>
                </a:solidFill>
              </a:rPr>
              <a:t>risciacquare abbondantemente con acqua o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soluzione fisiologica</a:t>
            </a:r>
            <a:endParaRPr lang="it-IT" sz="4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SECONDO PASSO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Misure immediate da adottare dopo un incidente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Eliminare l’oggetto infetto allo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scopo di evitare un secondo</a:t>
            </a:r>
          </a:p>
          <a:p>
            <a:pPr algn="ctr">
              <a:buNone/>
            </a:pPr>
            <a:r>
              <a:rPr lang="it-IT" sz="4800" dirty="0">
                <a:solidFill>
                  <a:srgbClr val="002060"/>
                </a:solidFill>
              </a:rPr>
              <a:t>incidente</a:t>
            </a:r>
            <a:endParaRPr lang="it-IT" sz="4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TERZO PASSO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002060"/>
                </a:solidFill>
              </a:rPr>
              <a:t>Misure immediate da adottare dopo un incidente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Determinare se il paziente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sorgente è a rischio (elevato) di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essere portatore di un agente</a:t>
            </a:r>
          </a:p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</a:rPr>
              <a:t>infettivo trasmissibile attraverso il sangue</a:t>
            </a:r>
            <a:endParaRPr lang="it-IT" sz="4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it-IT" sz="70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Nel caso di un'anamnesi sospetta per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un'infezione da HIV nel paziente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sorgente, se l'incidente lo giustifica e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se il test HIV del paziente sorgente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non può essere ottenuto entro l'ora,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bisogna iniziare immediatamente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una PPE (profilassi post-esposizione)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con farmaci </a:t>
            </a:r>
            <a:r>
              <a:rPr lang="it-IT" sz="4400" b="1" dirty="0" err="1">
                <a:solidFill>
                  <a:srgbClr val="002060"/>
                </a:solidFill>
              </a:rPr>
              <a:t>antiretrovirali</a:t>
            </a:r>
            <a:r>
              <a:rPr lang="it-IT" sz="4400" b="1" dirty="0">
                <a:solidFill>
                  <a:srgbClr val="002060"/>
                </a:solidFill>
              </a:rPr>
              <a:t> presso la</a:t>
            </a:r>
          </a:p>
          <a:p>
            <a:pPr algn="ctr">
              <a:buNone/>
            </a:pPr>
            <a:r>
              <a:rPr lang="it-IT" sz="4400" b="1" dirty="0">
                <a:solidFill>
                  <a:srgbClr val="002060"/>
                </a:solidFill>
              </a:rPr>
              <a:t>persona  </a:t>
            </a:r>
            <a:r>
              <a:rPr lang="it-IT" sz="5000" b="1" dirty="0">
                <a:solidFill>
                  <a:srgbClr val="002060"/>
                </a:solidFill>
              </a:rPr>
              <a:t>esposta/ferita</a:t>
            </a:r>
            <a:endParaRPr lang="it-IT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Rischio da HBV trasmesso dal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paziente sorgente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• Non esiste nessuna indicazione a ricercare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un'epatite B nel paziente sorgente quando il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ferito è vaccinato e protetto con una dose di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anticorpi </a:t>
            </a:r>
            <a:r>
              <a:rPr lang="it-IT" sz="2000" b="1" dirty="0" err="1">
                <a:solidFill>
                  <a:srgbClr val="002060"/>
                </a:solidFill>
              </a:rPr>
              <a:t>anti-HBs-ag</a:t>
            </a:r>
            <a:r>
              <a:rPr lang="it-IT" sz="2000" b="1" dirty="0">
                <a:solidFill>
                  <a:srgbClr val="002060"/>
                </a:solidFill>
              </a:rPr>
              <a:t> &gt; 100 UI/L al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momento dell'incidente o durante gli ultimi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12 mesi. Questo vale anche quando il ferito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 è conosciuto per una vecchia epatite B guarita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Rischio da HBV trasmesso dal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paziente sorgente</a:t>
            </a:r>
          </a:p>
          <a:p>
            <a:pPr algn="ctr">
              <a:buNone/>
            </a:pPr>
            <a:r>
              <a:rPr lang="it-IT" sz="3000" b="1" u="sng" dirty="0">
                <a:solidFill>
                  <a:srgbClr val="002060"/>
                </a:solidFill>
              </a:rPr>
              <a:t>I non </a:t>
            </a:r>
            <a:r>
              <a:rPr lang="it-IT" sz="3000" b="1" u="sng" dirty="0" err="1">
                <a:solidFill>
                  <a:srgbClr val="002060"/>
                </a:solidFill>
              </a:rPr>
              <a:t>responder</a:t>
            </a:r>
            <a:r>
              <a:rPr lang="it-IT" sz="3000" b="1" u="sng" dirty="0">
                <a:solidFill>
                  <a:srgbClr val="002060"/>
                </a:solidFill>
              </a:rPr>
              <a:t> alla vaccinazione, </a:t>
            </a:r>
            <a:r>
              <a:rPr lang="it-IT" sz="3000" b="1" u="sng" dirty="0" err="1">
                <a:solidFill>
                  <a:srgbClr val="002060"/>
                </a:solidFill>
              </a:rPr>
              <a:t>HBsAg</a:t>
            </a:r>
            <a:r>
              <a:rPr lang="it-IT" sz="3000" b="1" u="sng" dirty="0">
                <a:solidFill>
                  <a:srgbClr val="002060"/>
                </a:solidFill>
              </a:rPr>
              <a:t> negativi,</a:t>
            </a:r>
          </a:p>
          <a:p>
            <a:pPr algn="ctr">
              <a:buNone/>
            </a:pPr>
            <a:r>
              <a:rPr lang="it-IT" b="1" dirty="0">
                <a:solidFill>
                  <a:srgbClr val="002060"/>
                </a:solidFill>
              </a:rPr>
              <a:t>dovrebbero essere considerati suscettibili</a:t>
            </a:r>
          </a:p>
          <a:p>
            <a:pPr algn="ctr">
              <a:buNone/>
            </a:pPr>
            <a:r>
              <a:rPr lang="it-IT" b="1" dirty="0">
                <a:solidFill>
                  <a:srgbClr val="002060"/>
                </a:solidFill>
              </a:rPr>
              <a:t>all’infezione da HBV ed informati sulle precauzioni</a:t>
            </a:r>
          </a:p>
          <a:p>
            <a:pPr algn="ctr">
              <a:buNone/>
            </a:pPr>
            <a:r>
              <a:rPr lang="it-IT" b="1" dirty="0">
                <a:solidFill>
                  <a:srgbClr val="002060"/>
                </a:solidFill>
              </a:rPr>
              <a:t>per prevenirla e sulla necessità di intraprendere una</a:t>
            </a:r>
          </a:p>
          <a:p>
            <a:pPr algn="ctr">
              <a:buNone/>
            </a:pPr>
            <a:r>
              <a:rPr lang="it-IT" b="1" dirty="0">
                <a:solidFill>
                  <a:srgbClr val="002060"/>
                </a:solidFill>
              </a:rPr>
              <a:t>profilassi passiva con immunoglobuline specifiche</a:t>
            </a:r>
          </a:p>
          <a:p>
            <a:pPr algn="ctr">
              <a:buNone/>
            </a:pPr>
            <a:r>
              <a:rPr lang="it-IT" b="1" dirty="0" err="1">
                <a:solidFill>
                  <a:srgbClr val="002060"/>
                </a:solidFill>
              </a:rPr>
              <a:t>anti-HBV</a:t>
            </a:r>
            <a:r>
              <a:rPr lang="it-IT" b="1" dirty="0">
                <a:solidFill>
                  <a:srgbClr val="002060"/>
                </a:solidFill>
              </a:rPr>
              <a:t> per ogni possibile esposizione a sangue di  </a:t>
            </a:r>
          </a:p>
          <a:p>
            <a:pPr algn="ctr">
              <a:buNone/>
            </a:pPr>
            <a:r>
              <a:rPr lang="it-IT" sz="2000" b="1" dirty="0">
                <a:solidFill>
                  <a:srgbClr val="002060"/>
                </a:solidFill>
              </a:rPr>
              <a:t>soggetti </a:t>
            </a:r>
            <a:r>
              <a:rPr lang="it-IT" sz="2000" b="1" dirty="0" err="1">
                <a:solidFill>
                  <a:srgbClr val="002060"/>
                </a:solidFill>
              </a:rPr>
              <a:t>HBsAg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positvo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it-IT" sz="7200" b="1" dirty="0">
                <a:solidFill>
                  <a:srgbClr val="00B0F0"/>
                </a:solidFill>
              </a:rPr>
              <a:t>Profilassi  Post  Esposizione</a:t>
            </a:r>
          </a:p>
          <a:p>
            <a:pPr algn="ctr">
              <a:buNone/>
            </a:pPr>
            <a:r>
              <a:rPr lang="it-IT" sz="7200" b="1" dirty="0">
                <a:solidFill>
                  <a:srgbClr val="002060"/>
                </a:solidFill>
              </a:rPr>
              <a:t>Rischio da HBV trasmesso dal</a:t>
            </a:r>
          </a:p>
          <a:p>
            <a:pPr algn="ctr">
              <a:buNone/>
            </a:pPr>
            <a:r>
              <a:rPr lang="it-IT" sz="7200" b="1" dirty="0">
                <a:solidFill>
                  <a:srgbClr val="002060"/>
                </a:solidFill>
              </a:rPr>
              <a:t>paziente sorgente</a:t>
            </a:r>
          </a:p>
          <a:p>
            <a:pPr algn="ctr">
              <a:buNone/>
            </a:pPr>
            <a:r>
              <a:rPr lang="it-IT" sz="9600" b="1" dirty="0">
                <a:solidFill>
                  <a:srgbClr val="002060"/>
                </a:solidFill>
              </a:rPr>
              <a:t>PPE in gravidanza</a:t>
            </a:r>
          </a:p>
          <a:p>
            <a:pPr algn="ctr">
              <a:buNone/>
            </a:pPr>
            <a:r>
              <a:rPr lang="it-IT" sz="8000" dirty="0">
                <a:solidFill>
                  <a:srgbClr val="002060"/>
                </a:solidFill>
              </a:rPr>
              <a:t>Anche se la PEP è da considerare come</a:t>
            </a:r>
          </a:p>
          <a:p>
            <a:pPr algn="ctr">
              <a:buNone/>
            </a:pPr>
            <a:r>
              <a:rPr lang="it-IT" sz="8000" dirty="0">
                <a:solidFill>
                  <a:srgbClr val="002060"/>
                </a:solidFill>
              </a:rPr>
              <a:t>trattamento nella donna incinta, tutti gli antivirali</a:t>
            </a:r>
          </a:p>
          <a:p>
            <a:pPr algn="ctr">
              <a:buNone/>
            </a:pPr>
            <a:r>
              <a:rPr lang="it-IT" sz="8000" dirty="0">
                <a:solidFill>
                  <a:srgbClr val="002060"/>
                </a:solidFill>
              </a:rPr>
              <a:t>appartengono alla categoria C (</a:t>
            </a:r>
            <a:r>
              <a:rPr lang="it-IT" sz="8000" b="1" dirty="0">
                <a:solidFill>
                  <a:srgbClr val="002060"/>
                </a:solidFill>
              </a:rPr>
              <a:t>nessuno studio o</a:t>
            </a:r>
          </a:p>
          <a:p>
            <a:pPr algn="ctr">
              <a:buNone/>
            </a:pPr>
            <a:r>
              <a:rPr lang="it-IT" sz="8000" b="1" dirty="0">
                <a:solidFill>
                  <a:srgbClr val="002060"/>
                </a:solidFill>
              </a:rPr>
              <a:t>rischio fetale nell'animale e nessuno studio</a:t>
            </a:r>
          </a:p>
          <a:p>
            <a:pPr algn="ctr">
              <a:buNone/>
            </a:pPr>
            <a:r>
              <a:rPr lang="it-IT" sz="8000" b="1" dirty="0">
                <a:solidFill>
                  <a:srgbClr val="002060"/>
                </a:solidFill>
              </a:rPr>
              <a:t>nella donna incinta) o B (nessun rischio</a:t>
            </a:r>
          </a:p>
          <a:p>
            <a:pPr algn="ctr">
              <a:buNone/>
            </a:pPr>
            <a:r>
              <a:rPr lang="it-IT" sz="8000" b="1" dirty="0">
                <a:solidFill>
                  <a:srgbClr val="002060"/>
                </a:solidFill>
              </a:rPr>
              <a:t>nell'animale o tossicità nell'animale non</a:t>
            </a:r>
          </a:p>
          <a:p>
            <a:pPr algn="ctr">
              <a:buNone/>
            </a:pPr>
            <a:r>
              <a:rPr lang="it-IT" sz="8000" b="1" dirty="0">
                <a:solidFill>
                  <a:srgbClr val="002060"/>
                </a:solidFill>
              </a:rPr>
              <a:t>dimostrata nell'uomo).</a:t>
            </a:r>
          </a:p>
          <a:p>
            <a:pPr algn="ctr">
              <a:buNone/>
            </a:pPr>
            <a:r>
              <a:rPr lang="it-IT" sz="8000" dirty="0">
                <a:solidFill>
                  <a:srgbClr val="002060"/>
                </a:solidFill>
              </a:rPr>
              <a:t>Al momento della gravidanza è importante</a:t>
            </a:r>
          </a:p>
          <a:p>
            <a:pPr algn="ctr">
              <a:buNone/>
            </a:pPr>
            <a:r>
              <a:rPr lang="it-IT" sz="6400" b="1" dirty="0">
                <a:solidFill>
                  <a:srgbClr val="002060"/>
                </a:solidFill>
              </a:rPr>
              <a:t>soppesare in modo attento i rischi e i benefici del trattamento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2946" y="1996966"/>
            <a:ext cx="10131425" cy="1608083"/>
          </a:xfrm>
        </p:spPr>
        <p:txBody>
          <a:bodyPr/>
          <a:lstStyle/>
          <a:p>
            <a:pPr lvl="3">
              <a:buNone/>
            </a:pPr>
            <a:endParaRPr lang="it-IT" dirty="0"/>
          </a:p>
          <a:p>
            <a:pPr lvl="3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38456" y="2203810"/>
            <a:ext cx="6795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>
                <a:solidFill>
                  <a:srgbClr val="002060"/>
                </a:solidFill>
                <a:latin typeface="Times New Roman" pitchFamily="18" charset="0"/>
              </a:rPr>
              <a:t>FONTI  COSTITUZIONALI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64220" y="350641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2800" dirty="0">
                <a:solidFill>
                  <a:srgbClr val="002060"/>
                </a:solidFill>
                <a:latin typeface="Times New Roman" pitchFamily="18" charset="0"/>
              </a:rPr>
              <a:t>art.1            art. 27         art. 38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2800" dirty="0">
                <a:solidFill>
                  <a:srgbClr val="002060"/>
                </a:solidFill>
                <a:latin typeface="Times New Roman" pitchFamily="18" charset="0"/>
              </a:rPr>
              <a:t>art. 2            art. 32         art. 41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2800" dirty="0">
                <a:solidFill>
                  <a:srgbClr val="002060"/>
                </a:solidFill>
                <a:latin typeface="Times New Roman" pitchFamily="18" charset="0"/>
              </a:rPr>
              <a:t>art. 4            art. 35         art.46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2800" dirty="0">
                <a:solidFill>
                  <a:srgbClr val="002060"/>
                </a:solidFill>
                <a:latin typeface="Times New Roman" pitchFamily="18" charset="0"/>
              </a:rPr>
              <a:t>art. 10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200" b="1" dirty="0">
                <a:solidFill>
                  <a:srgbClr val="FFC000"/>
                </a:solidFill>
              </a:rPr>
              <a:t> VALUTAZIONE RISCHI</a:t>
            </a:r>
          </a:p>
          <a:p>
            <a:pPr algn="ctr"/>
            <a:r>
              <a:rPr lang="it-IT" sz="3200" b="1" dirty="0">
                <a:solidFill>
                  <a:srgbClr val="FFC000"/>
                </a:solidFill>
              </a:rPr>
              <a:t>RISCHIO CHIMICO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032057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RISCHIO CHIMICO</a:t>
            </a:r>
          </a:p>
          <a:p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22483" y="2671595"/>
            <a:ext cx="7031422" cy="39551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Le sostanze e i preparati devono essere valutate dal punto di vista della </a:t>
            </a:r>
            <a:r>
              <a:rPr lang="it-IT" sz="2400" b="1" u="sng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pericolosità dal fabbricante</a:t>
            </a:r>
            <a:r>
              <a:rPr lang="it-IT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o da chi li immette sul mercato (D.M. Sanità 16.02.93)</a:t>
            </a:r>
          </a:p>
          <a:p>
            <a:pPr>
              <a:buFont typeface="Arial" pitchFamily="34" charset="0"/>
              <a:buNone/>
            </a:pPr>
            <a:r>
              <a:rPr lang="it-IT" sz="2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D.M. Sanità 16.02.93</a:t>
            </a:r>
          </a:p>
          <a:p>
            <a:r>
              <a:rPr lang="it-IT" sz="23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L’etichetta, in termini di legge, deve contenere le seguenti informazioni:</a:t>
            </a:r>
          </a:p>
          <a:p>
            <a:pPr lvl="2">
              <a:buFont typeface="Wingdings" pitchFamily="2" charset="2"/>
              <a:buChar char="ü"/>
            </a:pPr>
            <a:r>
              <a:rPr lang="it-IT" sz="23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Denominazione della sostanza</a:t>
            </a:r>
          </a:p>
          <a:p>
            <a:pPr lvl="2">
              <a:buFont typeface="Wingdings" pitchFamily="2" charset="2"/>
              <a:buChar char="ü"/>
            </a:pPr>
            <a:r>
              <a:rPr lang="it-IT" sz="23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Dati relativi al fabbricante, importatore, distributore</a:t>
            </a:r>
          </a:p>
          <a:p>
            <a:pPr lvl="2">
              <a:buFont typeface="Wingdings" pitchFamily="2" charset="2"/>
              <a:buChar char="ü"/>
            </a:pPr>
            <a:r>
              <a:rPr lang="it-IT" sz="2300" b="1" u="sng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Simboli di pericolo</a:t>
            </a:r>
          </a:p>
          <a:p>
            <a:pPr lvl="2">
              <a:buFont typeface="Wingdings" pitchFamily="2" charset="2"/>
              <a:buChar char="ü"/>
            </a:pPr>
            <a:r>
              <a:rPr lang="it-IT" sz="2300" b="1" u="sng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Frasi R (di rischio) </a:t>
            </a:r>
          </a:p>
          <a:p>
            <a:pPr lvl="2">
              <a:buFont typeface="Wingdings" pitchFamily="2" charset="2"/>
              <a:buChar char="ü"/>
            </a:pPr>
            <a:r>
              <a:rPr lang="it-IT" sz="2300" b="1" u="sng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Frasi S (di cautela)</a:t>
            </a:r>
            <a:endParaRPr lang="it-IT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imbolo di rischio E = esplosivo">
            <a:hlinkClick r:id="rId3" tooltip="Simbolo di rischio E = esplosivo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1270000" cy="952500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133600" y="2514600"/>
            <a:ext cx="3454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26979" anchor="ctr">
            <a:spAutoFit/>
          </a:bodyPr>
          <a:lstStyle/>
          <a:p>
            <a:pPr algn="r"/>
            <a:r>
              <a:rPr lang="it-IT" sz="1600" b="1"/>
              <a:t>O</a:t>
            </a:r>
            <a:r>
              <a:rPr lang="it-IT" sz="1600"/>
              <a:t>          </a:t>
            </a:r>
            <a:r>
              <a:rPr lang="it-IT" sz="1600" b="1">
                <a:solidFill>
                  <a:srgbClr val="CD0A0A"/>
                </a:solidFill>
                <a:hlinkClick r:id="rId5" tooltip="Comburente"/>
              </a:rPr>
              <a:t>COMBURENTE</a:t>
            </a:r>
            <a:r>
              <a:rPr lang="it-IT" sz="900">
                <a:solidFill>
                  <a:srgbClr val="CD0A0A"/>
                </a:solidFill>
              </a:rPr>
              <a:t> </a:t>
            </a:r>
          </a:p>
        </p:txBody>
      </p:sp>
      <p:pic>
        <p:nvPicPr>
          <p:cNvPr id="116740" name="Picture 4" descr="Simbolo di rischio O = comburente">
            <a:hlinkClick r:id="rId6" tooltip="Simbolo di rischio O = comburent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05000"/>
            <a:ext cx="1270000" cy="952500"/>
          </a:xfrm>
          <a:prstGeom prst="rect">
            <a:avLst/>
          </a:prstGeom>
          <a:noFill/>
        </p:spPr>
      </p:pic>
      <p:pic>
        <p:nvPicPr>
          <p:cNvPr id="116741" name="Picture 5" descr="Simbolo di rischio F = infiamabile">
            <a:hlinkClick r:id="rId8" tooltip="Simbolo di rischio F = infiamab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3429000"/>
            <a:ext cx="1270000" cy="952500"/>
          </a:xfrm>
          <a:prstGeom prst="rect">
            <a:avLst/>
          </a:prstGeom>
          <a:noFill/>
        </p:spPr>
      </p:pic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336800" y="1080086"/>
            <a:ext cx="1824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  E          </a:t>
            </a:r>
            <a:r>
              <a:rPr lang="it-IT" sz="1600" b="1">
                <a:hlinkClick r:id="rId10" tooltip="Esplosivo"/>
              </a:rPr>
              <a:t>ESPLOSIVO</a:t>
            </a:r>
            <a:r>
              <a:rPr lang="it-IT" sz="1600"/>
              <a:t> 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2235200" y="3352800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900" b="1"/>
              <a:t>     </a:t>
            </a:r>
            <a:r>
              <a:rPr lang="it-IT" sz="1600" b="1"/>
              <a:t>F          </a:t>
            </a:r>
            <a:r>
              <a:rPr lang="it-IT" sz="1600" b="1">
                <a:hlinkClick r:id="rId11" tooltip="Combustione"/>
              </a:rPr>
              <a:t>INFIAMMABILE</a:t>
            </a:r>
            <a:r>
              <a:rPr lang="it-IT" sz="900"/>
              <a:t> 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2438400" y="3886201"/>
            <a:ext cx="416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1600" b="1"/>
              <a:t>F+        </a:t>
            </a:r>
            <a:r>
              <a:rPr lang="it-IT" sz="1600" b="1">
                <a:hlinkClick r:id="rId11" tooltip="Combustione"/>
              </a:rPr>
              <a:t>ESTREMAMENTE                 </a:t>
            </a:r>
          </a:p>
          <a:p>
            <a:r>
              <a:rPr lang="it-IT" sz="1600"/>
              <a:t>            </a:t>
            </a:r>
            <a:r>
              <a:rPr lang="it-IT" sz="1600" b="1">
                <a:hlinkClick r:id="rId11" tooltip="Combustione"/>
              </a:rPr>
              <a:t>INFIAMMABILE</a:t>
            </a:r>
            <a:r>
              <a:rPr lang="it-IT" sz="900"/>
              <a:t> </a:t>
            </a:r>
            <a:endParaRPr lang="it-IT" sz="1600"/>
          </a:p>
        </p:txBody>
      </p:sp>
      <p:pic>
        <p:nvPicPr>
          <p:cNvPr id="116745" name="Picture 9" descr="Simbolo di rischio T = tossico">
            <a:hlinkClick r:id="rId12" tooltip="Simbolo di rischio T = tossico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" y="5029200"/>
            <a:ext cx="1270000" cy="952500"/>
          </a:xfrm>
          <a:prstGeom prst="rect">
            <a:avLst/>
          </a:prstGeom>
          <a:noFill/>
        </p:spPr>
      </p:pic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438401" y="5027892"/>
            <a:ext cx="1581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T           </a:t>
            </a:r>
            <a:r>
              <a:rPr lang="it-IT" sz="1600" b="1">
                <a:hlinkClick r:id="rId14" tooltip="Veleno"/>
              </a:rPr>
              <a:t>TOSSICO</a:t>
            </a:r>
            <a:r>
              <a:rPr lang="it-IT"/>
              <a:t> </a:t>
            </a: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2336800" y="5438181"/>
            <a:ext cx="15674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b="1"/>
              <a:t> </a:t>
            </a:r>
            <a:r>
              <a:rPr lang="it-IT" sz="1600" b="1"/>
              <a:t>T+         </a:t>
            </a:r>
            <a:r>
              <a:rPr lang="it-IT" sz="1600" b="1">
                <a:hlinkClick r:id="rId14" tooltip="Veleno"/>
              </a:rPr>
              <a:t>MOLTO </a:t>
            </a:r>
          </a:p>
          <a:p>
            <a:r>
              <a:rPr lang="it-IT" sz="1600"/>
              <a:t>              </a:t>
            </a:r>
            <a:r>
              <a:rPr lang="it-IT" sz="1600" b="1">
                <a:hlinkClick r:id="rId14" tooltip="Veleno"/>
              </a:rPr>
              <a:t>TOSSICO</a:t>
            </a:r>
            <a:endParaRPr lang="it-IT" sz="1600" b="1"/>
          </a:p>
        </p:txBody>
      </p:sp>
      <p:pic>
        <p:nvPicPr>
          <p:cNvPr id="116748" name="Picture 12" descr="Simbolo di rischio Xn = nocivo">
            <a:hlinkClick r:id="rId15" tooltip="Simbolo di rischio Xn = nocivo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1066800"/>
            <a:ext cx="1270000" cy="952500"/>
          </a:xfrm>
          <a:prstGeom prst="rect">
            <a:avLst/>
          </a:prstGeom>
          <a:noFill/>
        </p:spPr>
      </p:pic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8737600" y="1065798"/>
            <a:ext cx="1289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Xn   </a:t>
            </a:r>
            <a:r>
              <a:rPr lang="it-IT" sz="1600" b="1">
                <a:hlinkClick r:id="rId17" tooltip="Nocivo"/>
              </a:rPr>
              <a:t>NOCIVO</a:t>
            </a:r>
            <a:r>
              <a:rPr lang="it-IT" sz="1600"/>
              <a:t> 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8737601" y="1598892"/>
            <a:ext cx="14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Xi    </a:t>
            </a:r>
            <a:r>
              <a:rPr lang="it-IT" sz="1600" b="1">
                <a:hlinkClick r:id="rId18" tooltip="Irritazione"/>
              </a:rPr>
              <a:t>IRRITANTE</a:t>
            </a:r>
            <a:r>
              <a:rPr lang="it-IT"/>
              <a:t> </a:t>
            </a:r>
          </a:p>
        </p:txBody>
      </p:sp>
      <p:pic>
        <p:nvPicPr>
          <p:cNvPr id="116751" name="Picture 15" descr="Simbolo di rischio C = corrosivo">
            <a:hlinkClick r:id="rId19" tooltip="Simbolo di rischio C = corrosivo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15200" y="2743200"/>
            <a:ext cx="1270000" cy="952500"/>
          </a:xfrm>
          <a:prstGeom prst="rect">
            <a:avLst/>
          </a:prstGeom>
          <a:noFill/>
        </p:spPr>
      </p:pic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8737601" y="2818092"/>
            <a:ext cx="151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C   </a:t>
            </a:r>
            <a:r>
              <a:rPr lang="it-IT" sz="1600" b="1">
                <a:hlinkClick r:id="rId21" tooltip="Corrosione"/>
              </a:rPr>
              <a:t>CORROSIVO</a:t>
            </a:r>
            <a:r>
              <a:rPr lang="it-IT"/>
              <a:t> </a:t>
            </a:r>
          </a:p>
        </p:txBody>
      </p:sp>
      <p:pic>
        <p:nvPicPr>
          <p:cNvPr id="116753" name="Picture 17" descr="Simbolo di rischio N = pericoloso in ambiente">
            <a:hlinkClick r:id="rId22" tooltip="Simbolo di rischio N = pericoloso in ambiente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15200" y="4419600"/>
            <a:ext cx="1270000" cy="952500"/>
          </a:xfrm>
          <a:prstGeom prst="rect">
            <a:avLst/>
          </a:prstGeom>
          <a:noFill/>
        </p:spPr>
      </p:pic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8636000" y="4417726"/>
            <a:ext cx="183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sz="1600" b="1"/>
              <a:t>N</a:t>
            </a:r>
            <a:r>
              <a:rPr lang="it-IT" sz="1600"/>
              <a:t>     </a:t>
            </a:r>
            <a:r>
              <a:rPr lang="it-IT" sz="1600" b="1" u="sng">
                <a:solidFill>
                  <a:schemeClr val="hlink"/>
                </a:solidFill>
              </a:rPr>
              <a:t>PERICOLOSO </a:t>
            </a:r>
          </a:p>
          <a:p>
            <a:r>
              <a:rPr lang="it-IT" sz="1600" b="1">
                <a:solidFill>
                  <a:schemeClr val="hlink"/>
                </a:solidFill>
              </a:rPr>
              <a:t>   </a:t>
            </a:r>
            <a:r>
              <a:rPr lang="it-IT" sz="1600" b="1" u="sng">
                <a:solidFill>
                  <a:schemeClr val="hlink"/>
                </a:solidFill>
              </a:rPr>
              <a:t>PER L'AMBIENTE</a:t>
            </a:r>
            <a:r>
              <a:rPr lang="it-IT" sz="1600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2743200" y="0"/>
            <a:ext cx="7213600" cy="609600"/>
          </a:xfrm>
          <a:prstGeom prst="rect">
            <a:avLst/>
          </a:prstGeom>
          <a:solidFill>
            <a:srgbClr val="4C7CA0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Simboli ed indicazioni di pericolo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2785" y="2673439"/>
            <a:ext cx="6695297" cy="418456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909965" y="2102069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RISCHIO CHIMICO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86361" y="2454165"/>
            <a:ext cx="7315200" cy="4572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51703" y="2017986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RISCHIO CHIMICO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2277" y="2568336"/>
            <a:ext cx="6863462" cy="428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5151703" y="2228193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RISCHIO CHIMICO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97462" y="2543503"/>
            <a:ext cx="6625723" cy="414107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51703" y="2133600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dirty="0">
                <a:solidFill>
                  <a:schemeClr val="bg1"/>
                </a:solidFill>
              </a:rPr>
              <a:t>O CHIMICO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SOSTANZE E PREPARATI PERICOLOSI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endParaRPr lang="it-IT" dirty="0"/>
          </a:p>
          <a:p>
            <a:pPr algn="ctr">
              <a:buFont typeface="Arial" pitchFamily="34" charset="0"/>
              <a:buNone/>
            </a:pPr>
            <a:endParaRPr lang="it-IT" dirty="0"/>
          </a:p>
          <a:p>
            <a:pPr algn="ctr">
              <a:buFont typeface="Arial" pitchFamily="34" charset="0"/>
              <a:buNone/>
            </a:pPr>
            <a:r>
              <a:rPr lang="it-IT" sz="4000" b="1" dirty="0" err="1">
                <a:solidFill>
                  <a:srgbClr val="FFFF00"/>
                </a:solidFill>
              </a:rPr>
              <a:t>…….E</a:t>
            </a:r>
            <a:r>
              <a:rPr lang="it-IT" sz="4000" b="1" dirty="0">
                <a:solidFill>
                  <a:srgbClr val="FFFF00"/>
                </a:solidFill>
              </a:rPr>
              <a:t> NEL NOSTRO STUDIO </a:t>
            </a:r>
            <a:r>
              <a:rPr lang="it-IT" sz="4000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48910" y="2620887"/>
            <a:ext cx="6779381" cy="42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5151703" y="2238703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dirty="0">
                <a:solidFill>
                  <a:schemeClr val="bg1"/>
                </a:solidFill>
              </a:rPr>
              <a:t>O CHIMICO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863" y="2017985"/>
            <a:ext cx="10131425" cy="1114097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Le Direttive Europee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69325" y="3332551"/>
            <a:ext cx="6096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b="1" dirty="0">
                <a:solidFill>
                  <a:srgbClr val="002060"/>
                </a:solidFill>
              </a:rPr>
              <a:t>obbligo di recepimento nei fini, non nei mezzi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b="1" dirty="0">
                <a:solidFill>
                  <a:srgbClr val="002060"/>
                </a:solidFill>
              </a:rPr>
              <a:t> 	priorità sulle norme dei singoli Stati</a:t>
            </a:r>
            <a:br>
              <a:rPr lang="it-IT" sz="2400" b="1" dirty="0">
                <a:solidFill>
                  <a:srgbClr val="002060"/>
                </a:solidFill>
              </a:rPr>
            </a:br>
            <a:endParaRPr lang="it-IT" sz="2400" b="1" dirty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b="1" dirty="0">
                <a:solidFill>
                  <a:srgbClr val="002060"/>
                </a:solidFill>
              </a:rPr>
              <a:t>Sentenza  Corte di Cassazione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b="1" dirty="0">
                <a:solidFill>
                  <a:srgbClr val="002060"/>
                </a:solidFill>
              </a:rPr>
              <a:t>(22/10/93)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b="1" dirty="0">
                <a:solidFill>
                  <a:srgbClr val="002060"/>
                </a:solidFill>
              </a:rPr>
              <a:t>	la Direttiva Europea ha efficacia immediata, ancorché non recepita dagli stati membri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28194" y="2496077"/>
            <a:ext cx="6979076" cy="436192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51703" y="2049517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dirty="0">
                <a:solidFill>
                  <a:schemeClr val="bg1"/>
                </a:solidFill>
              </a:rPr>
              <a:t>O CHIMICO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441" y="2511972"/>
            <a:ext cx="7315201" cy="45720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51703" y="2039007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dirty="0">
                <a:solidFill>
                  <a:schemeClr val="bg1"/>
                </a:solidFill>
              </a:rPr>
              <a:t>O CHIMICO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1134" y="2385848"/>
            <a:ext cx="6877971" cy="429873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151703" y="1975945"/>
            <a:ext cx="188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RISCH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dirty="0">
                <a:solidFill>
                  <a:schemeClr val="bg1"/>
                </a:solidFill>
              </a:rPr>
              <a:t>O CHIMICO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75291" y="357352"/>
            <a:ext cx="10131425" cy="1456267"/>
          </a:xfrm>
          <a:solidFill>
            <a:srgbClr val="4C7C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Scheda di sicurezza</a:t>
            </a:r>
            <a:br>
              <a:rPr lang="it-IT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it-IT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D.M. Sanità D.M. Salute 07.09.02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it-IT" sz="4300" b="1" dirty="0">
                <a:solidFill>
                  <a:schemeClr val="bg1"/>
                </a:solidFill>
                <a:cs typeface="Tahoma" pitchFamily="34" charset="0"/>
              </a:rPr>
              <a:t>Comunque sia classificato il preparato, è dovere</a:t>
            </a:r>
            <a:br>
              <a:rPr lang="it-IT" sz="4300" b="1" dirty="0">
                <a:solidFill>
                  <a:schemeClr val="bg1"/>
                </a:solidFill>
                <a:cs typeface="Tahoma" pitchFamily="34" charset="0"/>
              </a:rPr>
            </a:br>
            <a:r>
              <a:rPr lang="it-IT" sz="4300" b="1" dirty="0">
                <a:solidFill>
                  <a:schemeClr val="bg1"/>
                </a:solidFill>
                <a:cs typeface="Tahoma" pitchFamily="34" charset="0"/>
              </a:rPr>
              <a:t>del venditore fornire la scheda di sicurezza </a:t>
            </a:r>
            <a:br>
              <a:rPr lang="it-IT" sz="4300" b="1" dirty="0">
                <a:solidFill>
                  <a:schemeClr val="bg1"/>
                </a:solidFill>
                <a:cs typeface="Tahoma" pitchFamily="34" charset="0"/>
              </a:rPr>
            </a:br>
            <a:r>
              <a:rPr lang="it-IT" sz="4300" b="1" dirty="0">
                <a:solidFill>
                  <a:schemeClr val="bg1"/>
                </a:solidFill>
                <a:cs typeface="Tahoma" pitchFamily="34" charset="0"/>
              </a:rPr>
              <a:t>ed è nostro diritto pretenderla.</a:t>
            </a:r>
          </a:p>
          <a:p>
            <a:r>
              <a:rPr lang="it-IT" sz="4300" b="1" dirty="0">
                <a:solidFill>
                  <a:srgbClr val="FFC000"/>
                </a:solidFill>
                <a:cs typeface="Tahoma" pitchFamily="34" charset="0"/>
              </a:rPr>
              <a:t>La scheda di sicurezza deve contenere 16 informazioni obbligatorie</a:t>
            </a:r>
          </a:p>
          <a:p>
            <a:r>
              <a:rPr lang="it-IT" sz="4300" b="1" dirty="0">
                <a:solidFill>
                  <a:schemeClr val="bg1"/>
                </a:solidFill>
                <a:cs typeface="Tahoma" pitchFamily="34" charset="0"/>
              </a:rPr>
              <a:t>Se la sostanza é venduta in Italia, la scheda di sicurezza deve essere in lingua italiana</a:t>
            </a:r>
          </a:p>
          <a:p>
            <a:r>
              <a:rPr lang="it-IT" sz="4300" b="1" dirty="0">
                <a:solidFill>
                  <a:schemeClr val="bg1"/>
                </a:solidFill>
                <a:cs typeface="Tahoma" pitchFamily="34" charset="0"/>
              </a:rPr>
              <a:t>La scheda di sicurezza deve essere continuamente aggiornata a seguito di ogni modifica della composizione del preparato e riportare la </a:t>
            </a:r>
            <a:r>
              <a:rPr lang="it-IT" sz="4300" b="1" u="sng" dirty="0">
                <a:solidFill>
                  <a:schemeClr val="bg1"/>
                </a:solidFill>
                <a:cs typeface="Tahoma" pitchFamily="34" charset="0"/>
              </a:rPr>
              <a:t>data di compilazione e dell’eventuale aggiornamento</a:t>
            </a:r>
          </a:p>
          <a:p>
            <a:endParaRPr lang="it-IT" sz="2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it-IT" sz="2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763000" y="6286501"/>
            <a:ext cx="284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88D3F2-1EE0-4FC7-8F40-7E90A327516A}" type="slidenum">
              <a:rPr lang="it-IT" sz="1200" b="1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lang="it-IT" sz="1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5301" name="Picture 2" descr="C:\Users\stefania.carli\Desktop\icone\iconexperience\v_collections_png\basic_foundation\128x128\shadow\book_yel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1151" y="1209675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it-IT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SCHEDE </a:t>
            </a:r>
            <a:r>
              <a:rPr lang="it-IT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it-IT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SICUREZZA</a:t>
            </a:r>
          </a:p>
          <a:p>
            <a:pPr algn="ctr">
              <a:buNone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Devono essere:</a:t>
            </a:r>
          </a:p>
          <a:p>
            <a:pPr algn="ctr">
              <a:buNone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it-IT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disposizione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di tutto il personale</a:t>
            </a:r>
          </a:p>
          <a:p>
            <a:pPr algn="ctr">
              <a:buNone/>
            </a:pPr>
            <a:r>
              <a:rPr lang="it-IT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richieste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al fornitore per ogni nuovo prodotto</a:t>
            </a:r>
          </a:p>
          <a:p>
            <a:pPr algn="ctr">
              <a:buNone/>
            </a:pPr>
            <a:r>
              <a:rPr lang="it-IT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consultate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sempre in caso di dubbio</a:t>
            </a:r>
          </a:p>
          <a:p>
            <a:pPr algn="ctr">
              <a:buNone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usate per la </a:t>
            </a:r>
            <a:r>
              <a:rPr lang="it-IT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compilazione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del documento di     valutazione del rischio chimico</a:t>
            </a:r>
          </a:p>
          <a:p>
            <a:pPr algn="ctr">
              <a:buNone/>
            </a:pPr>
            <a:r>
              <a:rPr lang="it-IT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conoscere le procedure di primo soccorso</a:t>
            </a:r>
          </a:p>
          <a:p>
            <a:endParaRPr lang="it-IT" dirty="0">
              <a:latin typeface="Tahoma" pitchFamily="34" charset="0"/>
              <a:cs typeface="Tahoma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67250" y="285751"/>
            <a:ext cx="5543550" cy="5840413"/>
          </a:xfrm>
          <a:solidFill>
            <a:schemeClr val="bg1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it-IT" altLang="it-IT" sz="28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96250" y="628650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969A9EE-96C0-4A43-9221-4778B57EA4B7}" type="slidenum">
              <a:rPr lang="it-IT" altLang="it-IT" sz="1200" b="1">
                <a:solidFill>
                  <a:srgbClr val="604A7B"/>
                </a:solidFill>
                <a:latin typeface="Calibri" charset="0"/>
                <a:ea typeface="Arial" charset="0"/>
                <a:cs typeface="Arial" charset="0"/>
              </a:rPr>
              <a:pPr algn="r"/>
              <a:t>85</a:t>
            </a:fld>
            <a:endParaRPr lang="it-IT" altLang="it-IT" sz="1200" b="1">
              <a:solidFill>
                <a:srgbClr val="604A7B"/>
              </a:solidFill>
              <a:latin typeface="Calibri" charset="0"/>
              <a:ea typeface="Arial" charset="0"/>
              <a:cs typeface="Arial" charset="0"/>
            </a:endParaRP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28625"/>
            <a:ext cx="472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llout con freccia a destra 13"/>
          <p:cNvSpPr/>
          <p:nvPr/>
        </p:nvSpPr>
        <p:spPr>
          <a:xfrm>
            <a:off x="4452938" y="2786064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7" name="Callout con freccia a destra 16"/>
          <p:cNvSpPr/>
          <p:nvPr/>
        </p:nvSpPr>
        <p:spPr>
          <a:xfrm>
            <a:off x="4381500" y="1785939"/>
            <a:ext cx="857250" cy="428625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9" name="Parentesi graffa aperta 18"/>
          <p:cNvSpPr>
            <a:spLocks/>
          </p:cNvSpPr>
          <p:nvPr/>
        </p:nvSpPr>
        <p:spPr bwMode="auto">
          <a:xfrm>
            <a:off x="5310188" y="1143000"/>
            <a:ext cx="214312" cy="17145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79646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it-IT" altLang="it-IT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0" name="Callout con freccia a destra 19"/>
          <p:cNvSpPr/>
          <p:nvPr/>
        </p:nvSpPr>
        <p:spPr>
          <a:xfrm>
            <a:off x="4452938" y="3714751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1" name="Callout con freccia a destra 20"/>
          <p:cNvSpPr/>
          <p:nvPr/>
        </p:nvSpPr>
        <p:spPr>
          <a:xfrm>
            <a:off x="4452938" y="5072064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1981201" y="274638"/>
            <a:ext cx="2614613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Scheda di sicurezza</a:t>
            </a:r>
          </a:p>
        </p:txBody>
      </p:sp>
    </p:spTree>
    <p:extLst>
      <p:ext uri="{BB962C8B-B14F-4D97-AF65-F5344CB8AC3E}">
        <p14:creationId xmlns:p14="http://schemas.microsoft.com/office/powerpoint/2010/main" val="1705169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67250" y="285751"/>
            <a:ext cx="5543550" cy="5840413"/>
          </a:xfrm>
          <a:solidFill>
            <a:schemeClr val="bg1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it-IT" altLang="it-IT" sz="28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96250" y="628650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8A55A1F-028A-7541-97F6-7565A611FE05}" type="slidenum">
              <a:rPr lang="it-IT" altLang="it-IT" sz="1200" b="1">
                <a:solidFill>
                  <a:srgbClr val="604A7B"/>
                </a:solidFill>
                <a:latin typeface="Calibri" charset="0"/>
                <a:ea typeface="Arial" charset="0"/>
                <a:cs typeface="Arial" charset="0"/>
              </a:rPr>
              <a:pPr algn="r"/>
              <a:t>86</a:t>
            </a:fld>
            <a:endParaRPr lang="it-IT" altLang="it-IT" sz="1200" b="1">
              <a:solidFill>
                <a:srgbClr val="604A7B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4" name="Callout con freccia a destra 13"/>
          <p:cNvSpPr/>
          <p:nvPr/>
        </p:nvSpPr>
        <p:spPr>
          <a:xfrm>
            <a:off x="4810125" y="4071939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7" name="Callout con freccia a destra 16"/>
          <p:cNvSpPr/>
          <p:nvPr/>
        </p:nvSpPr>
        <p:spPr>
          <a:xfrm>
            <a:off x="4810125" y="1000126"/>
            <a:ext cx="857250" cy="428625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pic>
        <p:nvPicPr>
          <p:cNvPr id="1208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428625"/>
            <a:ext cx="42195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1981201" y="274638"/>
            <a:ext cx="2614613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Scheda di sicurezza</a:t>
            </a:r>
          </a:p>
        </p:txBody>
      </p:sp>
    </p:spTree>
    <p:extLst>
      <p:ext uri="{BB962C8B-B14F-4D97-AF65-F5344CB8AC3E}">
        <p14:creationId xmlns:p14="http://schemas.microsoft.com/office/powerpoint/2010/main" val="611407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981201" y="274638"/>
            <a:ext cx="2614613" cy="1143000"/>
          </a:xfrm>
          <a:solidFill>
            <a:srgbClr val="4C7CA0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Scheda di sicurezza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67250" y="285751"/>
            <a:ext cx="5543550" cy="5840413"/>
          </a:xfrm>
          <a:solidFill>
            <a:schemeClr val="bg1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it-IT" altLang="it-IT" sz="28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96250" y="628650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6132A99-73B8-BF41-B824-9C0C5AE20BD0}" type="slidenum">
              <a:rPr lang="it-IT" altLang="it-IT" sz="1200" b="1">
                <a:solidFill>
                  <a:srgbClr val="604A7B"/>
                </a:solidFill>
                <a:latin typeface="Calibri" charset="0"/>
                <a:ea typeface="Arial" charset="0"/>
                <a:cs typeface="Arial" charset="0"/>
              </a:rPr>
              <a:pPr algn="r"/>
              <a:t>87</a:t>
            </a:fld>
            <a:endParaRPr lang="it-IT" altLang="it-IT" sz="1200" b="1">
              <a:solidFill>
                <a:srgbClr val="604A7B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4" name="Callout con freccia a destra 13"/>
          <p:cNvSpPr/>
          <p:nvPr/>
        </p:nvSpPr>
        <p:spPr>
          <a:xfrm>
            <a:off x="4810125" y="2357439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7" name="Callout con freccia a destra 16"/>
          <p:cNvSpPr/>
          <p:nvPr/>
        </p:nvSpPr>
        <p:spPr>
          <a:xfrm>
            <a:off x="4810125" y="3357564"/>
            <a:ext cx="857250" cy="428625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pic>
        <p:nvPicPr>
          <p:cNvPr id="1218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28626"/>
            <a:ext cx="40862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0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981201" y="274638"/>
            <a:ext cx="2614613" cy="1143000"/>
          </a:xfrm>
          <a:solidFill>
            <a:srgbClr val="4C7CA0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Scheda di sicurezza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67250" y="285751"/>
            <a:ext cx="5543550" cy="5840413"/>
          </a:xfrm>
          <a:solidFill>
            <a:schemeClr val="bg1"/>
          </a:solidFill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it-IT" altLang="it-IT" sz="28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96250" y="6286501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F70AFBE-0D9A-CD47-A2C6-E24427ED6FFB}" type="slidenum">
              <a:rPr lang="it-IT" altLang="it-IT" sz="1200" b="1">
                <a:solidFill>
                  <a:srgbClr val="604A7B"/>
                </a:solidFill>
                <a:latin typeface="Calibri" charset="0"/>
                <a:ea typeface="Arial" charset="0"/>
                <a:cs typeface="Arial" charset="0"/>
              </a:rPr>
              <a:pPr algn="r"/>
              <a:t>88</a:t>
            </a:fld>
            <a:endParaRPr lang="it-IT" altLang="it-IT" sz="1200" b="1">
              <a:solidFill>
                <a:srgbClr val="604A7B"/>
              </a:solidFill>
              <a:latin typeface="Calibri" charset="0"/>
              <a:ea typeface="Arial" charset="0"/>
              <a:cs typeface="Arial" charset="0"/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4" y="428626"/>
            <a:ext cx="468788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 con freccia a destra 8"/>
          <p:cNvSpPr/>
          <p:nvPr/>
        </p:nvSpPr>
        <p:spPr>
          <a:xfrm>
            <a:off x="4524375" y="1071564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0" name="Callout con freccia a destra 9"/>
          <p:cNvSpPr/>
          <p:nvPr/>
        </p:nvSpPr>
        <p:spPr>
          <a:xfrm>
            <a:off x="4524375" y="3571876"/>
            <a:ext cx="857250" cy="428625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1" name="Callout con freccia a destra 10"/>
          <p:cNvSpPr/>
          <p:nvPr/>
        </p:nvSpPr>
        <p:spPr>
          <a:xfrm>
            <a:off x="4524375" y="1857376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2" name="Callout con freccia a destra 11"/>
          <p:cNvSpPr/>
          <p:nvPr/>
        </p:nvSpPr>
        <p:spPr>
          <a:xfrm>
            <a:off x="4524375" y="3071814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3" name="Callout con freccia a destra 12"/>
          <p:cNvSpPr/>
          <p:nvPr/>
        </p:nvSpPr>
        <p:spPr>
          <a:xfrm>
            <a:off x="4524375" y="5643564"/>
            <a:ext cx="857250" cy="428625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5" name="Freccia a sinistra 14"/>
          <p:cNvSpPr/>
          <p:nvPr/>
        </p:nvSpPr>
        <p:spPr>
          <a:xfrm>
            <a:off x="6596064" y="4643438"/>
            <a:ext cx="428625" cy="21431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6238876" y="3857626"/>
            <a:ext cx="428625" cy="21431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312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DISPOSITIVI </a:t>
            </a:r>
            <a:r>
              <a:rPr lang="it-IT" sz="2800" b="1" dirty="0" err="1">
                <a:solidFill>
                  <a:srgbClr val="FFC000"/>
                </a:solidFill>
              </a:rPr>
              <a:t>DI</a:t>
            </a:r>
            <a:r>
              <a:rPr lang="it-IT" sz="2800" b="1" dirty="0">
                <a:solidFill>
                  <a:srgbClr val="FFC000"/>
                </a:solidFill>
              </a:rPr>
              <a:t> PROTEZIONE INDIVIDUALE (DPI)</a:t>
            </a:r>
            <a:endParaRPr lang="it-IT" sz="2800" dirty="0"/>
          </a:p>
          <a:p>
            <a:pPr algn="ctr">
              <a:buNone/>
              <a:defRPr/>
            </a:pPr>
            <a:r>
              <a:rPr lang="it-IT" sz="2800" dirty="0" err="1">
                <a:solidFill>
                  <a:schemeClr val="bg1"/>
                </a:solidFill>
              </a:rPr>
              <a:t>D.Lgs.</a:t>
            </a:r>
            <a:r>
              <a:rPr lang="it-IT" sz="2800" dirty="0">
                <a:solidFill>
                  <a:schemeClr val="bg1"/>
                </a:solidFill>
              </a:rPr>
              <a:t> 81/2008   </a:t>
            </a:r>
          </a:p>
          <a:p>
            <a:pPr algn="ctr">
              <a:buNone/>
              <a:defRPr/>
            </a:pPr>
            <a:r>
              <a:rPr lang="it-IT" sz="2800" dirty="0">
                <a:solidFill>
                  <a:schemeClr val="bg1"/>
                </a:solidFill>
              </a:rPr>
              <a:t> Capo II</a:t>
            </a:r>
          </a:p>
          <a:p>
            <a:pPr algn="ctr">
              <a:buNone/>
              <a:defRPr/>
            </a:pPr>
            <a:r>
              <a:rPr lang="it-IT" sz="2800" dirty="0">
                <a:solidFill>
                  <a:schemeClr val="bg1"/>
                </a:solidFill>
              </a:rPr>
              <a:t>art. 74 - 79</a:t>
            </a:r>
          </a:p>
          <a:p>
            <a:pPr algn="ctr">
              <a:buNone/>
            </a:pPr>
            <a:endParaRPr lang="it-IT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863" y="2175642"/>
            <a:ext cx="10131425" cy="1124607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FONTI ORDINARIE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0" y="3121572"/>
            <a:ext cx="60960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Codice Civile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art. 2087 - art. 2043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Statuto dei Lavoratori (</a:t>
            </a:r>
            <a:r>
              <a:rPr lang="it-IT" sz="2400" b="1" dirty="0" err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Lgs</a:t>
            </a:r>
            <a:r>
              <a:rPr lang="it-IT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20/5/70 </a:t>
            </a:r>
            <a:r>
              <a:rPr lang="it-IT" sz="2400" b="1" dirty="0" err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n°</a:t>
            </a:r>
            <a:r>
              <a:rPr lang="it-IT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.300)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art. 9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Codice Penale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art. 437 - art. 451 - art. 589 - art. 590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DISPOSITIVI </a:t>
            </a:r>
            <a:r>
              <a:rPr lang="it-IT" sz="2800" b="1" dirty="0" err="1">
                <a:solidFill>
                  <a:srgbClr val="FFC000"/>
                </a:solidFill>
              </a:rPr>
              <a:t>DI</a:t>
            </a:r>
            <a:r>
              <a:rPr lang="it-IT" sz="2800" b="1" dirty="0">
                <a:solidFill>
                  <a:srgbClr val="FFC000"/>
                </a:solidFill>
              </a:rPr>
              <a:t> PROTEZIONE INDIVIDUALE (DPI)</a:t>
            </a:r>
            <a:endParaRPr lang="it-IT" sz="2800" dirty="0"/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GUANTI 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MASCHERINE 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OCCHIALI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CAMICE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GUANTI A SPESSORE MAGGIORATO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DISPOSITIVI </a:t>
            </a:r>
            <a:r>
              <a:rPr lang="it-IT" sz="2800" b="1" dirty="0" err="1">
                <a:solidFill>
                  <a:srgbClr val="FFC000"/>
                </a:solidFill>
              </a:rPr>
              <a:t>DI</a:t>
            </a:r>
            <a:r>
              <a:rPr lang="it-IT" sz="2800" b="1" dirty="0">
                <a:solidFill>
                  <a:srgbClr val="FFC000"/>
                </a:solidFill>
              </a:rPr>
              <a:t> PROTEZIONE INDIVIDUALE (DPI)</a:t>
            </a:r>
            <a:endParaRPr lang="it-IT" sz="2800" dirty="0"/>
          </a:p>
          <a:p>
            <a:pPr algn="ctr">
              <a:buNone/>
              <a:defRPr/>
            </a:pPr>
            <a:endParaRPr lang="it-IT" sz="28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2800" b="1" dirty="0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Si intende per dispositivo di protezione individuale, di seguito denominato «DPI», qualsiasi attrezzatura destinata ad </a:t>
            </a:r>
            <a:r>
              <a:rPr lang="it-IT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essere </a:t>
            </a:r>
            <a:r>
              <a:rPr lang="it-IT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indossata e tenuta dal lavoratore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allo scopo di proteggerlo contro uno o più rischi suscettibili di minacciarne la sicurezza o la salute durante il lavoro, nonché ogni complemento o accessorio destinato a tale scopo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algn="ctr">
              <a:buNone/>
            </a:pPr>
            <a:endParaRPr lang="it-IT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Tutela della salute e della sicurezza sul luogo di lavoro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legge 81/08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Art. 75 - Obbligo di uso</a:t>
            </a:r>
          </a:p>
          <a:p>
            <a:pPr algn="ctr"/>
            <a:r>
              <a:rPr lang="it-IT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1. I DPI devono essere </a:t>
            </a:r>
            <a:r>
              <a:rPr lang="it-IT" sz="3200" u="sng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impiegati quando i rischi non possono essere evitati o sufficientemente ridotti</a:t>
            </a:r>
            <a:r>
              <a:rPr lang="it-IT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da misure tecniche di prevenzione, da mezzi di protezione collettiva, da misure, metodi o procedimenti di riorganizzazione del lavoro.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ctrTitle"/>
          </p:nvPr>
        </p:nvSpPr>
        <p:spPr>
          <a:xfrm>
            <a:off x="914400" y="836614"/>
            <a:ext cx="10363200" cy="1584325"/>
          </a:xfrm>
        </p:spPr>
        <p:txBody>
          <a:bodyPr/>
          <a:lstStyle/>
          <a:p>
            <a:pPr eaLnBrk="1" hangingPunct="1">
              <a:defRPr/>
            </a:pPr>
            <a:r>
              <a:rPr lang="it-IT"/>
              <a:t>81/08 “</a:t>
            </a:r>
            <a:r>
              <a:rPr lang="it-IT" sz="2800">
                <a:latin typeface="Arial Black" pitchFamily="34" charset="0"/>
              </a:rPr>
              <a:t>RELAZIONE DI TUTTI I RISCHI”</a:t>
            </a:r>
            <a:endParaRPr lang="it-IT">
              <a:latin typeface="Arial Black" pitchFamily="34" charset="0"/>
            </a:endParaRPr>
          </a:p>
        </p:txBody>
      </p:sp>
      <p:sp>
        <p:nvSpPr>
          <p:cNvPr id="23555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6148" name="Picture 2" descr="http://www.dazeroadieci.net/wp-content/uploads/2010/03/work_safe_3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1" y="2492375"/>
            <a:ext cx="477943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www.dazeroadieci.net/wp-content/uploads/2010/03/work_safe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133" y="2636838"/>
            <a:ext cx="57150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dirty="0">
                <a:latin typeface="Arial Black" pitchFamily="34" charset="0"/>
              </a:rPr>
              <a:t>81/08 “</a:t>
            </a:r>
            <a:r>
              <a:rPr lang="it-IT" sz="2800" cap="all" dirty="0">
                <a:latin typeface="Arial Black" pitchFamily="34" charset="0"/>
              </a:rPr>
              <a:t>misure di prevenzione e protezione</a:t>
            </a:r>
            <a:r>
              <a:rPr lang="it-IT" sz="2800" dirty="0">
                <a:latin typeface="Arial Black" pitchFamily="34" charset="0"/>
              </a:rPr>
              <a:t>”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7172" name="Picture 4" descr="http://www.dazeroadieci.net/wp-content/uploads/2010/03/work_safe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828800"/>
            <a:ext cx="56642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dazeroadieci.net/wp-content/uploads/2010/03/work_safe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773238"/>
            <a:ext cx="516678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>
                <a:latin typeface="Arial Black" pitchFamily="34" charset="0"/>
              </a:rPr>
              <a:t>81/08 “DPI ADOTTATI”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8196" name="Picture 2" descr="http://www.dazeroadieci.net/wp-content/uploads/2010/03/fb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84" y="1773238"/>
            <a:ext cx="614468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dazeroadieci.net/wp-content/uploads/2010/03/work_safe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4351" y="1916113"/>
            <a:ext cx="4802716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>
                <a:latin typeface="Arial Black" pitchFamily="34" charset="0"/>
              </a:rPr>
              <a:t>81/08 “ MIGLIORAMENTO NEL TEMPO”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9220" name="Picture 2" descr="http://www.dazeroadieci.net/wp-content/uploads/2010/03/work_safe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85" y="1700213"/>
            <a:ext cx="518371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dazeroadieci.net/wp-content/uploads/2010/03/work_safe_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6485" y="1700214"/>
            <a:ext cx="5234516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5615517" y="3716339"/>
            <a:ext cx="863600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>
                <a:latin typeface="Arial Black" pitchFamily="34" charset="0"/>
              </a:rPr>
              <a:t>81/08 “SENZA PAROLE….”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10244" name="Picture 2" descr="workingwithouttools141dv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784" y="1989138"/>
            <a:ext cx="422486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workingwithouttools1d18rs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133" y="2060576"/>
            <a:ext cx="5283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Art. 76 - Requisiti dei DPI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857250" indent="-315913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15968"/>
              </a:buClr>
              <a:buSzPct val="60000"/>
              <a:buFont typeface="Calibri" charset="0"/>
              <a:buAutoNum type="arabicPeriod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devono essere </a:t>
            </a: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conformi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alle norme di cui al decreto </a:t>
            </a:r>
            <a:b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</a:b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legislativo </a:t>
            </a: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4 dicembre 1992, n. 475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e sue successive modificazioni.</a:t>
            </a:r>
          </a:p>
          <a:p>
            <a:pPr eaLnBrk="1" hangingPunct="1">
              <a:spcBef>
                <a:spcPct val="20000"/>
              </a:spcBef>
              <a:buClr>
                <a:srgbClr val="215968"/>
              </a:buClr>
              <a:buSzPct val="60000"/>
              <a:buFont typeface="Calibri" charset="0"/>
              <a:buAutoNum type="arabicPeriod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20000"/>
              </a:spcBef>
              <a:buClr>
                <a:srgbClr val="215968"/>
              </a:buClr>
              <a:buSzPct val="60000"/>
              <a:buFont typeface="Calibri" charset="0"/>
              <a:buAutoNum type="arabicPeriod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di cui al comma 1 </a:t>
            </a:r>
            <a:r>
              <a:rPr lang="it-IT" altLang="it-IT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devono</a:t>
            </a: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inoltre: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essere adeguati ai rischi da prevenire, senza comportare di per sé un rischio maggiore;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essere adeguati alle condizioni esistenti sul luogo di lavoro;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tenere conto delle esigenze ergonomiche o di salute del lavoratore;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r>
              <a:rPr lang="it-IT" altLang="it-IT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poter essere adattati all'utilizzatore secondo le sue necessità.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Calibri" charset="0"/>
              <a:buAutoNum type="alphaLcParenR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spcBef>
                <a:spcPct val="20000"/>
              </a:spcBef>
              <a:buClr>
                <a:srgbClr val="215968"/>
              </a:buClr>
              <a:buSzPct val="60000"/>
              <a:buFont typeface="Calibri" charset="0"/>
              <a:buAutoNum type="arabicPeriod"/>
            </a:pPr>
            <a:r>
              <a:rPr lang="it-IT" altLang="it-IT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In caso di rischi multipli che richiedono </a:t>
            </a: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l'uso simultaneo di più DPI</a:t>
            </a:r>
            <a:r>
              <a:rPr lang="it-IT" altLang="it-IT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, questi devono essere </a:t>
            </a:r>
            <a:r>
              <a:rPr lang="it-IT" altLang="it-IT" b="1" i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tra loro compatibili </a:t>
            </a:r>
            <a:r>
              <a:rPr lang="it-IT" altLang="it-IT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e tali da mantenere, anche nell'uso simultaneo, la propria efficacia nei confronti del rischio e dei rischi corrispondenti.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</a:pPr>
            <a:endParaRPr lang="it-IT" altLang="it-IT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20173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it-IT"/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solidFill>
            <a:srgbClr val="4C7CA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D.Lgs. 475 del 4 dicembre 1992</a:t>
            </a: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1981200" y="1600200"/>
            <a:ext cx="83058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60000"/>
            </a:pP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Art. 3 - Requisiti essenziali di sicurezza</a:t>
            </a: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[ Rif. 2 ].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60000"/>
            </a:pP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    </a:t>
            </a: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1</a:t>
            </a: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I DPI </a:t>
            </a:r>
            <a:r>
              <a:rPr lang="it-IT" altLang="it-IT" sz="16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non possono essere immessi sul mercato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e in servizio se non rispondono ai requisiti essenziali di sicurezza specificati nell'allegato II.  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60000"/>
            </a:pP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    </a:t>
            </a: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2.</a:t>
            </a:r>
            <a:r>
              <a:rPr lang="it-IT" altLang="it-IT" sz="1600" b="1">
                <a:solidFill>
                  <a:srgbClr val="3185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Si considerano conformi ai requisiti essenziali di cui al comma 1 i DPI muniti della </a:t>
            </a:r>
            <a:r>
              <a:rPr lang="it-IT" altLang="it-IT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marcatura CE</a:t>
            </a:r>
            <a:r>
              <a:rPr lang="it-IT" altLang="it-IT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Tahoma" charset="0"/>
                <a:cs typeface="Tahoma" charset="0"/>
              </a:rPr>
              <a:t> per i quali il fabbricante o il suo rappresentante stabilito nel territorio comunitario sia in grado di presentare, a richiesta, la documentazione di cui all'articolo 11, nonché, relativamente ai DPI di seconda e terza categoria, l'attestato di certificazione di cui all'articolo 7.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3352334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910</TotalTime>
  <Words>6644</Words>
  <Application>Microsoft Office PowerPoint</Application>
  <PresentationFormat>Widescreen</PresentationFormat>
  <Paragraphs>1012</Paragraphs>
  <Slides>134</Slides>
  <Notes>134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134</vt:i4>
      </vt:variant>
    </vt:vector>
  </HeadingPairs>
  <TitlesOfParts>
    <vt:vector size="144" baseType="lpstr">
      <vt:lpstr>Arial</vt:lpstr>
      <vt:lpstr>Arial Black</vt:lpstr>
      <vt:lpstr>Calibri</vt:lpstr>
      <vt:lpstr>Calibri Light</vt:lpstr>
      <vt:lpstr>Courier New</vt:lpstr>
      <vt:lpstr>Tahoma</vt:lpstr>
      <vt:lpstr>Times New Roman</vt:lpstr>
      <vt:lpstr>Wingdings</vt:lpstr>
      <vt:lpstr>Celestiale</vt:lpstr>
      <vt:lpstr>Personalizza struttura</vt:lpstr>
      <vt:lpstr>Scuola di formazione assistenti di studio  andi milano lodi monza brianza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 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Comunicazione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 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Presentazione standard di PowerPoint</vt:lpstr>
      <vt:lpstr>RISCHIO BIOLOGICO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 </vt:lpstr>
      <vt:lpstr>Tutela della salute e della sicurezza sul luogo di lavoro legge 81/08</vt:lpstr>
      <vt:lpstr>LIVELLI DI DECONTAMINAZIONE DA OTTENERE IN FUNZIONE DEL RISCHIO INFETTIVO classificazione di Spaulding (1972)</vt:lpstr>
      <vt:lpstr>DISINFETTANTI DI BASSO LIVELLO</vt:lpstr>
      <vt:lpstr>METODI DI DISINFEZIONE A ALTO LIVELLO</vt:lpstr>
      <vt:lpstr>METODI DI STERILIZZAZIONE</vt:lpstr>
      <vt:lpstr>Presentazione standard di PowerPoint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DIRETTIVA UE 2010/32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Presentazione standard di PowerPoint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SOSTANZE E PREPARATI PERICOLOSI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Scheda di sicurezza D.M. Sanità D.M. Salute 07.09.02 </vt:lpstr>
      <vt:lpstr>Tutela della salute e della sicurezza sul luogo di lavoro legge 81/08</vt:lpstr>
      <vt:lpstr>Presentazione standard di PowerPoint</vt:lpstr>
      <vt:lpstr>Presentazione standard di PowerPoint</vt:lpstr>
      <vt:lpstr>Scheda di sicurezza</vt:lpstr>
      <vt:lpstr>Scheda di sicurezza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81/08 “RELAZIONE DI TUTTI I RISCHI”</vt:lpstr>
      <vt:lpstr>81/08 “misure di prevenzione e protezione”</vt:lpstr>
      <vt:lpstr>81/08 “DPI ADOTTATI”</vt:lpstr>
      <vt:lpstr>81/08 “ MIGLIORAMENTO NEL TEMPO”</vt:lpstr>
      <vt:lpstr>81/08 “SENZA PAROLE….”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INDICAZIONI SUI CRITERI DI SCELTA E UTILIZZAZIONE DEI GUANTI MONOUSO</vt:lpstr>
      <vt:lpstr>TIPI DI GUANTI, MATERIALE E CARATTERISTICHE CONSIGLIATI NELLO STUDIO ODONTOIATRICO</vt:lpstr>
      <vt:lpstr>Presentazione standard di PowerPoint</vt:lpstr>
      <vt:lpstr>CARATTERISTICHE E INDICI DI QUALITA’ DELLE MASCHERINE</vt:lpstr>
      <vt:lpstr>Presentazione standard di PowerPoint</vt:lpstr>
      <vt:lpstr>Presentazione standard di PowerPoint</vt:lpstr>
      <vt:lpstr>Presentazione standard di PowerPoint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  <vt:lpstr>Tutela della salute e della sicurezza sul luogo di lavoro legge 81/08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di formazione assistenti di studio  andi milano lodi monza brianza</dc:title>
  <dc:creator>Massimo</dc:creator>
  <cp:lastModifiedBy>Federica Russo</cp:lastModifiedBy>
  <cp:revision>76</cp:revision>
  <cp:lastPrinted>2019-07-15T09:08:08Z</cp:lastPrinted>
  <dcterms:created xsi:type="dcterms:W3CDTF">2015-02-22T14:32:28Z</dcterms:created>
  <dcterms:modified xsi:type="dcterms:W3CDTF">2019-07-15T09:13:08Z</dcterms:modified>
</cp:coreProperties>
</file>