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24" r:id="rId3"/>
    <p:sldId id="285" r:id="rId4"/>
    <p:sldId id="276" r:id="rId5"/>
    <p:sldId id="277" r:id="rId6"/>
    <p:sldId id="280" r:id="rId7"/>
    <p:sldId id="278" r:id="rId8"/>
    <p:sldId id="337" r:id="rId9"/>
    <p:sldId id="326" r:id="rId10"/>
    <p:sldId id="267" r:id="rId11"/>
    <p:sldId id="327" r:id="rId12"/>
    <p:sldId id="322" r:id="rId13"/>
    <p:sldId id="262" r:id="rId14"/>
    <p:sldId id="263" r:id="rId15"/>
    <p:sldId id="269" r:id="rId16"/>
    <p:sldId id="288" r:id="rId17"/>
    <p:sldId id="289" r:id="rId18"/>
    <p:sldId id="284" r:id="rId19"/>
    <p:sldId id="305" r:id="rId20"/>
    <p:sldId id="287" r:id="rId21"/>
    <p:sldId id="306" r:id="rId22"/>
    <p:sldId id="307" r:id="rId23"/>
    <p:sldId id="296" r:id="rId24"/>
    <p:sldId id="275" r:id="rId25"/>
    <p:sldId id="295" r:id="rId26"/>
    <p:sldId id="297" r:id="rId27"/>
    <p:sldId id="273" r:id="rId28"/>
    <p:sldId id="342" r:id="rId29"/>
    <p:sldId id="274" r:id="rId30"/>
    <p:sldId id="311" r:id="rId31"/>
    <p:sldId id="309" r:id="rId32"/>
    <p:sldId id="317" r:id="rId33"/>
    <p:sldId id="318" r:id="rId34"/>
    <p:sldId id="312" r:id="rId35"/>
    <p:sldId id="315" r:id="rId36"/>
    <p:sldId id="316" r:id="rId37"/>
    <p:sldId id="314" r:id="rId38"/>
    <p:sldId id="308" r:id="rId39"/>
    <p:sldId id="341" r:id="rId40"/>
    <p:sldId id="336" r:id="rId41"/>
    <p:sldId id="333" r:id="rId42"/>
    <p:sldId id="330" r:id="rId43"/>
    <p:sldId id="303" r:id="rId44"/>
    <p:sldId id="304" r:id="rId45"/>
    <p:sldId id="338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0F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1F86-24A7-4631-AD36-CF99874A5BFD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DB4CD-00E3-45AC-8C47-2A13883F12A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2BE85A-5ED1-4A53-9ACF-169AB1945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F5714D-C016-43B8-94ED-216C8A98F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D8445-B276-41AF-B016-0B408EAB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A01F1A-26D9-4019-9685-7957E0D2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62C9D0-20E5-4D46-BBD9-8B828294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59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8B2A0-D27A-49A6-9730-C4AE7833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FB6592-52BD-49FD-94C0-1D8D5FA1E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5DF93-C22F-4B17-B500-BDA8947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287A6-8DED-4DCB-8E1B-5392BB67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AE5CF-F5D0-474D-9C05-C67A99EE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7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B6AD5-8F62-4BD1-B412-8982CACBA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9481FA-AE52-4771-B2EE-14FF85204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C754CE-CE27-4C09-B21C-49155F9C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DA4826-7584-452F-BF53-E1657903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73251A-E61E-4D92-BE86-7A415D2C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90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69D38-3A56-482C-8F87-627E9FB8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6AF6FD-6520-4E55-9F6E-2B3E5E81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0C11D-F9AF-457B-90EB-6DD3F8D3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69F7DB-9A81-4088-91EA-E7AE607B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1402C5-F8E7-4DE7-933E-25EC9980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7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D50D3-E8E6-4967-9482-940CA7B7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36A092-8CE4-4D9F-9125-4C9FA5074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D035FE-71E3-4B56-80C0-F12A4F54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427B5B-DAA2-42B7-9159-33995450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75BD12-B4C9-4203-8F5B-A2E2597B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81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DD435-CAA4-4059-9568-3B53EFAB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F21CB-A624-4922-B26B-EA0880A90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67B35F-C366-424F-BF06-BFC6EAC17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D811B4-A4AB-449D-8EB8-C5CBCFE5D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7022B4-693C-4600-BEC6-A2DCE773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61DC00-385B-48B9-AB1D-591F8041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5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7450D-1257-4319-B679-695D98B1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F3E98E-3901-4992-885E-703BEA0CA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7E5A0C-4C32-4D9F-A767-F120E0E9A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A652CC-8699-495F-9D90-F7CD233A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66EAC9-843C-4F1B-867A-AB14956A4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0E5C2E-A611-41B5-B194-0361A111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A70187-4FA0-43CB-83D3-5AE11343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B7CC29-B98D-45AD-BC3F-B60DB376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36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93777B-F4C4-4DD5-B741-BD341D38F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6C56C9-1776-4DD1-9061-0F1FF24D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8E3DD43-9BED-4AC6-9A05-E49B3CD80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AD53ED-AC90-44AA-BA3D-42D27345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485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395340D-7E57-43A3-BEFD-C69B6DDF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DC0868-A9EF-4F7F-86D7-DF3E67B5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4415733-B932-415A-B2A9-44485046F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61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69E9AE-FF12-4111-A562-910FA2CA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E8A0C3-7EC9-45D7-BD7B-06BF4290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5A05CE-5E8E-4807-97B6-CEDC4DE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91735C-325B-4083-BF54-1BA2D39CA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E52A68-4C3A-42EB-8C90-1A4E9798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0347AA-9FE0-4130-86C7-682F0537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956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D6B14-54DD-487F-8757-22D8B03D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28D2A7D-8A01-4795-BA80-43CE5B399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EE9E054-F37E-4872-A7D3-A822BBEC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7AD7FA-B3A2-48AA-9022-59EDE879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506165-E081-4108-82F9-EBD3E4E8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5C2CB1-3AE3-471F-A0BD-7649126B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73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B784D8-F328-459F-95FA-F25A1113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49CFC4-EF60-408C-8B90-C859CD59A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9C2CE-29A0-4469-8DDD-B4928D998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AB694-D08A-4132-8835-C5FE46E335C1}" type="datetimeFigureOut">
              <a:rPr lang="it-IT" smtClean="0"/>
              <a:pPr/>
              <a:t>24/02/2020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65C88-BE49-4EE5-97C9-489083102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F35F9F-3828-4952-9E88-4B8649C2B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2E3E-863A-4185-B1EF-5A4747A1FD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7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63_Nh9pJN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ic.org/" TargetMode="External"/><Relationship Id="rId2" Type="http://schemas.openxmlformats.org/officeDocument/2006/relationships/hyperlink" Target="http://www.salute.gov.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33FB84-4F42-40DD-90FD-574240866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9138"/>
            <a:ext cx="9144000" cy="3221502"/>
          </a:xfrm>
        </p:spPr>
        <p:txBody>
          <a:bodyPr>
            <a:normAutofit fontScale="90000"/>
          </a:bodyPr>
          <a:lstStyle/>
          <a:p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br>
              <a:rPr lang="it-IT" sz="5400" dirty="0"/>
            </a:br>
            <a:r>
              <a:rPr lang="it-IT" dirty="0"/>
              <a:t>FISIOLOGIA DELLA NUTRIZIONE</a:t>
            </a: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2000" dirty="0"/>
              <a:t>Dottoressa Serafina Fassina</a:t>
            </a:r>
            <a:br>
              <a:rPr lang="it-IT" sz="2000" dirty="0"/>
            </a:br>
            <a:r>
              <a:rPr lang="it-IT" sz="2000" dirty="0"/>
              <a:t>Specialista in medicina interna</a:t>
            </a:r>
            <a:br>
              <a:rPr lang="it-IT" sz="2000" dirty="0"/>
            </a:br>
            <a:r>
              <a:rPr lang="it-IT" sz="2000" dirty="0"/>
              <a:t>Specialista in scienza dell’alimentazione</a:t>
            </a:r>
            <a:br>
              <a:rPr lang="it-IT" sz="2000" dirty="0"/>
            </a:br>
            <a:r>
              <a:rPr lang="it-IT" sz="2000" dirty="0"/>
              <a:t>Specialista in nefrologia medica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D0F0DE-9649-4303-80B0-24A5562B9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0640"/>
            <a:ext cx="9144000" cy="1322362"/>
          </a:xfrm>
        </p:spPr>
        <p:txBody>
          <a:bodyPr>
            <a:normAutofit fontScale="92500" lnSpcReduction="20000"/>
          </a:bodyPr>
          <a:lstStyle/>
          <a:p>
            <a:br>
              <a:rPr lang="it-IT" dirty="0"/>
            </a:br>
            <a:r>
              <a:rPr lang="it-IT" b="1" dirty="0"/>
              <a:t>ANDI </a:t>
            </a:r>
          </a:p>
          <a:p>
            <a:r>
              <a:rPr lang="it-IT" sz="1800" dirty="0"/>
              <a:t>via </a:t>
            </a:r>
            <a:r>
              <a:rPr lang="it-IT" sz="1800" dirty="0" err="1"/>
              <a:t>Lanzone</a:t>
            </a:r>
            <a:r>
              <a:rPr lang="it-IT" sz="1800" dirty="0"/>
              <a:t> 31 Milano</a:t>
            </a:r>
            <a:r>
              <a:rPr lang="it-IT" dirty="0"/>
              <a:t> </a:t>
            </a:r>
          </a:p>
          <a:p>
            <a:r>
              <a:rPr lang="it-IT" dirty="0"/>
              <a:t>11 gennaio 2020</a:t>
            </a:r>
          </a:p>
        </p:txBody>
      </p:sp>
    </p:spTree>
    <p:extLst>
      <p:ext uri="{BB962C8B-B14F-4D97-AF65-F5344CB8AC3E}">
        <p14:creationId xmlns:p14="http://schemas.microsoft.com/office/powerpoint/2010/main" val="293775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7B32C-81F4-4F63-9C61-442BFEE5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r>
              <a:rPr lang="it-IT" dirty="0"/>
              <a:t>fegato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18FCA1-7EAC-409E-939A-69EA3DB4B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7958"/>
            <a:ext cx="5181600" cy="2518117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posto tra la circolazione sistemica (diretta a tutti gli organi) e quella intestinale</a:t>
            </a:r>
            <a:br>
              <a:rPr lang="it-IT" dirty="0"/>
            </a:br>
            <a:r>
              <a:rPr lang="it-IT" dirty="0"/>
              <a:t>prima stazione di transito e trasformazione (metabolismo) delle sostanze  assorbite dal tubo digerente e immesse nei vasi sanguigni intestinali (vena porta) </a:t>
            </a:r>
            <a:br>
              <a:rPr lang="it-IT" dirty="0"/>
            </a:br>
            <a:r>
              <a:rPr lang="it-IT" dirty="0"/>
              <a:t>le vie biliari e la colecisti sono in stretta connessione con il fegato 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16D74C-F8D9-4E1D-9767-A3F69DEAD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03566"/>
            <a:ext cx="5181600" cy="4127863"/>
          </a:xfrm>
        </p:spPr>
        <p:txBody>
          <a:bodyPr>
            <a:normAutofit fontScale="70000" lnSpcReduction="20000"/>
          </a:bodyPr>
          <a:lstStyle/>
          <a:p>
            <a:r>
              <a:rPr lang="it-IT" sz="3400" b="1" dirty="0"/>
              <a:t>metabolismo dei nutrienti</a:t>
            </a:r>
          </a:p>
          <a:p>
            <a:r>
              <a:rPr lang="it-IT" sz="3400" b="1" dirty="0"/>
              <a:t>sintesi proteine, vitamine</a:t>
            </a:r>
          </a:p>
          <a:p>
            <a:r>
              <a:rPr lang="it-IT" sz="3400" b="1" dirty="0"/>
              <a:t>biotrasformazione </a:t>
            </a:r>
            <a:r>
              <a:rPr lang="it-IT" sz="3400" dirty="0"/>
              <a:t>(farmaci, alcool, ormoni)</a:t>
            </a:r>
          </a:p>
          <a:p>
            <a:r>
              <a:rPr lang="it-IT" sz="3400" b="1" dirty="0"/>
              <a:t>sintesi della bile</a:t>
            </a:r>
          </a:p>
          <a:p>
            <a:r>
              <a:rPr lang="it-IT" sz="3400" b="1" dirty="0"/>
              <a:t>sintesi e metabolismo del colesterolo</a:t>
            </a:r>
          </a:p>
          <a:p>
            <a:r>
              <a:rPr lang="it-IT" sz="3400" b="1" dirty="0"/>
              <a:t>deposito di metalli indispensabili </a:t>
            </a:r>
          </a:p>
          <a:p>
            <a:r>
              <a:rPr lang="it-IT" sz="3400" b="1" dirty="0"/>
              <a:t>detossificazione</a:t>
            </a:r>
          </a:p>
          <a:p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3D8A13-E399-4256-B820-3475BFE8465D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83212" y="3896751"/>
            <a:ext cx="4290646" cy="27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95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444136"/>
            <a:ext cx="5181600" cy="616566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/>
              <a:t>Nel FEGATO</a:t>
            </a:r>
          </a:p>
          <a:p>
            <a:endParaRPr lang="it-IT" b="1" dirty="0"/>
          </a:p>
          <a:p>
            <a:pPr>
              <a:buNone/>
            </a:pPr>
            <a:r>
              <a:rPr lang="it-IT" b="1" dirty="0"/>
              <a:t>Glucosio:</a:t>
            </a:r>
            <a:r>
              <a:rPr lang="it-IT" dirty="0"/>
              <a:t>  </a:t>
            </a:r>
          </a:p>
          <a:p>
            <a:pPr>
              <a:buNone/>
            </a:pPr>
            <a:r>
              <a:rPr lang="it-IT" dirty="0"/>
              <a:t>demolizione del glucosio per ottenere energia,</a:t>
            </a:r>
          </a:p>
          <a:p>
            <a:pPr>
              <a:buNone/>
            </a:pPr>
            <a:r>
              <a:rPr lang="it-IT" dirty="0"/>
              <a:t>trasformazione in aminoacidi, immagazzinamento </a:t>
            </a:r>
          </a:p>
          <a:p>
            <a:pPr>
              <a:buNone/>
            </a:pPr>
            <a:r>
              <a:rPr lang="it-IT" dirty="0"/>
              <a:t>(glicogeno e trigliceridi), distruzione del glicogeno per</a:t>
            </a:r>
          </a:p>
          <a:p>
            <a:pPr>
              <a:buNone/>
            </a:pPr>
            <a:r>
              <a:rPr lang="it-IT" dirty="0"/>
              <a:t> ottenere glucosio</a:t>
            </a:r>
          </a:p>
          <a:p>
            <a:pPr>
              <a:buNone/>
            </a:pPr>
            <a:r>
              <a:rPr lang="it-IT" b="1" dirty="0"/>
              <a:t>Aminoacidi</a:t>
            </a:r>
            <a:r>
              <a:rPr lang="it-IT" dirty="0"/>
              <a:t>: </a:t>
            </a:r>
          </a:p>
          <a:p>
            <a:pPr>
              <a:buNone/>
            </a:pPr>
            <a:r>
              <a:rPr lang="it-IT" dirty="0"/>
              <a:t>trasformazione in altri AA, sintesi nuove proteine, </a:t>
            </a:r>
          </a:p>
          <a:p>
            <a:pPr>
              <a:buNone/>
            </a:pPr>
            <a:r>
              <a:rPr lang="it-IT" dirty="0"/>
              <a:t>utilizzo  a scopo  energetico, trasformazione in </a:t>
            </a:r>
          </a:p>
          <a:p>
            <a:pPr>
              <a:buNone/>
            </a:pPr>
            <a:r>
              <a:rPr lang="it-IT" dirty="0"/>
              <a:t>glucosio</a:t>
            </a:r>
          </a:p>
          <a:p>
            <a:pPr>
              <a:buNone/>
            </a:pPr>
            <a:r>
              <a:rPr lang="it-IT" b="1" dirty="0"/>
              <a:t>Grassi</a:t>
            </a:r>
            <a:r>
              <a:rPr lang="it-IT" dirty="0"/>
              <a:t>:</a:t>
            </a:r>
          </a:p>
          <a:p>
            <a:pPr>
              <a:buNone/>
            </a:pPr>
            <a:r>
              <a:rPr lang="it-IT" dirty="0"/>
              <a:t>ossidazione degli acidi grassi a scopo energetico, </a:t>
            </a:r>
          </a:p>
          <a:p>
            <a:pPr>
              <a:buNone/>
            </a:pPr>
            <a:r>
              <a:rPr lang="it-IT" dirty="0"/>
              <a:t>formazione di corpi chetonici, sintesi di trigliceridi, </a:t>
            </a:r>
          </a:p>
          <a:p>
            <a:pPr>
              <a:buNone/>
            </a:pPr>
            <a:r>
              <a:rPr lang="it-IT" dirty="0"/>
              <a:t>sintesi e demolizione del colesterolo</a:t>
            </a:r>
          </a:p>
          <a:p>
            <a:pPr>
              <a:buNone/>
            </a:pPr>
            <a:r>
              <a:rPr lang="it-IT" b="1" dirty="0"/>
              <a:t>Vitamine</a:t>
            </a:r>
            <a:r>
              <a:rPr lang="it-IT" dirty="0"/>
              <a:t>: trasformazione di vitamine in coenzimi</a:t>
            </a:r>
          </a:p>
          <a:p>
            <a:pPr>
              <a:buNone/>
            </a:pPr>
            <a:r>
              <a:rPr lang="it-IT" b="1" dirty="0"/>
              <a:t>Metalli</a:t>
            </a:r>
            <a:r>
              <a:rPr lang="it-IT" dirty="0"/>
              <a:t>: ferro, zinco, rame</a:t>
            </a:r>
          </a:p>
          <a:p>
            <a:pPr>
              <a:buNone/>
            </a:pPr>
            <a:r>
              <a:rPr lang="it-IT" b="1" dirty="0"/>
              <a:t>Eliminazione di metaboliti tossici</a:t>
            </a:r>
            <a:r>
              <a:rPr lang="it-IT" dirty="0"/>
              <a:t> (farmaci, ormoni, bilirubina, </a:t>
            </a:r>
            <a:r>
              <a:rPr lang="it-IT" dirty="0" err="1"/>
              <a:t>alcool…</a:t>
            </a:r>
            <a:r>
              <a:rPr lang="it-IT" dirty="0"/>
              <a:t>)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378823"/>
            <a:ext cx="5181600" cy="59174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b="1" dirty="0"/>
              <a:t>Nelle CELLULE</a:t>
            </a:r>
          </a:p>
          <a:p>
            <a:endParaRPr lang="it-IT" b="1" dirty="0"/>
          </a:p>
          <a:p>
            <a:endParaRPr lang="it-IT" b="1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sintesi di nuove molecole</a:t>
            </a:r>
          </a:p>
          <a:p>
            <a:pPr>
              <a:buNone/>
            </a:pPr>
            <a:r>
              <a:rPr lang="it-IT" dirty="0"/>
              <a:t>distruzione di vecchie molecole</a:t>
            </a:r>
          </a:p>
          <a:p>
            <a:pPr>
              <a:buNone/>
            </a:pPr>
            <a:r>
              <a:rPr lang="it-IT" dirty="0"/>
              <a:t>generazione di energia</a:t>
            </a:r>
          </a:p>
          <a:p>
            <a:pPr>
              <a:buNone/>
            </a:pPr>
            <a:r>
              <a:rPr lang="it-IT" dirty="0"/>
              <a:t>deposito di energia</a:t>
            </a:r>
          </a:p>
          <a:p>
            <a:pPr>
              <a:buNone/>
            </a:pPr>
            <a:r>
              <a:rPr lang="it-IT" dirty="0"/>
              <a:t>ricambio cellulare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r>
              <a:rPr lang="it-IT" sz="3600" dirty="0"/>
              <a:t>Noi siamo quello che mangiamo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6754" y="1825625"/>
            <a:ext cx="6113417" cy="4351338"/>
          </a:xfrm>
        </p:spPr>
        <p:txBody>
          <a:bodyPr>
            <a:normAutofit/>
          </a:bodyPr>
          <a:lstStyle/>
          <a:p>
            <a:r>
              <a:rPr lang="it-IT" dirty="0"/>
              <a:t>Il nostro corpo è costituito da: </a:t>
            </a:r>
          </a:p>
          <a:p>
            <a:r>
              <a:rPr lang="it-IT" dirty="0"/>
              <a:t>Acqua                   65% del peso</a:t>
            </a:r>
          </a:p>
          <a:p>
            <a:r>
              <a:rPr lang="it-IT" dirty="0"/>
              <a:t>Proteine                16%</a:t>
            </a:r>
          </a:p>
          <a:p>
            <a:r>
              <a:rPr lang="it-IT" dirty="0"/>
              <a:t>Grassi                   13%</a:t>
            </a:r>
          </a:p>
          <a:p>
            <a:r>
              <a:rPr lang="it-IT" dirty="0"/>
              <a:t>Carboidrati             1%</a:t>
            </a:r>
          </a:p>
          <a:p>
            <a:r>
              <a:rPr lang="it-IT" dirty="0"/>
              <a:t>Minerali                 5%</a:t>
            </a:r>
          </a:p>
          <a:p>
            <a:r>
              <a:rPr lang="it-IT" dirty="0"/>
              <a:t>Vitamine               tracce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53051" y="1825625"/>
            <a:ext cx="5499463" cy="4351338"/>
          </a:xfrm>
        </p:spPr>
        <p:txBody>
          <a:bodyPr>
            <a:normAutofit/>
          </a:bodyPr>
          <a:lstStyle/>
          <a:p>
            <a:r>
              <a:rPr lang="it-IT" dirty="0"/>
              <a:t>Gli alimenti contengono:</a:t>
            </a:r>
          </a:p>
          <a:p>
            <a:r>
              <a:rPr lang="it-IT" dirty="0"/>
              <a:t>Acqua</a:t>
            </a:r>
          </a:p>
          <a:p>
            <a:r>
              <a:rPr lang="it-IT" dirty="0"/>
              <a:t>Proteine</a:t>
            </a:r>
          </a:p>
          <a:p>
            <a:r>
              <a:rPr lang="it-IT" dirty="0"/>
              <a:t>Grassi</a:t>
            </a:r>
          </a:p>
          <a:p>
            <a:r>
              <a:rPr lang="it-IT" dirty="0"/>
              <a:t>Carboidrati</a:t>
            </a:r>
          </a:p>
          <a:p>
            <a:r>
              <a:rPr lang="it-IT" dirty="0"/>
              <a:t>Minerali</a:t>
            </a:r>
          </a:p>
          <a:p>
            <a:r>
              <a:rPr lang="it-IT" dirty="0"/>
              <a:t>Vitamine</a:t>
            </a:r>
          </a:p>
          <a:p>
            <a:r>
              <a:rPr lang="it-IT" dirty="0"/>
              <a:t>Fibre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395515-FB8B-4298-BCC4-0B19AA81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it-IT" sz="3600" dirty="0"/>
              <a:t>i principi nutritivi servono per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76BAE2-B0C5-4D13-9CD1-E1F8811A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726"/>
            <a:ext cx="10515600" cy="4779237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highlight>
                  <a:srgbClr val="FFFF00"/>
                </a:highlight>
              </a:rPr>
              <a:t>Ottenere energia</a:t>
            </a:r>
            <a:r>
              <a:rPr lang="it-IT" b="1" dirty="0"/>
              <a:t>:</a:t>
            </a:r>
            <a:r>
              <a:rPr lang="it-IT" dirty="0"/>
              <a:t> compiere lavoro</a:t>
            </a:r>
          </a:p>
          <a:p>
            <a:endParaRPr lang="it-IT" dirty="0"/>
          </a:p>
          <a:p>
            <a:r>
              <a:rPr lang="it-IT" b="1" dirty="0">
                <a:highlight>
                  <a:srgbClr val="00FF00"/>
                </a:highlight>
              </a:rPr>
              <a:t>Modificare l’organismo (funzione plastica)</a:t>
            </a:r>
            <a:r>
              <a:rPr lang="it-IT" b="1" dirty="0"/>
              <a:t>: </a:t>
            </a:r>
            <a:r>
              <a:rPr lang="it-IT" dirty="0"/>
              <a:t>fornire sostanze indispensabili all’ accrescimento, al ripristino e mantenimento dell’integrità strutturale del corpo</a:t>
            </a:r>
          </a:p>
          <a:p>
            <a:endParaRPr lang="it-IT" dirty="0"/>
          </a:p>
          <a:p>
            <a:r>
              <a:rPr lang="it-IT" b="1" dirty="0">
                <a:highlight>
                  <a:srgbClr val="00FFFF"/>
                </a:highlight>
              </a:rPr>
              <a:t>Regolare le varie funzioni</a:t>
            </a:r>
            <a:r>
              <a:rPr lang="it-IT" b="1" dirty="0"/>
              <a:t>: </a:t>
            </a:r>
            <a:r>
              <a:rPr lang="it-IT" dirty="0"/>
              <a:t>controllo di funzioni di cellule, di organi (ormoni, enzimi)</a:t>
            </a:r>
          </a:p>
          <a:p>
            <a:endParaRPr lang="it-IT" dirty="0"/>
          </a:p>
          <a:p>
            <a:r>
              <a:rPr lang="it-IT" b="1" dirty="0"/>
              <a:t>Assicurare riserve di nutrienti, da utilizzare in caso di necessità </a:t>
            </a:r>
            <a:r>
              <a:rPr lang="it-IT" dirty="0"/>
              <a:t>(digiuno, malattie…)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47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02229-D872-4103-A5A2-2B39E1C1F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8274"/>
            <a:ext cx="10515600" cy="5822015"/>
          </a:xfrm>
        </p:spPr>
        <p:txBody>
          <a:bodyPr>
            <a:normAutofit/>
          </a:bodyPr>
          <a:lstStyle/>
          <a:p>
            <a:r>
              <a:rPr lang="it-IT" sz="2400" dirty="0"/>
              <a:t>Funzione        </a:t>
            </a:r>
            <a:r>
              <a:rPr lang="it-IT" sz="2400" dirty="0">
                <a:highlight>
                  <a:srgbClr val="FFFF00"/>
                </a:highlight>
              </a:rPr>
              <a:t>energetica </a:t>
            </a:r>
            <a:r>
              <a:rPr lang="it-IT" sz="2400" dirty="0"/>
              <a:t>            </a:t>
            </a:r>
            <a:r>
              <a:rPr lang="it-IT" sz="2400" dirty="0">
                <a:highlight>
                  <a:srgbClr val="00FF00"/>
                </a:highlight>
              </a:rPr>
              <a:t>plastica  </a:t>
            </a:r>
            <a:r>
              <a:rPr lang="it-IT" sz="2400" dirty="0"/>
              <a:t>              </a:t>
            </a:r>
            <a:r>
              <a:rPr lang="it-IT" sz="2400" dirty="0">
                <a:highlight>
                  <a:srgbClr val="00FFFF"/>
                </a:highlight>
              </a:rPr>
              <a:t>regolatrice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nutriente        </a:t>
            </a:r>
            <a:r>
              <a:rPr lang="it-IT" sz="2400" dirty="0">
                <a:highlight>
                  <a:srgbClr val="FFFF00"/>
                </a:highlight>
              </a:rPr>
              <a:t>carboidrati    </a:t>
            </a:r>
            <a:r>
              <a:rPr lang="it-IT" sz="2400" dirty="0"/>
              <a:t>       </a:t>
            </a:r>
            <a:r>
              <a:rPr lang="it-IT" sz="2400" dirty="0">
                <a:highlight>
                  <a:srgbClr val="00FF00"/>
                </a:highlight>
              </a:rPr>
              <a:t>grassi </a:t>
            </a:r>
            <a:r>
              <a:rPr lang="it-IT" sz="2400" dirty="0"/>
              <a:t>                    </a:t>
            </a:r>
            <a:r>
              <a:rPr lang="it-IT" sz="2400" dirty="0">
                <a:highlight>
                  <a:srgbClr val="00FFFF"/>
                </a:highlight>
              </a:rPr>
              <a:t>proteine</a:t>
            </a:r>
          </a:p>
          <a:p>
            <a:endParaRPr lang="it-IT" sz="24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it-IT" sz="2400" dirty="0">
              <a:highlight>
                <a:srgbClr val="00FFFF"/>
              </a:highlight>
            </a:endParaRPr>
          </a:p>
          <a:p>
            <a:r>
              <a:rPr lang="it-IT" sz="2400" dirty="0"/>
              <a:t>Sostanze con sola attività calorica: alcool</a:t>
            </a:r>
            <a:endParaRPr lang="it-IT" sz="2400" dirty="0">
              <a:highlight>
                <a:srgbClr val="FF00FF"/>
              </a:highlight>
            </a:endParaRPr>
          </a:p>
          <a:p>
            <a:r>
              <a:rPr lang="it-IT" sz="2400" dirty="0"/>
              <a:t>Principi nutritivi acalorici: acqua, Sali minerali, vitamine</a:t>
            </a:r>
          </a:p>
          <a:p>
            <a:endParaRPr lang="it-IT" dirty="0">
              <a:highlight>
                <a:srgbClr val="00FFFF"/>
              </a:highlight>
            </a:endParaRPr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396F433A-2DB9-43FA-8899-2A06F444D193}"/>
              </a:ext>
            </a:extLst>
          </p:cNvPr>
          <p:cNvSpPr/>
          <p:nvPr/>
        </p:nvSpPr>
        <p:spPr>
          <a:xfrm rot="18475240" flipH="1">
            <a:off x="8470583" y="985404"/>
            <a:ext cx="242611" cy="2430715"/>
          </a:xfrm>
          <a:prstGeom prst="up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FFFF"/>
              </a:highlight>
            </a:endParaRP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7F396099-5758-408D-AB82-93476735863B}"/>
              </a:ext>
            </a:extLst>
          </p:cNvPr>
          <p:cNvSpPr/>
          <p:nvPr/>
        </p:nvSpPr>
        <p:spPr>
          <a:xfrm>
            <a:off x="9664999" y="1364975"/>
            <a:ext cx="290061" cy="1771345"/>
          </a:xfrm>
          <a:prstGeom prst="up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FFFF"/>
              </a:highlight>
            </a:endParaRP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F3AA1B1E-77A9-42B7-A42F-4E0C06A52BFA}"/>
              </a:ext>
            </a:extLst>
          </p:cNvPr>
          <p:cNvSpPr/>
          <p:nvPr/>
        </p:nvSpPr>
        <p:spPr>
          <a:xfrm rot="17562378" flipH="1">
            <a:off x="6984234" y="-249547"/>
            <a:ext cx="134339" cy="4866080"/>
          </a:xfrm>
          <a:prstGeom prst="up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00FFFF"/>
              </a:highlight>
            </a:endParaRPr>
          </a:p>
        </p:txBody>
      </p:sp>
      <p:sp>
        <p:nvSpPr>
          <p:cNvPr id="5" name="Freccia in su 4">
            <a:extLst>
              <a:ext uri="{FF2B5EF4-FFF2-40B4-BE49-F238E27FC236}">
                <a16:creationId xmlns:a16="http://schemas.microsoft.com/office/drawing/2014/main" id="{9986CC55-F227-4DC8-9716-385CD9A9B385}"/>
              </a:ext>
            </a:extLst>
          </p:cNvPr>
          <p:cNvSpPr/>
          <p:nvPr/>
        </p:nvSpPr>
        <p:spPr>
          <a:xfrm>
            <a:off x="6754397" y="1381217"/>
            <a:ext cx="390986" cy="1719620"/>
          </a:xfrm>
          <a:prstGeom prst="upArrow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037E2AFD-A806-4552-BAD3-787BFDCEC7FD}"/>
              </a:ext>
            </a:extLst>
          </p:cNvPr>
          <p:cNvSpPr/>
          <p:nvPr/>
        </p:nvSpPr>
        <p:spPr>
          <a:xfrm rot="18655340">
            <a:off x="5529413" y="1093574"/>
            <a:ext cx="165298" cy="2227648"/>
          </a:xfrm>
          <a:prstGeom prst="upArrow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FA63BAF0-250A-4513-8C7F-510EFC5C661E}"/>
              </a:ext>
            </a:extLst>
          </p:cNvPr>
          <p:cNvSpPr/>
          <p:nvPr/>
        </p:nvSpPr>
        <p:spPr>
          <a:xfrm>
            <a:off x="3916067" y="1314424"/>
            <a:ext cx="181994" cy="170877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E258E437-2BE5-4EE3-B824-D722E4EA6F9C}"/>
              </a:ext>
            </a:extLst>
          </p:cNvPr>
          <p:cNvSpPr/>
          <p:nvPr/>
        </p:nvSpPr>
        <p:spPr>
          <a:xfrm rot="2569721">
            <a:off x="5620665" y="1104970"/>
            <a:ext cx="160913" cy="218882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66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5A18E-9752-4EC2-8BEE-1B1EC9AA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128A59-B94F-4049-9B1D-FBD6B7946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https://www.youtube.com/watch?v=T63_Nh9pJNI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54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865898-4AD2-46D0-A734-1EAE1384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Energia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03C857-A864-4863-82DE-AE9DA3F17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3552"/>
            <a:ext cx="5181600" cy="502341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La legna (che contiene cellulosa, quindi carbonio e idrogeno) reagisce con l’ ossigeno bruciando completamente e generando energia termica; questo processo consuma totalmente il substrato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A818571-6005-4790-A880-F55584B99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153551"/>
            <a:ext cx="5227320" cy="5469318"/>
          </a:xfrm>
        </p:spPr>
        <p:txBody>
          <a:bodyPr/>
          <a:lstStyle/>
          <a:p>
            <a:pPr>
              <a:buNone/>
            </a:pPr>
            <a:r>
              <a:rPr lang="it-IT" sz="2000" dirty="0"/>
              <a:t>    Nel corpo umano carbonio e idrogeno reagiscono con l’ossigeno liberando energia (utilizzata per compiere un lavoro); nel corpo l’energia si libera gradualmente, e si può immagazzinare (sotto forma di ATP)  per “spenderla” successivamente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Picture 2" descr="Risultati immagini per fuoco">
            <a:extLst>
              <a:ext uri="{FF2B5EF4-FFF2-40B4-BE49-F238E27FC236}">
                <a16:creationId xmlns:a16="http://schemas.microsoft.com/office/drawing/2014/main" id="{A4DD793E-CE66-4B9D-899D-52CEC3DD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860766"/>
            <a:ext cx="4873761" cy="38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esterni, fotografia, nero, vecchio&#10;&#10;Descrizione generata automaticamente">
            <a:extLst>
              <a:ext uri="{FF2B5EF4-FFF2-40B4-BE49-F238E27FC236}">
                <a16:creationId xmlns:a16="http://schemas.microsoft.com/office/drawing/2014/main" id="{46598729-B35A-438E-8279-C007F5E03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314" y="3200400"/>
            <a:ext cx="2455817" cy="3510896"/>
          </a:xfrm>
          <a:prstGeom prst="rect">
            <a:avLst/>
          </a:prstGeom>
        </p:spPr>
      </p:pic>
      <p:pic>
        <p:nvPicPr>
          <p:cNvPr id="8" name="Immagine 7" descr="C:\Users\serafina fassina\AppData\Local\Microsoft\Windows\INetCache\Content.MSO\A9C29F59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9" y="3161211"/>
            <a:ext cx="2717074" cy="3526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60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ECC239-936D-4211-92DF-BC806863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br>
              <a:rPr lang="it-IT" sz="4000" dirty="0"/>
            </a:br>
            <a:r>
              <a:rPr lang="it-IT" sz="4000" dirty="0"/>
              <a:t>L’energia si misura come lavoro o come calore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68087B-FB04-4D68-8DD2-FBFB01409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850"/>
            <a:ext cx="10515600" cy="50030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In nutrizione</a:t>
            </a:r>
          </a:p>
          <a:p>
            <a:pPr>
              <a:buNone/>
            </a:pPr>
            <a:r>
              <a:rPr lang="it-IT" dirty="0"/>
              <a:t>kilocaloria (</a:t>
            </a:r>
            <a:r>
              <a:rPr lang="it-IT" b="1" dirty="0"/>
              <a:t>kcal</a:t>
            </a:r>
            <a:r>
              <a:rPr lang="it-IT" dirty="0"/>
              <a:t>), o </a:t>
            </a:r>
            <a:r>
              <a:rPr lang="it-IT" i="1" dirty="0"/>
              <a:t>grande caloria</a:t>
            </a:r>
            <a:r>
              <a:rPr lang="it-IT" dirty="0"/>
              <a:t> (simbolo </a:t>
            </a:r>
            <a:r>
              <a:rPr lang="it-IT" b="1" dirty="0" err="1"/>
              <a:t>Cal</a:t>
            </a:r>
            <a:r>
              <a:rPr lang="it-IT" dirty="0"/>
              <a:t>)</a:t>
            </a:r>
            <a:r>
              <a:rPr lang="it-IT" baseline="30000" dirty="0"/>
              <a:t> </a:t>
            </a:r>
            <a:r>
              <a:rPr lang="it-IT" dirty="0"/>
              <a:t>è l'energia </a:t>
            </a:r>
          </a:p>
          <a:p>
            <a:pPr>
              <a:buNone/>
            </a:pPr>
            <a:r>
              <a:rPr lang="it-IT" dirty="0"/>
              <a:t>necessaria per innalzare di 1 °C la temperatura di un kg di </a:t>
            </a:r>
          </a:p>
          <a:p>
            <a:pPr>
              <a:buNone/>
            </a:pPr>
            <a:r>
              <a:rPr lang="it-IT" dirty="0"/>
              <a:t>acqua distillata a pressione di 1 </a:t>
            </a:r>
            <a:r>
              <a:rPr lang="it-IT" dirty="0" err="1"/>
              <a:t>atm</a:t>
            </a:r>
            <a:r>
              <a:rPr lang="it-IT" dirty="0"/>
              <a:t> (corrisponde a </a:t>
            </a:r>
          </a:p>
          <a:p>
            <a:pPr>
              <a:buNone/>
            </a:pPr>
            <a:r>
              <a:rPr lang="it-IT" dirty="0"/>
              <a:t>1000 piccole calorie)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Potere calorico dei nutrienti</a:t>
            </a:r>
          </a:p>
          <a:p>
            <a:pPr>
              <a:buNone/>
            </a:pPr>
            <a:r>
              <a:rPr lang="it-IT" b="1" dirty="0"/>
              <a:t>carboidrati       4 Kcal/grammo</a:t>
            </a:r>
          </a:p>
          <a:p>
            <a:pPr>
              <a:buNone/>
            </a:pPr>
            <a:r>
              <a:rPr lang="it-IT" b="1" dirty="0"/>
              <a:t>proteine           4 Kcal/grammo</a:t>
            </a:r>
          </a:p>
          <a:p>
            <a:pPr>
              <a:buNone/>
            </a:pPr>
            <a:r>
              <a:rPr lang="it-IT" b="1" dirty="0"/>
              <a:t>grassi               9 Kcal/grammo</a:t>
            </a:r>
          </a:p>
          <a:p>
            <a:pPr>
              <a:buNone/>
            </a:pPr>
            <a:r>
              <a:rPr lang="it-IT" b="1" dirty="0"/>
              <a:t>alcool               7 Kcal/grammo</a:t>
            </a:r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13314" name="AutoShape 2" descr="Risultati immagini per tenni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2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08890-A674-4634-94CF-7B60ED1F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/>
          </a:bodyPr>
          <a:lstStyle/>
          <a:p>
            <a:r>
              <a:rPr lang="it-IT" sz="3600" dirty="0"/>
              <a:t>metabolismo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807BF2-A633-4747-8E31-C21824C26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4922929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L’energia è presente nei legami chimici delle molecole e viene liberata dalle reazioni metaboliche, consentendo il mantenimento in vita dell’organismo</a:t>
            </a:r>
          </a:p>
          <a:p>
            <a:r>
              <a:rPr lang="it-IT" sz="2400" b="1" dirty="0"/>
              <a:t>Ogni individuo necessita quotidianamente di energia, necessaria per mantenere i processi vitali del corpo </a:t>
            </a:r>
            <a:r>
              <a:rPr lang="it-IT" sz="2400" dirty="0"/>
              <a:t>(respirazione, attività cardiaca, renale, digestiva, termoregolazione, controllo ormonale), </a:t>
            </a:r>
            <a:r>
              <a:rPr lang="it-IT" sz="2400" b="1" dirty="0"/>
              <a:t>in situazione di completo riposo</a:t>
            </a:r>
            <a:r>
              <a:rPr lang="it-IT" sz="2400" dirty="0"/>
              <a:t>; questo si definisce: </a:t>
            </a:r>
            <a:r>
              <a:rPr lang="it-IT" sz="2400" b="1" dirty="0"/>
              <a:t>METABOLISMO BASALE</a:t>
            </a:r>
          </a:p>
          <a:p>
            <a:endParaRPr lang="it-IT" sz="2400" b="1" dirty="0"/>
          </a:p>
          <a:p>
            <a:r>
              <a:rPr lang="it-IT" sz="2400" dirty="0"/>
              <a:t>A tale fabbisogno bisogna </a:t>
            </a:r>
            <a:r>
              <a:rPr lang="it-IT" sz="2400" b="1" dirty="0"/>
              <a:t>aggiungere:</a:t>
            </a:r>
          </a:p>
          <a:p>
            <a:r>
              <a:rPr lang="it-IT" sz="2400" b="1" dirty="0"/>
              <a:t>L ‘energia necessaria a svolgere le azioni volontarie della giornata </a:t>
            </a:r>
            <a:r>
              <a:rPr lang="it-IT" sz="2400" dirty="0"/>
              <a:t>(muoversi, lavorare, </a:t>
            </a:r>
            <a:r>
              <a:rPr lang="it-IT" sz="2400" dirty="0" err="1"/>
              <a:t>correre…</a:t>
            </a:r>
            <a:r>
              <a:rPr lang="it-IT" sz="2400" dirty="0"/>
              <a:t>)</a:t>
            </a:r>
          </a:p>
          <a:p>
            <a:r>
              <a:rPr lang="it-IT" sz="2400" b="1" dirty="0"/>
              <a:t>L’ energia necessaria per utilizzare gli alimenti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3822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1CC51-0D46-43B4-9AAD-41BECA3D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1"/>
          </a:xfrm>
        </p:spPr>
        <p:txBody>
          <a:bodyPr>
            <a:normAutofit/>
          </a:bodyPr>
          <a:lstStyle/>
          <a:p>
            <a:r>
              <a:rPr lang="it-IT" sz="3600" dirty="0"/>
              <a:t>Dispendio di energia per le attività fisiche</a:t>
            </a:r>
          </a:p>
        </p:txBody>
      </p:sp>
      <p:pic>
        <p:nvPicPr>
          <p:cNvPr id="4" name="Segnaposto contenuto 3" descr="Risultati immagini per attivita fisica e consumo caloric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110343"/>
            <a:ext cx="9588137" cy="544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21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Nutrienti: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8189" cy="4351338"/>
          </a:xfrm>
        </p:spPr>
        <p:txBody>
          <a:bodyPr/>
          <a:lstStyle/>
          <a:p>
            <a:pPr>
              <a:buNone/>
            </a:pPr>
            <a:r>
              <a:rPr lang="it-IT" dirty="0"/>
              <a:t>sostanze indispensabili all'organismo per il </a:t>
            </a:r>
            <a:r>
              <a:rPr lang="it-IT" b="1" dirty="0"/>
              <a:t>mantenimento</a:t>
            </a:r>
          </a:p>
          <a:p>
            <a:pPr>
              <a:buNone/>
            </a:pPr>
            <a:r>
              <a:rPr lang="it-IT" b="1" dirty="0"/>
              <a:t> della vita</a:t>
            </a:r>
            <a:r>
              <a:rPr lang="it-IT" dirty="0"/>
              <a:t>, </a:t>
            </a:r>
            <a:r>
              <a:rPr lang="it-IT" b="1" dirty="0"/>
              <a:t>la sua crescita</a:t>
            </a:r>
            <a:r>
              <a:rPr lang="it-IT" dirty="0"/>
              <a:t>, </a:t>
            </a:r>
            <a:r>
              <a:rPr lang="it-IT" b="1" dirty="0"/>
              <a:t>il rinnovamento delle sue </a:t>
            </a:r>
          </a:p>
          <a:p>
            <a:pPr>
              <a:buNone/>
            </a:pPr>
            <a:r>
              <a:rPr lang="it-IT" b="1" dirty="0"/>
              <a:t>strutture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Sostanze </a:t>
            </a:r>
            <a:r>
              <a:rPr lang="it-IT" b="1" dirty="0"/>
              <a:t>non sintetizzate dal corpo in quantità sufficienti</a:t>
            </a:r>
          </a:p>
          <a:p>
            <a:pPr>
              <a:buNone/>
            </a:pPr>
            <a:r>
              <a:rPr lang="it-IT" b="1" dirty="0"/>
              <a:t> </a:t>
            </a:r>
            <a:r>
              <a:rPr lang="it-IT" dirty="0"/>
              <a:t>e che perciò </a:t>
            </a:r>
            <a:r>
              <a:rPr lang="it-IT" b="1" dirty="0"/>
              <a:t>vanno rifornite </a:t>
            </a:r>
            <a:r>
              <a:rPr lang="it-IT" dirty="0"/>
              <a:t>con l’alimentazione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2069" y="365126"/>
            <a:ext cx="11443062" cy="901972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Alimentazione = soddisfazione del fabbisogno di energia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6390" y="1825625"/>
            <a:ext cx="5434148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b="1" dirty="0"/>
              <a:t>Metabolismo basale </a:t>
            </a:r>
            <a:r>
              <a:rPr lang="it-IT" dirty="0"/>
              <a:t>(determinato da età, sesso, razza, clima, ormoni, superficie corporea)</a:t>
            </a:r>
          </a:p>
          <a:p>
            <a:pPr>
              <a:buNone/>
            </a:pPr>
            <a:r>
              <a:rPr lang="it-IT" b="1" dirty="0"/>
              <a:t>Livello di attività fisica </a:t>
            </a:r>
            <a:r>
              <a:rPr lang="it-IT" dirty="0"/>
              <a:t>(sedentario, attivo, sportivo, atleta)</a:t>
            </a:r>
          </a:p>
          <a:p>
            <a:pPr>
              <a:buNone/>
            </a:pPr>
            <a:r>
              <a:rPr lang="it-IT" b="1" dirty="0"/>
              <a:t>Situazione funzionale dell’organismo</a:t>
            </a:r>
            <a:r>
              <a:rPr lang="it-IT" dirty="0"/>
              <a:t> (malattie, febbre, alterazioni ormonali)</a:t>
            </a:r>
          </a:p>
          <a:p>
            <a:pPr>
              <a:buNone/>
            </a:pPr>
            <a:r>
              <a:rPr lang="it-IT" b="1" dirty="0"/>
              <a:t>Alimentazione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120" cy="4351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/>
              <a:t>Componenti del fabbisogno di energia </a:t>
            </a:r>
          </a:p>
          <a:p>
            <a:r>
              <a:rPr lang="it-IT" dirty="0"/>
              <a:t>60-70%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15-30%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10%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D72F7-1BAE-4FF0-B41F-A5F85E38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8718"/>
          </a:xfrm>
        </p:spPr>
        <p:txBody>
          <a:bodyPr>
            <a:normAutofit fontScale="90000"/>
          </a:bodyPr>
          <a:lstStyle/>
          <a:p>
            <a:r>
              <a:rPr lang="it-IT" sz="3100" b="1" dirty="0"/>
              <a:t>Gruppi alimentari</a:t>
            </a:r>
            <a:br>
              <a:rPr lang="it-IT" sz="3100" dirty="0"/>
            </a:br>
            <a:r>
              <a:rPr lang="it-IT" sz="3100" dirty="0"/>
              <a:t>insieme di alimenti che presentano comune origine nella produzione primaria e/o analoga composizione in nutrienti e/o simili caratteristiche come prodotti commerciali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34407D-7F0D-4316-98AF-D276264D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1895"/>
            <a:ext cx="10515600" cy="3765067"/>
          </a:xfrm>
        </p:spPr>
        <p:txBody>
          <a:bodyPr>
            <a:normAutofit/>
          </a:bodyPr>
          <a:lstStyle/>
          <a:p>
            <a:r>
              <a:rPr lang="it-IT" dirty="0"/>
              <a:t>Cereali e tuberi: carboidrati</a:t>
            </a:r>
          </a:p>
          <a:p>
            <a:r>
              <a:rPr lang="it-IT" dirty="0"/>
              <a:t>Carne, pesce, uova: proteine, grassi</a:t>
            </a:r>
          </a:p>
          <a:p>
            <a:r>
              <a:rPr lang="it-IT" dirty="0"/>
              <a:t>Latte e latticini: proteine, grassi, carboidrati</a:t>
            </a:r>
          </a:p>
          <a:p>
            <a:r>
              <a:rPr lang="it-IT" dirty="0"/>
              <a:t>Legumi: proteine, fibre</a:t>
            </a:r>
          </a:p>
          <a:p>
            <a:r>
              <a:rPr lang="it-IT" dirty="0"/>
              <a:t>Oli e grassi: </a:t>
            </a:r>
            <a:r>
              <a:rPr lang="it-IT" dirty="0" err="1"/>
              <a:t>grassi</a:t>
            </a:r>
            <a:r>
              <a:rPr lang="it-IT" dirty="0"/>
              <a:t>, vitamine liposolubili</a:t>
            </a:r>
          </a:p>
          <a:p>
            <a:r>
              <a:rPr lang="it-IT" dirty="0"/>
              <a:t>Frutta e verdura: acqua, vitamine, sali minerali, fibre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227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9DC486-155E-4974-AFF4-1F1E680D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/>
              <a:t>sostanze non nutrienti ma di interesse nutrizionale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879747-BA93-4C30-AC68-882E28426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Sostanze presente negli alimenti e/o nelle bevande, senza le caratteristiche di un nutriente, ma che possono avere un effetto sullo stato di salute e benessere dell’ individuo </a:t>
            </a:r>
          </a:p>
          <a:p>
            <a:r>
              <a:rPr lang="it-IT" b="1" dirty="0"/>
              <a:t>alcool</a:t>
            </a:r>
          </a:p>
          <a:p>
            <a:r>
              <a:rPr lang="it-IT" b="1" dirty="0"/>
              <a:t>fibra alimentare </a:t>
            </a:r>
          </a:p>
          <a:p>
            <a:r>
              <a:rPr lang="it-IT" b="1" dirty="0"/>
              <a:t>componenti bioattivi degli alimenti </a:t>
            </a:r>
            <a:r>
              <a:rPr lang="it-IT" dirty="0"/>
              <a:t>(vitamine, prebiotici, </a:t>
            </a:r>
            <a:r>
              <a:rPr lang="it-IT" dirty="0" err="1"/>
              <a:t>probiotici</a:t>
            </a:r>
            <a:r>
              <a:rPr lang="it-IT" dirty="0"/>
              <a:t>)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54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634" y="365126"/>
            <a:ext cx="11014166" cy="614588"/>
          </a:xfrm>
        </p:spPr>
        <p:txBody>
          <a:bodyPr>
            <a:normAutofit/>
          </a:bodyPr>
          <a:lstStyle/>
          <a:p>
            <a:r>
              <a:rPr lang="it-IT" sz="3600" dirty="0"/>
              <a:t>proteine: animali o vegetali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0445" y="1306285"/>
            <a:ext cx="7733212" cy="5081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b="1" dirty="0"/>
              <a:t>fabbisogno giornaliero (adulto): 0.9 g/kg/</a:t>
            </a:r>
            <a:r>
              <a:rPr lang="it-IT" sz="2400" b="1" dirty="0" err="1"/>
              <a:t>die</a:t>
            </a:r>
            <a:endParaRPr lang="it-IT" sz="2400" b="1" dirty="0"/>
          </a:p>
          <a:p>
            <a:pPr>
              <a:buNone/>
            </a:pPr>
            <a:r>
              <a:rPr lang="it-IT" sz="2400" b="1" dirty="0"/>
              <a:t>fabbisogno variabile</a:t>
            </a:r>
            <a:r>
              <a:rPr lang="it-IT" sz="2400" dirty="0"/>
              <a:t>: </a:t>
            </a:r>
            <a:r>
              <a:rPr lang="it-IT" sz="2000" dirty="0"/>
              <a:t>accrescimento, gravidanza, </a:t>
            </a:r>
          </a:p>
          <a:p>
            <a:pPr>
              <a:buNone/>
            </a:pPr>
            <a:r>
              <a:rPr lang="it-IT" sz="2000" dirty="0"/>
              <a:t>allattamento, stati di malattia, traumi, ustioni, ferite, </a:t>
            </a:r>
          </a:p>
          <a:p>
            <a:pPr>
              <a:buNone/>
            </a:pPr>
            <a:r>
              <a:rPr lang="it-IT" sz="2000" dirty="0"/>
              <a:t>aumento di attività fisica)</a:t>
            </a:r>
          </a:p>
          <a:p>
            <a:pPr>
              <a:buNone/>
            </a:pPr>
            <a:r>
              <a:rPr lang="it-IT" sz="2400" b="1" dirty="0"/>
              <a:t>valore biologico delle proteine</a:t>
            </a:r>
            <a:r>
              <a:rPr lang="it-IT" sz="2400" dirty="0"/>
              <a:t>: </a:t>
            </a:r>
          </a:p>
          <a:p>
            <a:pPr>
              <a:buNone/>
            </a:pPr>
            <a:r>
              <a:rPr lang="it-IT" sz="2000" dirty="0"/>
              <a:t>“complete e incomplete” (per AA essenziali)</a:t>
            </a:r>
          </a:p>
          <a:p>
            <a:pPr>
              <a:buNone/>
            </a:pPr>
            <a:r>
              <a:rPr lang="it-IT" sz="2000" dirty="0"/>
              <a:t> “digeribilità” migliore per le proteine animali, minore per quelle vegetali (a causa della presenza di fibra)</a:t>
            </a:r>
          </a:p>
          <a:p>
            <a:pPr>
              <a:buNone/>
            </a:pPr>
            <a:r>
              <a:rPr lang="it-IT" sz="1900" dirty="0"/>
              <a:t>                     </a:t>
            </a:r>
            <a:r>
              <a:rPr lang="it-IT" sz="1600" dirty="0"/>
              <a:t>uova, latte e derivati     97</a:t>
            </a:r>
          </a:p>
          <a:p>
            <a:pPr>
              <a:buNone/>
            </a:pPr>
            <a:r>
              <a:rPr lang="it-IT" sz="1600" dirty="0"/>
              <a:t>                         carne e pesce                 94</a:t>
            </a:r>
          </a:p>
          <a:p>
            <a:pPr>
              <a:buNone/>
            </a:pPr>
            <a:r>
              <a:rPr lang="it-IT" sz="1600" dirty="0"/>
              <a:t>                          riso                                  76 </a:t>
            </a:r>
          </a:p>
          <a:p>
            <a:pPr>
              <a:buNone/>
            </a:pPr>
            <a:r>
              <a:rPr lang="it-IT" sz="2400" b="1" dirty="0"/>
              <a:t>potere calorico delle proteine: 4  Kcal/grammo</a:t>
            </a:r>
          </a:p>
          <a:p>
            <a:pPr>
              <a:buNone/>
            </a:pPr>
            <a:endParaRPr lang="it-IT" sz="1600" dirty="0"/>
          </a:p>
          <a:p>
            <a:pPr>
              <a:buNone/>
            </a:pPr>
            <a:endParaRPr lang="it-IT" sz="1900" dirty="0"/>
          </a:p>
          <a:p>
            <a:pPr>
              <a:buNone/>
            </a:pPr>
            <a:endParaRPr lang="it-IT" sz="1900" dirty="0"/>
          </a:p>
          <a:p>
            <a:pPr>
              <a:buNone/>
            </a:pPr>
            <a:endParaRPr lang="it-IT" sz="1900" dirty="0"/>
          </a:p>
          <a:p>
            <a:pPr>
              <a:buNone/>
            </a:pPr>
            <a:endParaRPr lang="it-IT" sz="1900" dirty="0"/>
          </a:p>
          <a:p>
            <a:endParaRPr lang="it-IT" sz="1800" dirty="0"/>
          </a:p>
          <a:p>
            <a:endParaRPr lang="it-IT" sz="1800" dirty="0"/>
          </a:p>
          <a:p>
            <a:endParaRPr lang="it-I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FD36A5-A439-44F9-A975-9AFFD146CD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73737" y="3409406"/>
            <a:ext cx="3265714" cy="2886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499BF-DE6D-49BC-BE21-5DFEF560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it-IT" sz="3600" dirty="0"/>
              <a:t>proteine: i “mattoni” del corpo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9486A-2722-44BE-A6EA-8CAC6CEEE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5212080"/>
          </a:xfrm>
        </p:spPr>
        <p:txBody>
          <a:bodyPr/>
          <a:lstStyle/>
          <a:p>
            <a:r>
              <a:rPr lang="it-IT" sz="2000" b="1" dirty="0"/>
              <a:t>costituiscono il 15% -17% circa del corpo </a:t>
            </a:r>
            <a:r>
              <a:rPr lang="it-IT" sz="2000" dirty="0"/>
              <a:t>(nell’adulto circa 12 Kg)</a:t>
            </a:r>
          </a:p>
          <a:p>
            <a:r>
              <a:rPr lang="it-IT" sz="2000" dirty="0"/>
              <a:t>Le proteine nel corpo hanno una </a:t>
            </a:r>
            <a:r>
              <a:rPr lang="it-IT" sz="2000" b="1" dirty="0"/>
              <a:t>funzione PLASTICA e REGOLATRICE, e in parte minore ENERGETICA</a:t>
            </a:r>
          </a:p>
          <a:p>
            <a:r>
              <a:rPr lang="it-IT" sz="2000" dirty="0"/>
              <a:t>servono per </a:t>
            </a:r>
            <a:r>
              <a:rPr lang="it-IT" sz="2000" b="1" dirty="0"/>
              <a:t>costruire e rinnovare le strutture corporee</a:t>
            </a:r>
            <a:r>
              <a:rPr lang="it-IT" sz="2000" dirty="0"/>
              <a:t>: tutti gli organi, tutte le cellule (funzione plastica), </a:t>
            </a:r>
            <a:r>
              <a:rPr lang="it-IT" sz="2000" b="1" dirty="0"/>
              <a:t>per sintetizzare enzimi ed ormoni </a:t>
            </a:r>
            <a:r>
              <a:rPr lang="it-IT" sz="2000" dirty="0"/>
              <a:t>(funzione regolatrice)</a:t>
            </a:r>
          </a:p>
          <a:p>
            <a:r>
              <a:rPr lang="it-IT" sz="2000" dirty="0"/>
              <a:t>In carenza di fonti di energia, le proteine vengono utilizzate per produrre energia</a:t>
            </a:r>
          </a:p>
          <a:p>
            <a:endParaRPr lang="it-IT" sz="2000" dirty="0"/>
          </a:p>
          <a:p>
            <a:r>
              <a:rPr lang="it-IT" sz="2000" dirty="0"/>
              <a:t>Circa 250 grammi di proteine vengono </a:t>
            </a:r>
            <a:r>
              <a:rPr lang="it-IT" sz="2000" dirty="0" err="1"/>
              <a:t>interscambiati</a:t>
            </a:r>
            <a:r>
              <a:rPr lang="it-IT" sz="2000" dirty="0"/>
              <a:t> (“turnover”) giornalmente tra i tessuti (il triplo della quantità assunta con la dieta)</a:t>
            </a:r>
          </a:p>
          <a:p>
            <a:r>
              <a:rPr lang="it-IT" sz="2000" b="1" dirty="0"/>
              <a:t>Gli aminoacidi (AA) liberati nel processo di turnover vengono riutilizzati per fare nuove proteine</a:t>
            </a:r>
            <a:r>
              <a:rPr lang="it-IT" sz="2000" dirty="0"/>
              <a:t>, secondo le esigenze dell’individuo (accrescimento corporeo, stati di malattia, influenze ormonali)</a:t>
            </a:r>
          </a:p>
          <a:p>
            <a:r>
              <a:rPr lang="it-IT" sz="2000" b="1" dirty="0"/>
              <a:t>Una quota di AA </a:t>
            </a:r>
            <a:r>
              <a:rPr lang="it-IT" sz="2000" dirty="0"/>
              <a:t>viene trasformata in prodotti “azotati” e </a:t>
            </a:r>
            <a:r>
              <a:rPr lang="it-IT" sz="2000" b="1" dirty="0"/>
              <a:t>va persa  </a:t>
            </a:r>
            <a:r>
              <a:rPr lang="it-IT" sz="2000" dirty="0"/>
              <a:t>(feci, urine, sudore)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43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>
            <a:normAutofit/>
          </a:bodyPr>
          <a:lstStyle/>
          <a:p>
            <a:r>
              <a:rPr lang="it-IT" sz="3600" dirty="0"/>
              <a:t>20 Aminoacidi (AA)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54034"/>
            <a:ext cx="10515600" cy="522514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3200" b="1" dirty="0"/>
              <a:t>.</a:t>
            </a:r>
            <a:r>
              <a:rPr lang="it-IT" sz="2000" dirty="0"/>
              <a:t>  </a:t>
            </a:r>
            <a:r>
              <a:rPr lang="it-IT" sz="2000" b="1" dirty="0"/>
              <a:t>AA essenziali </a:t>
            </a:r>
            <a:r>
              <a:rPr lang="it-IT" sz="2000" dirty="0"/>
              <a:t>(9): necessario assumerli con la dieta, l’organismo non sa sintetizzarli</a:t>
            </a:r>
          </a:p>
          <a:p>
            <a:r>
              <a:rPr lang="it-IT" sz="2000" b="1" dirty="0"/>
              <a:t>AA semiessenziali </a:t>
            </a:r>
            <a:r>
              <a:rPr lang="it-IT" sz="2000" dirty="0"/>
              <a:t>(2): l’organismo li sintetizza a partire da due AA essenziali</a:t>
            </a:r>
          </a:p>
          <a:p>
            <a:r>
              <a:rPr lang="it-IT" sz="2000" b="1" dirty="0"/>
              <a:t>AA condizionatamente essenziali </a:t>
            </a:r>
            <a:r>
              <a:rPr lang="it-IT" sz="2000" dirty="0"/>
              <a:t>(5): in determinate condizioni fisiologiche la sintesi non è adeguata alle richieste dell’organismo (accrescimento) </a:t>
            </a:r>
          </a:p>
          <a:p>
            <a:r>
              <a:rPr lang="it-IT" sz="2000" b="1" dirty="0"/>
              <a:t>AA non essenziali</a:t>
            </a:r>
            <a:r>
              <a:rPr lang="it-IT" sz="2000" dirty="0"/>
              <a:t>: possono essere generati a partire da altri AA</a:t>
            </a:r>
          </a:p>
          <a:p>
            <a:pPr>
              <a:buNone/>
            </a:pPr>
            <a:endParaRPr lang="it-IT" sz="2000" dirty="0"/>
          </a:p>
          <a:p>
            <a:r>
              <a:rPr lang="it-IT" sz="2000" b="1" dirty="0"/>
              <a:t>Tutti gli AA essenziali devono essere presenti nella dieta</a:t>
            </a:r>
          </a:p>
          <a:p>
            <a:r>
              <a:rPr lang="it-IT" sz="2000" dirty="0"/>
              <a:t>Gli AA essenziali si trovano nei </a:t>
            </a:r>
            <a:r>
              <a:rPr lang="it-IT" sz="2000" b="1" dirty="0"/>
              <a:t>prodotti di origine animale (carne pesce uova latte e derivati)</a:t>
            </a:r>
          </a:p>
          <a:p>
            <a:r>
              <a:rPr lang="it-IT" sz="2000" b="1" dirty="0"/>
              <a:t>Gli alimenti di origine vegetale (cereali e legumi) sono carenti (in modo totale o parziale in alcuni AA essenziali)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b="1" dirty="0"/>
              <a:t> associazioni utili nella alimentazione per ottenere gli AA necessari</a:t>
            </a:r>
            <a:r>
              <a:rPr lang="it-IT" sz="2000" dirty="0"/>
              <a:t> </a:t>
            </a:r>
            <a:endParaRPr lang="it-IT" sz="2000" b="1" dirty="0"/>
          </a:p>
          <a:p>
            <a:pPr>
              <a:buNone/>
            </a:pPr>
            <a:r>
              <a:rPr lang="it-IT" sz="2000" dirty="0"/>
              <a:t> cereali - legumi (pasta e fagioli, riso e </a:t>
            </a:r>
            <a:r>
              <a:rPr lang="it-IT" sz="2000" dirty="0" err="1"/>
              <a:t>piselli…</a:t>
            </a:r>
            <a:r>
              <a:rPr lang="it-IT" sz="2000" dirty="0"/>
              <a:t>)</a:t>
            </a:r>
          </a:p>
          <a:p>
            <a:pPr>
              <a:buNone/>
            </a:pPr>
            <a:r>
              <a:rPr lang="it-IT" sz="2000" dirty="0"/>
              <a:t>cereali – prodotti animali  (soddisfano i fabbisogni in AA essenziali)</a:t>
            </a:r>
          </a:p>
          <a:p>
            <a:pPr>
              <a:buNone/>
            </a:pPr>
            <a:endParaRPr lang="it-IT" sz="20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Autofit/>
          </a:bodyPr>
          <a:lstStyle/>
          <a:p>
            <a:r>
              <a:rPr lang="it-IT" sz="3600" dirty="0"/>
              <a:t>carboidrati: il mondo vegetale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0079F05-9766-4D2E-AA5C-5C19DD61FD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14" y="1345473"/>
            <a:ext cx="3239589" cy="1985556"/>
          </a:xfrm>
          <a:prstGeom prst="rect">
            <a:avLst/>
          </a:prstGeom>
          <a:noFill/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60273" y="1763486"/>
            <a:ext cx="6400801" cy="4794067"/>
          </a:xfrm>
        </p:spPr>
        <p:txBody>
          <a:bodyPr/>
          <a:lstStyle/>
          <a:p>
            <a:pPr>
              <a:buNone/>
            </a:pPr>
            <a:r>
              <a:rPr lang="it-IT" dirty="0"/>
              <a:t>La componente quantitativamente</a:t>
            </a:r>
          </a:p>
          <a:p>
            <a:pPr>
              <a:buNone/>
            </a:pPr>
            <a:r>
              <a:rPr lang="it-IT" dirty="0"/>
              <a:t> più rilevante nella dieta quotidiana</a:t>
            </a:r>
          </a:p>
          <a:p>
            <a:pPr>
              <a:buNone/>
            </a:pPr>
            <a:r>
              <a:rPr lang="it-IT" dirty="0"/>
              <a:t>(50-60% del fabbisogno)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r>
              <a:rPr lang="it-IT" b="1" dirty="0"/>
              <a:t>Glucidi complessi </a:t>
            </a:r>
            <a:r>
              <a:rPr lang="it-IT" dirty="0"/>
              <a:t>(amido)</a:t>
            </a:r>
          </a:p>
          <a:p>
            <a:r>
              <a:rPr lang="it-IT" b="1" dirty="0"/>
              <a:t>Glucidi semplici </a:t>
            </a:r>
            <a:r>
              <a:rPr lang="it-IT" dirty="0"/>
              <a:t>(zuccheri)</a:t>
            </a:r>
          </a:p>
          <a:p>
            <a:endParaRPr lang="it-IT" dirty="0"/>
          </a:p>
          <a:p>
            <a:r>
              <a:rPr lang="it-IT" b="1" dirty="0"/>
              <a:t>Potere calorico</a:t>
            </a:r>
            <a:r>
              <a:rPr lang="it-IT" dirty="0"/>
              <a:t>: 4 Kcal/grammo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6ECCA7-32CD-4D5E-9AC6-24B39254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4" y="3265713"/>
            <a:ext cx="2704010" cy="1985556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12E89F-9B71-4339-9737-0993781B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4903" y="4689566"/>
            <a:ext cx="2194560" cy="1959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F262A-5E46-401D-9080-D6898A33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/>
          </a:bodyPr>
          <a:lstStyle/>
          <a:p>
            <a:r>
              <a:rPr lang="it-IT" sz="3600" dirty="0"/>
              <a:t>carboidrati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0DE71E-00DA-4CEA-8F17-42DA403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846"/>
            <a:ext cx="10515600" cy="53557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/>
              <a:t>Utilizzati a scopo </a:t>
            </a:r>
            <a:r>
              <a:rPr lang="it-IT" sz="2400" b="1" dirty="0"/>
              <a:t>ENERGETICO</a:t>
            </a:r>
          </a:p>
          <a:p>
            <a:pPr>
              <a:buNone/>
            </a:pPr>
            <a:r>
              <a:rPr lang="it-IT" sz="2400" b="1" dirty="0"/>
              <a:t>Fonte di energia rapidamente disponibile</a:t>
            </a:r>
            <a:r>
              <a:rPr lang="it-IT" sz="2400" dirty="0"/>
              <a:t>; energia</a:t>
            </a:r>
          </a:p>
          <a:p>
            <a:pPr>
              <a:buNone/>
            </a:pPr>
            <a:r>
              <a:rPr lang="it-IT" sz="2400" dirty="0"/>
              <a:t>preferenziale per tutte le cellule del corpo</a:t>
            </a:r>
            <a:endParaRPr lang="it-IT" sz="2400" b="1" dirty="0"/>
          </a:p>
          <a:p>
            <a:pPr>
              <a:buNone/>
            </a:pPr>
            <a:r>
              <a:rPr lang="it-IT" sz="2400" b="1" dirty="0"/>
              <a:t>Immagazzinati nel corpo in quantità modesta</a:t>
            </a:r>
          </a:p>
          <a:p>
            <a:pPr>
              <a:buNone/>
            </a:pPr>
            <a:r>
              <a:rPr lang="it-IT" sz="2400" dirty="0"/>
              <a:t>(glicogeno nei muscoli e fegato); dopo il riposo notturno le</a:t>
            </a:r>
          </a:p>
          <a:p>
            <a:pPr>
              <a:buNone/>
            </a:pPr>
            <a:r>
              <a:rPr lang="it-IT" sz="2400" dirty="0"/>
              <a:t>scorte di glicogeno del fegato sono quasi esaurite e vanno</a:t>
            </a:r>
          </a:p>
          <a:p>
            <a:pPr>
              <a:buNone/>
            </a:pPr>
            <a:r>
              <a:rPr lang="it-IT" sz="2400" dirty="0"/>
              <a:t>reintegrate</a:t>
            </a:r>
          </a:p>
          <a:p>
            <a:pPr>
              <a:buNone/>
            </a:pPr>
            <a:r>
              <a:rPr lang="it-IT" sz="2400" dirty="0"/>
              <a:t>Nella dieta </a:t>
            </a:r>
            <a:r>
              <a:rPr lang="it-IT" sz="2400" b="1" dirty="0"/>
              <a:t>preferire glucidi complessi (cereali e derivati) a quelli</a:t>
            </a:r>
          </a:p>
          <a:p>
            <a:pPr>
              <a:buNone/>
            </a:pPr>
            <a:r>
              <a:rPr lang="it-IT" sz="2400" b="1" dirty="0"/>
              <a:t>semplici (zuccheri)</a:t>
            </a:r>
            <a:r>
              <a:rPr lang="it-IT" sz="2400" dirty="0"/>
              <a:t>: i primi vengono digeriti e assorbiti </a:t>
            </a:r>
          </a:p>
          <a:p>
            <a:pPr>
              <a:buNone/>
            </a:pPr>
            <a:r>
              <a:rPr lang="it-IT" sz="2400" dirty="0"/>
              <a:t>gradualmente e modificano lentamente il livello di insulina nel</a:t>
            </a:r>
          </a:p>
          <a:p>
            <a:pPr>
              <a:buNone/>
            </a:pPr>
            <a:r>
              <a:rPr lang="it-IT" sz="2400" dirty="0"/>
              <a:t>sangue rispetto agli zuccheri semplici, rapidamente assorbiti, che </a:t>
            </a:r>
          </a:p>
          <a:p>
            <a:pPr>
              <a:buNone/>
            </a:pPr>
            <a:r>
              <a:rPr lang="it-IT" sz="2400" dirty="0"/>
              <a:t>provocano ampie oscillazioni della insulina </a:t>
            </a:r>
          </a:p>
        </p:txBody>
      </p:sp>
    </p:spTree>
    <p:extLst>
      <p:ext uri="{BB962C8B-B14F-4D97-AF65-F5344CB8AC3E}">
        <p14:creationId xmlns:p14="http://schemas.microsoft.com/office/powerpoint/2010/main" val="3148882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/>
          <a:p>
            <a:r>
              <a:rPr lang="it-IT" sz="3600" dirty="0"/>
              <a:t>insulina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4779963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97AB87-9A91-4AE6-AFDB-4A78EF66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/>
          </a:bodyPr>
          <a:lstStyle/>
          <a:p>
            <a:r>
              <a:rPr lang="it-IT" sz="3600" dirty="0"/>
              <a:t>fibra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DE105E-F95A-4B7D-B1B6-303887E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460274"/>
          </a:xfrm>
        </p:spPr>
        <p:txBody>
          <a:bodyPr>
            <a:normAutofit lnSpcReduction="10000"/>
          </a:bodyPr>
          <a:lstStyle/>
          <a:p>
            <a:r>
              <a:rPr lang="it-IT" sz="2400" b="1" dirty="0"/>
              <a:t>Parte edibile ma indigeribile di cereali, verdura, frutta, legumi</a:t>
            </a:r>
          </a:p>
          <a:p>
            <a:r>
              <a:rPr lang="it-IT" sz="2400" dirty="0"/>
              <a:t>Costituita da </a:t>
            </a:r>
            <a:r>
              <a:rPr lang="it-IT" sz="2400" b="1" dirty="0"/>
              <a:t>cellulosa </a:t>
            </a:r>
            <a:r>
              <a:rPr lang="it-IT" sz="2400" dirty="0"/>
              <a:t>(lunghe catene lineari di glucosio disposte in fibrille e fibre, non essere digeribili dagli enzimi digestivi umani)</a:t>
            </a:r>
          </a:p>
          <a:p>
            <a:r>
              <a:rPr lang="it-IT" sz="2400" b="1" dirty="0"/>
              <a:t>Fabbisogno</a:t>
            </a:r>
            <a:r>
              <a:rPr lang="it-IT" sz="2400" dirty="0"/>
              <a:t>: 25-30 grammi/</a:t>
            </a:r>
            <a:r>
              <a:rPr lang="it-IT" sz="2400" dirty="0" err="1"/>
              <a:t>die</a:t>
            </a:r>
            <a:endParaRPr lang="it-IT" sz="2400" dirty="0"/>
          </a:p>
          <a:p>
            <a:endParaRPr lang="it-IT" sz="2400" dirty="0"/>
          </a:p>
          <a:p>
            <a:r>
              <a:rPr lang="it-IT" sz="2400" b="1" dirty="0"/>
              <a:t>UTILITA’ della fibra</a:t>
            </a:r>
          </a:p>
          <a:p>
            <a:r>
              <a:rPr lang="it-IT" sz="2400" b="1" dirty="0"/>
              <a:t>Fibre solubili</a:t>
            </a:r>
            <a:r>
              <a:rPr lang="it-IT" sz="2400" dirty="0"/>
              <a:t>: formano massa gelatinosa nell’intestino, rallentano l’assorbimento di nutrienti, in particolare di colesterolo</a:t>
            </a:r>
          </a:p>
          <a:p>
            <a:r>
              <a:rPr lang="it-IT" sz="2400" b="1" dirty="0"/>
              <a:t>Fibre insolubili</a:t>
            </a:r>
            <a:r>
              <a:rPr lang="it-IT" sz="2400" dirty="0"/>
              <a:t>: attraggono acqua nell’intestino</a:t>
            </a:r>
          </a:p>
          <a:p>
            <a:r>
              <a:rPr lang="it-IT" sz="2400" dirty="0"/>
              <a:t>aumentano il volume del contenuto intestinale (migliorano la stipsi)</a:t>
            </a:r>
          </a:p>
          <a:p>
            <a:r>
              <a:rPr lang="it-IT" sz="2400" dirty="0"/>
              <a:t>aumentano la velocità di transito</a:t>
            </a:r>
          </a:p>
          <a:p>
            <a:r>
              <a:rPr lang="it-IT" sz="2400" dirty="0"/>
              <a:t>riducono in parte l’assorbimento di nutrienti </a:t>
            </a:r>
          </a:p>
          <a:p>
            <a:r>
              <a:rPr lang="it-IT" sz="2400" dirty="0"/>
              <a:t>riducono il tempo di contatto di eventuali sostanze citotossiche con la mucosa (riduzione del rischio di cancro del colon)</a:t>
            </a:r>
          </a:p>
        </p:txBody>
      </p:sp>
    </p:spTree>
    <p:extLst>
      <p:ext uri="{BB962C8B-B14F-4D97-AF65-F5344CB8AC3E}">
        <p14:creationId xmlns:p14="http://schemas.microsoft.com/office/powerpoint/2010/main" val="159499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88FFE2F-37A1-4876-8D0F-CD238BF15D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889" y="422031"/>
            <a:ext cx="10213145" cy="61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513" y="496389"/>
            <a:ext cx="10515600" cy="679268"/>
          </a:xfrm>
        </p:spPr>
        <p:txBody>
          <a:bodyPr>
            <a:normAutofit fontScale="90000"/>
          </a:bodyPr>
          <a:lstStyle/>
          <a:p>
            <a:br>
              <a:rPr lang="it-IT" sz="3600" b="1" dirty="0"/>
            </a:br>
            <a:br>
              <a:rPr lang="it-IT" sz="3600" b="1" dirty="0"/>
            </a:br>
            <a:br>
              <a:rPr lang="it-IT" sz="3600" b="1" dirty="0"/>
            </a:br>
            <a:br>
              <a:rPr lang="it-IT" sz="3600" b="1" dirty="0"/>
            </a:br>
            <a:r>
              <a:rPr lang="it-IT" sz="2700" dirty="0"/>
              <a:t>Grassi (lipidi): ACIDI GRASSI, TRIGLICERIDI, COLESTEROLO </a:t>
            </a:r>
            <a:br>
              <a:rPr lang="it-IT" sz="2700" dirty="0"/>
            </a:br>
            <a:br>
              <a:rPr lang="it-IT" sz="2700" dirty="0"/>
            </a:br>
            <a:br>
              <a:rPr lang="it-IT" sz="2700" dirty="0"/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137" y="1384664"/>
            <a:ext cx="11403874" cy="519901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sz="2400" b="1" dirty="0"/>
              <a:t>TRIGLICERIDI (acidi grassi associati ad un alcool) </a:t>
            </a:r>
          </a:p>
          <a:p>
            <a:r>
              <a:rPr lang="it-IT" dirty="0"/>
              <a:t>Da animali terrestri : acidi grassi saturi</a:t>
            </a:r>
          </a:p>
          <a:p>
            <a:r>
              <a:rPr lang="it-IT" dirty="0"/>
              <a:t>Da pesci:  acidi grassi </a:t>
            </a:r>
            <a:r>
              <a:rPr lang="it-IT" dirty="0" err="1"/>
              <a:t>poliinsaturi</a:t>
            </a:r>
            <a:endParaRPr lang="it-IT" dirty="0"/>
          </a:p>
          <a:p>
            <a:r>
              <a:rPr lang="it-IT" dirty="0"/>
              <a:t>Da vegetali (frutta oleosa): acidi grassi </a:t>
            </a:r>
            <a:r>
              <a:rPr lang="it-IT" dirty="0" err="1"/>
              <a:t>poliinsaturi</a:t>
            </a:r>
            <a:endParaRPr lang="it-IT" dirty="0"/>
          </a:p>
          <a:p>
            <a:r>
              <a:rPr lang="it-IT" b="1" dirty="0"/>
              <a:t>Fabbisogno: 1g/Kg/</a:t>
            </a:r>
            <a:r>
              <a:rPr lang="it-IT" b="1" dirty="0" err="1"/>
              <a:t>die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Acidi grassi essenziali</a:t>
            </a:r>
            <a:r>
              <a:rPr lang="it-IT" dirty="0"/>
              <a:t>: l’organismo non li può sintetizzare (acido linoleico e acido </a:t>
            </a:r>
            <a:r>
              <a:rPr lang="it-IT" dirty="0" err="1"/>
              <a:t>alfalinolenico</a:t>
            </a:r>
            <a:r>
              <a:rPr lang="it-IT" dirty="0"/>
              <a:t>); sono presenti nella frutta oleosa e in alcuni pesci (sgombri acciughe salmone)</a:t>
            </a:r>
          </a:p>
          <a:p>
            <a:r>
              <a:rPr lang="it-IT" b="1" dirty="0"/>
              <a:t>Acidi grassi saturi</a:t>
            </a:r>
            <a:r>
              <a:rPr lang="it-IT" dirty="0"/>
              <a:t>: assunzione contenuta </a:t>
            </a:r>
          </a:p>
          <a:p>
            <a:r>
              <a:rPr lang="it-IT" b="1" dirty="0"/>
              <a:t>Acidi grassi </a:t>
            </a:r>
            <a:r>
              <a:rPr lang="it-IT" b="1" dirty="0" err="1"/>
              <a:t>poliinsaturi</a:t>
            </a:r>
            <a:r>
              <a:rPr lang="it-IT" b="1" dirty="0"/>
              <a:t>: </a:t>
            </a:r>
            <a:r>
              <a:rPr lang="it-IT" dirty="0"/>
              <a:t>10% del contenuto calorico della dieta</a:t>
            </a:r>
          </a:p>
          <a:p>
            <a:r>
              <a:rPr lang="it-IT" b="1" dirty="0"/>
              <a:t>Colesterolo</a:t>
            </a:r>
            <a:r>
              <a:rPr lang="it-IT" dirty="0"/>
              <a:t>: assunzione contenuta (&lt; 300 mg/</a:t>
            </a:r>
            <a:r>
              <a:rPr lang="it-IT" dirty="0" err="1"/>
              <a:t>die</a:t>
            </a:r>
            <a:r>
              <a:rPr lang="it-IT" dirty="0"/>
              <a:t>)</a:t>
            </a:r>
          </a:p>
          <a:p>
            <a:pPr>
              <a:buNone/>
            </a:pPr>
            <a:endParaRPr lang="it-IT" b="1" dirty="0"/>
          </a:p>
          <a:p>
            <a:r>
              <a:rPr lang="it-IT" b="1" dirty="0"/>
              <a:t>Potere calorico</a:t>
            </a:r>
            <a:r>
              <a:rPr lang="it-IT" dirty="0"/>
              <a:t>: 9 Kcal/grammo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EFA661-75A9-4B69-8262-7FCEF34A1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039497" y="1502230"/>
            <a:ext cx="2795452" cy="186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>
            <a:normAutofit/>
          </a:bodyPr>
          <a:lstStyle/>
          <a:p>
            <a:r>
              <a:rPr lang="it-IT" sz="3600" dirty="0"/>
              <a:t>grassi (lipidi)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198" y="1188720"/>
            <a:ext cx="10892247" cy="54080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200" dirty="0"/>
              <a:t>18-20% del peso corporeo: il 50% del grasso corporeo  (tessuto adiposo)</a:t>
            </a:r>
          </a:p>
          <a:p>
            <a:pPr>
              <a:buNone/>
            </a:pPr>
            <a:r>
              <a:rPr lang="it-IT" sz="2200" b="1" dirty="0"/>
              <a:t>funzione ENERGETICA</a:t>
            </a:r>
            <a:endParaRPr lang="it-IT" sz="2200" dirty="0"/>
          </a:p>
          <a:p>
            <a:pPr>
              <a:buNone/>
            </a:pPr>
            <a:r>
              <a:rPr lang="it-IT" sz="2200" b="1" dirty="0"/>
              <a:t>funzione PLASTICA </a:t>
            </a:r>
            <a:r>
              <a:rPr lang="it-IT" sz="2200" dirty="0"/>
              <a:t>di fosfolipidi, glicolipidi, colesterolo: costituenti delle </a:t>
            </a:r>
          </a:p>
          <a:p>
            <a:pPr>
              <a:buNone/>
            </a:pPr>
            <a:r>
              <a:rPr lang="it-IT" sz="2200" dirty="0"/>
              <a:t>membrane cellulari o  precursori di ormoni</a:t>
            </a:r>
          </a:p>
          <a:p>
            <a:pPr>
              <a:buNone/>
            </a:pPr>
            <a:r>
              <a:rPr lang="it-IT" sz="2200" dirty="0"/>
              <a:t>Isolamento termico, protezione e contenimento di organi (grasso viscerale)</a:t>
            </a:r>
          </a:p>
          <a:p>
            <a:pPr>
              <a:buNone/>
            </a:pPr>
            <a:endParaRPr lang="it-IT" sz="2400" dirty="0"/>
          </a:p>
          <a:p>
            <a:pPr>
              <a:buNone/>
            </a:pPr>
            <a:r>
              <a:rPr lang="it-IT" sz="2000" b="1" dirty="0"/>
              <a:t>acidi grassi essenziali precursori di altri acidi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importanti per le  funzioni  cerebrali </a:t>
            </a:r>
          </a:p>
          <a:p>
            <a:pPr>
              <a:buNone/>
            </a:pPr>
            <a:r>
              <a:rPr lang="it-IT" sz="2000" dirty="0"/>
              <a:t>contrastare i processi infiammatori</a:t>
            </a:r>
          </a:p>
          <a:p>
            <a:pPr>
              <a:buNone/>
            </a:pPr>
            <a:r>
              <a:rPr lang="it-IT" sz="2000" dirty="0"/>
              <a:t>prevenzione del  dismetabolismo lipidico e della aterosclerosi</a:t>
            </a:r>
          </a:p>
          <a:p>
            <a:pPr>
              <a:buNone/>
            </a:pPr>
            <a:r>
              <a:rPr lang="it-IT" sz="2000" b="1" dirty="0"/>
              <a:t>acidi grassi saturi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fonte di energia</a:t>
            </a:r>
          </a:p>
          <a:p>
            <a:pPr>
              <a:buNone/>
            </a:pPr>
            <a:r>
              <a:rPr lang="it-IT" sz="2000" b="1" dirty="0"/>
              <a:t>colesterolo</a:t>
            </a:r>
          </a:p>
          <a:p>
            <a:pPr>
              <a:buNone/>
            </a:pPr>
            <a:r>
              <a:rPr lang="it-IT" sz="2000" dirty="0"/>
              <a:t>presente nelle membrane cellulari e degli organuli cellulari, precursore di ormoni e degli</a:t>
            </a:r>
          </a:p>
          <a:p>
            <a:pPr>
              <a:buNone/>
            </a:pPr>
            <a:r>
              <a:rPr lang="it-IT" sz="2000" dirty="0"/>
              <a:t>acidi biliari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endParaRPr lang="it-IT" sz="20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acqua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640" y="1018903"/>
            <a:ext cx="10805160" cy="566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000" b="1" dirty="0"/>
              <a:t>Indispensabile per la vita </a:t>
            </a:r>
            <a:endParaRPr lang="it-IT" sz="2000" dirty="0"/>
          </a:p>
          <a:p>
            <a:pPr>
              <a:buNone/>
            </a:pPr>
            <a:r>
              <a:rPr lang="it-IT" sz="2000" dirty="0"/>
              <a:t>consente le reazioni metaboliche, rallenta le reazioni di ossidazione </a:t>
            </a:r>
          </a:p>
          <a:p>
            <a:pPr>
              <a:buNone/>
            </a:pPr>
            <a:r>
              <a:rPr lang="it-IT" sz="2000" dirty="0"/>
              <a:t>solubilità, integrità cellulare, mantenimento della pressione sanguigna</a:t>
            </a:r>
          </a:p>
          <a:p>
            <a:pPr>
              <a:buNone/>
            </a:pPr>
            <a:r>
              <a:rPr lang="it-IT" sz="2000" b="1" dirty="0"/>
              <a:t>Fabbisogni diversi in diverse età e in particolari situazioni </a:t>
            </a:r>
          </a:p>
          <a:p>
            <a:pPr>
              <a:buNone/>
            </a:pPr>
            <a:r>
              <a:rPr lang="it-IT" sz="2000" dirty="0"/>
              <a:t>Nell’adulto: 30-35 ml/kg peso </a:t>
            </a:r>
          </a:p>
          <a:p>
            <a:pPr>
              <a:buNone/>
            </a:pPr>
            <a:r>
              <a:rPr lang="it-IT" sz="2000" dirty="0"/>
              <a:t>Bambini e anziani: categorie a rischio di disidratazione </a:t>
            </a:r>
          </a:p>
          <a:p>
            <a:endParaRPr lang="it-IT" sz="2000" dirty="0"/>
          </a:p>
          <a:p>
            <a:pPr>
              <a:buNone/>
            </a:pPr>
            <a:r>
              <a:rPr lang="it-IT" sz="2000" b="1" dirty="0"/>
              <a:t>Situazioni che richiedono aumentato apporto di acqua</a:t>
            </a:r>
          </a:p>
          <a:p>
            <a:pPr>
              <a:buNone/>
            </a:pPr>
            <a:r>
              <a:rPr lang="it-IT" sz="2000" dirty="0"/>
              <a:t>Aumento delle perdite (sudorazione, attività fisica, febbre, carico di </a:t>
            </a:r>
          </a:p>
          <a:p>
            <a:pPr>
              <a:buNone/>
            </a:pPr>
            <a:r>
              <a:rPr lang="it-IT" sz="2000" dirty="0"/>
              <a:t>soluti con la dieta, diarrea, stati di malattia)</a:t>
            </a:r>
          </a:p>
          <a:p>
            <a:pPr>
              <a:buNone/>
            </a:pPr>
            <a:endParaRPr lang="it-IT" sz="2000" dirty="0"/>
          </a:p>
          <a:p>
            <a:pPr>
              <a:buNone/>
            </a:pPr>
            <a:r>
              <a:rPr lang="it-IT" sz="2000" dirty="0"/>
              <a:t>rene: importante regolatore dello stato di idratazione </a:t>
            </a:r>
          </a:p>
          <a:p>
            <a:pPr>
              <a:buNone/>
            </a:pPr>
            <a:r>
              <a:rPr lang="it-IT" sz="2000" b="1" dirty="0"/>
              <a:t>centro encefalico di regolazione della sete </a:t>
            </a:r>
            <a:r>
              <a:rPr lang="it-IT" sz="2000" dirty="0"/>
              <a:t>per mantenere la stabilità della </a:t>
            </a:r>
          </a:p>
          <a:p>
            <a:pPr>
              <a:buNone/>
            </a:pPr>
            <a:r>
              <a:rPr lang="it-IT" sz="2000" dirty="0"/>
              <a:t>composizione del sangue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500" y="561703"/>
            <a:ext cx="10909300" cy="796834"/>
          </a:xfrm>
        </p:spPr>
        <p:txBody>
          <a:bodyPr>
            <a:normAutofit fontScale="90000"/>
          </a:bodyPr>
          <a:lstStyle/>
          <a:p>
            <a:br>
              <a:rPr lang="it-IT" sz="3600" dirty="0"/>
            </a:br>
            <a:r>
              <a:rPr lang="it-IT" sz="3600" dirty="0"/>
              <a:t>minerali e oligoelementi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326" y="1567543"/>
            <a:ext cx="11312434" cy="460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/>
              <a:t>necessari per normale funzione cellulare, processi metabolici, sintesi</a:t>
            </a:r>
          </a:p>
          <a:p>
            <a:pPr>
              <a:buNone/>
            </a:pPr>
            <a:r>
              <a:rPr lang="it-IT" dirty="0"/>
              <a:t>e attività di ormoni, enzimi, vitamine difese antiossidanti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fonti: verdura e frutta, acqua, cereali, cibi origine animale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sodio, potassio, cloro, calcio,  fosforo, </a:t>
            </a:r>
            <a:r>
              <a:rPr lang="it-IT" b="1" dirty="0"/>
              <a:t>ferro</a:t>
            </a:r>
            <a:endParaRPr lang="it-IT" dirty="0"/>
          </a:p>
          <a:p>
            <a:pPr>
              <a:buNone/>
            </a:pPr>
            <a:r>
              <a:rPr lang="it-IT" dirty="0"/>
              <a:t>zinco rame, </a:t>
            </a:r>
            <a:r>
              <a:rPr lang="it-IT" b="1" dirty="0"/>
              <a:t>iodio</a:t>
            </a:r>
            <a:r>
              <a:rPr lang="it-IT" dirty="0"/>
              <a:t>, selenio,fluoro, manganese, cobalto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ferro e anemia</a:t>
            </a:r>
          </a:p>
          <a:p>
            <a:pPr>
              <a:buNone/>
            </a:pPr>
            <a:r>
              <a:rPr lang="it-IT" dirty="0"/>
              <a:t>iodio e funzione della tiroide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/>
          </a:bodyPr>
          <a:lstStyle/>
          <a:p>
            <a:r>
              <a:rPr lang="it-IT" sz="3600" dirty="0"/>
              <a:t>vitamine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0605"/>
            <a:ext cx="10515600" cy="459635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dirty="0"/>
              <a:t>Sostanze organiche presenti negli alimenti; l’organismo non è in grado di </a:t>
            </a:r>
          </a:p>
          <a:p>
            <a:pPr>
              <a:buNone/>
            </a:pPr>
            <a:r>
              <a:rPr lang="it-IT" dirty="0"/>
              <a:t>sintetizzarle, non hanno ruolo energetico o plastico ma sono indispensabili per la</a:t>
            </a:r>
          </a:p>
          <a:p>
            <a:pPr>
              <a:buNone/>
            </a:pPr>
            <a:r>
              <a:rPr lang="it-IT" dirty="0"/>
              <a:t>sopravvivenza perché entrano nella composizione degli enzimi e nelle reazioni </a:t>
            </a:r>
          </a:p>
          <a:p>
            <a:pPr>
              <a:buNone/>
            </a:pPr>
            <a:r>
              <a:rPr lang="it-IT" dirty="0"/>
              <a:t>metaboliche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Vengono assunte come vitamine attive, o come provitamine (vengono attivate poi</a:t>
            </a:r>
          </a:p>
          <a:p>
            <a:pPr>
              <a:buNone/>
            </a:pPr>
            <a:r>
              <a:rPr lang="it-IT" dirty="0"/>
              <a:t> nel corpo)</a:t>
            </a:r>
          </a:p>
          <a:p>
            <a:pPr>
              <a:buNone/>
            </a:pPr>
            <a:r>
              <a:rPr lang="it-IT" b="1" dirty="0"/>
              <a:t>Vitamine idrosolubili</a:t>
            </a:r>
          </a:p>
          <a:p>
            <a:pPr>
              <a:buNone/>
            </a:pPr>
            <a:r>
              <a:rPr lang="it-IT" b="1" dirty="0"/>
              <a:t>Vitamine liposolubili</a:t>
            </a:r>
          </a:p>
          <a:p>
            <a:endParaRPr lang="it-IT" dirty="0"/>
          </a:p>
          <a:p>
            <a:endParaRPr lang="it-IT" dirty="0"/>
          </a:p>
          <a:p>
            <a:pPr>
              <a:buNone/>
            </a:pPr>
            <a:r>
              <a:rPr lang="it-IT" b="1" dirty="0"/>
              <a:t>Fabbisogni diversi per età sesso situazioni fisiologiche o patologiche, farmaci</a:t>
            </a:r>
          </a:p>
          <a:p>
            <a:pPr>
              <a:buNone/>
            </a:pPr>
            <a:r>
              <a:rPr lang="it-IT" dirty="0"/>
              <a:t>Depositi corporei</a:t>
            </a:r>
          </a:p>
          <a:p>
            <a:pPr>
              <a:buNone/>
            </a:pPr>
            <a:r>
              <a:rPr lang="it-IT" dirty="0"/>
              <a:t>Carenze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/>
          </a:bodyPr>
          <a:lstStyle/>
          <a:p>
            <a:r>
              <a:rPr lang="it-IT" sz="3600" dirty="0"/>
              <a:t>Vitamine idrosolubili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0240"/>
            <a:ext cx="105156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b="1" dirty="0"/>
              <a:t>Fonti:</a:t>
            </a:r>
            <a:r>
              <a:rPr lang="it-IT" sz="2400" dirty="0"/>
              <a:t> animali (carne, pesce, uova, latte) e vegetali</a:t>
            </a:r>
          </a:p>
          <a:p>
            <a:pPr>
              <a:buNone/>
            </a:pPr>
            <a:r>
              <a:rPr lang="it-IT" sz="2400" dirty="0"/>
              <a:t>Vitamina C</a:t>
            </a:r>
          </a:p>
          <a:p>
            <a:pPr>
              <a:buNone/>
            </a:pPr>
            <a:r>
              <a:rPr lang="it-IT" sz="2400" dirty="0"/>
              <a:t>Vitamine del gruppo  B (B1, B2, B3, B6, B12)</a:t>
            </a:r>
          </a:p>
          <a:p>
            <a:pPr>
              <a:buNone/>
            </a:pPr>
            <a:r>
              <a:rPr lang="it-IT" sz="2400" dirty="0"/>
              <a:t>Acido folico</a:t>
            </a:r>
          </a:p>
          <a:p>
            <a:pPr>
              <a:buNone/>
            </a:pPr>
            <a:r>
              <a:rPr lang="it-IT" sz="2400" dirty="0"/>
              <a:t>Vitamina H</a:t>
            </a:r>
          </a:p>
          <a:p>
            <a:pPr>
              <a:buNone/>
            </a:pPr>
            <a:r>
              <a:rPr lang="it-IT" sz="2400" dirty="0"/>
              <a:t>Acido pantotenico</a:t>
            </a:r>
          </a:p>
          <a:p>
            <a:endParaRPr lang="it-IT" sz="2400" dirty="0"/>
          </a:p>
          <a:p>
            <a:pPr>
              <a:buNone/>
            </a:pPr>
            <a:r>
              <a:rPr lang="it-IT" sz="2400" dirty="0"/>
              <a:t>Importanti i sintomi </a:t>
            </a:r>
            <a:r>
              <a:rPr lang="it-IT" sz="2400" dirty="0" err="1"/>
              <a:t>carenziali</a:t>
            </a:r>
            <a:r>
              <a:rPr lang="it-IT" sz="2400" dirty="0"/>
              <a:t> (oggi rari nel mondo occidentale)</a:t>
            </a:r>
          </a:p>
          <a:p>
            <a:pPr>
              <a:buNone/>
            </a:pPr>
            <a:r>
              <a:rPr lang="it-IT" sz="2400" b="1" dirty="0"/>
              <a:t>Attenzione alle diete “di esclusione” che potrebbero indurre carenze</a:t>
            </a:r>
          </a:p>
          <a:p>
            <a:endParaRPr lang="it-IT" sz="2400" dirty="0"/>
          </a:p>
          <a:p>
            <a:pPr>
              <a:buNone/>
            </a:pPr>
            <a:endParaRPr lang="it-IT" sz="2400" dirty="0"/>
          </a:p>
          <a:p>
            <a:endParaRPr lang="it-IT" sz="1600" b="1" dirty="0"/>
          </a:p>
          <a:p>
            <a:endParaRPr lang="it-IT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3326" y="365125"/>
            <a:ext cx="10870474" cy="666841"/>
          </a:xfrm>
        </p:spPr>
        <p:txBody>
          <a:bodyPr>
            <a:normAutofit fontScale="90000"/>
          </a:bodyPr>
          <a:lstStyle/>
          <a:p>
            <a:br>
              <a:rPr lang="it-IT" sz="3600" dirty="0"/>
            </a:br>
            <a:r>
              <a:rPr lang="it-IT" sz="3600" dirty="0"/>
              <a:t>vitamine liposolubili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74" y="1371599"/>
            <a:ext cx="11364686" cy="518595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2400" b="1" dirty="0"/>
              <a:t>Vitamina A (retinolo): </a:t>
            </a:r>
            <a:r>
              <a:rPr lang="it-IT" sz="2400" dirty="0"/>
              <a:t>importante per funzione visiva (notturna), integrità </a:t>
            </a:r>
          </a:p>
          <a:p>
            <a:pPr>
              <a:buNone/>
            </a:pPr>
            <a:r>
              <a:rPr lang="it-IT" sz="2400" dirty="0"/>
              <a:t>cellulare, in particolare cute, attività antiossidante</a:t>
            </a:r>
          </a:p>
          <a:p>
            <a:pPr>
              <a:buNone/>
            </a:pPr>
            <a:r>
              <a:rPr lang="it-IT" sz="2400" dirty="0"/>
              <a:t>Fonti: animali (pesci in particolare) e vegetali (provitamina): carote agrumi</a:t>
            </a:r>
          </a:p>
          <a:p>
            <a:pPr>
              <a:buNone/>
            </a:pPr>
            <a:r>
              <a:rPr lang="it-IT" sz="2400" b="1" dirty="0"/>
              <a:t>Vitamina E (tocoferolo): </a:t>
            </a:r>
            <a:r>
              <a:rPr lang="it-IT" sz="2400" dirty="0"/>
              <a:t>attività antiossidante, protezione delle membrane</a:t>
            </a:r>
          </a:p>
          <a:p>
            <a:pPr>
              <a:buNone/>
            </a:pPr>
            <a:r>
              <a:rPr lang="it-IT" sz="2400" dirty="0"/>
              <a:t>cellulari,</a:t>
            </a:r>
          </a:p>
          <a:p>
            <a:pPr>
              <a:buNone/>
            </a:pPr>
            <a:r>
              <a:rPr lang="it-IT" sz="2400" dirty="0"/>
              <a:t>Fonti: animali (uova, latte, pesce) e vegetali (oli vegetali, soia)</a:t>
            </a:r>
          </a:p>
          <a:p>
            <a:pPr>
              <a:buNone/>
            </a:pPr>
            <a:r>
              <a:rPr lang="it-IT" sz="2400" b="1" dirty="0"/>
              <a:t>Vitamina D:</a:t>
            </a:r>
            <a:r>
              <a:rPr lang="it-IT" sz="2400" dirty="0"/>
              <a:t> metabolismo di calcio e fosforo, importante ruolo nel normale sviluppo </a:t>
            </a:r>
          </a:p>
          <a:p>
            <a:pPr>
              <a:buNone/>
            </a:pPr>
            <a:r>
              <a:rPr lang="it-IT" sz="2400" dirty="0"/>
              <a:t>osseo </a:t>
            </a:r>
          </a:p>
          <a:p>
            <a:pPr>
              <a:buNone/>
            </a:pPr>
            <a:r>
              <a:rPr lang="it-IT" sz="2400" dirty="0"/>
              <a:t>un precursore della forma attiva viene trasformato in vitamina inattiva  a livello cutaneo,  </a:t>
            </a:r>
          </a:p>
          <a:p>
            <a:pPr>
              <a:buNone/>
            </a:pPr>
            <a:r>
              <a:rPr lang="it-IT" sz="2400" dirty="0"/>
              <a:t>dalla luce solare; necessaria poi una attivazione prima nel fegato  e poi nel rene</a:t>
            </a:r>
          </a:p>
          <a:p>
            <a:pPr>
              <a:buNone/>
            </a:pPr>
            <a:r>
              <a:rPr lang="it-IT" sz="2400" dirty="0"/>
              <a:t>Fonti: animali (latte, uova, carne) vegetali (oli, verdura)</a:t>
            </a:r>
          </a:p>
          <a:p>
            <a:pPr>
              <a:buNone/>
            </a:pPr>
            <a:r>
              <a:rPr lang="it-IT" sz="2400" dirty="0"/>
              <a:t>Carenza: rachitismo, osteoporosi, fratture</a:t>
            </a:r>
          </a:p>
          <a:p>
            <a:pPr>
              <a:buNone/>
            </a:pPr>
            <a:r>
              <a:rPr lang="it-IT" sz="2400" b="1" dirty="0"/>
              <a:t>Vitamina K:</a:t>
            </a:r>
            <a:r>
              <a:rPr lang="it-IT" sz="2400" dirty="0"/>
              <a:t>  processi coagulativi; sintetizzata dai batteri della flora intestinale,</a:t>
            </a:r>
          </a:p>
          <a:p>
            <a:pPr>
              <a:buNone/>
            </a:pPr>
            <a:r>
              <a:rPr lang="it-IT" sz="2400" dirty="0"/>
              <a:t>fonti: vegetali (verdure a foglie verdi, pomodori, cavoli) e animali (carne)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601526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se si seguono diete di esclusione, attenzione </a:t>
            </a:r>
            <a:r>
              <a:rPr lang="it-IT" sz="3600" dirty="0" err="1"/>
              <a:t>a…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011" y="1267096"/>
            <a:ext cx="10935789" cy="51075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000" b="1" dirty="0"/>
              <a:t>Vitamina B12</a:t>
            </a:r>
            <a:r>
              <a:rPr lang="it-IT" sz="2000" dirty="0"/>
              <a:t>: processi di crescita e proliferazione cellulare, sintesi tessuto nervoso, </a:t>
            </a:r>
          </a:p>
          <a:p>
            <a:pPr>
              <a:buNone/>
            </a:pPr>
            <a:r>
              <a:rPr lang="it-IT" sz="2000" dirty="0"/>
              <a:t>emopoiesi</a:t>
            </a:r>
          </a:p>
          <a:p>
            <a:pPr>
              <a:buNone/>
            </a:pPr>
            <a:r>
              <a:rPr lang="it-IT" sz="2000" dirty="0"/>
              <a:t>Fonti animali (carne, pesce, latte, uova, molluschi)</a:t>
            </a:r>
          </a:p>
          <a:p>
            <a:pPr>
              <a:buNone/>
            </a:pPr>
            <a:r>
              <a:rPr lang="it-IT" sz="2000" dirty="0"/>
              <a:t>Carenza: anemia, disturbi neurologici</a:t>
            </a:r>
          </a:p>
          <a:p>
            <a:pPr>
              <a:buNone/>
            </a:pPr>
            <a:r>
              <a:rPr lang="it-IT" sz="2000" b="1" dirty="0"/>
              <a:t>Vitamina D</a:t>
            </a:r>
            <a:r>
              <a:rPr lang="it-IT" sz="2000" dirty="0"/>
              <a:t>: metabolismo di calcio e fosforo, importante ruolo nel normale</a:t>
            </a:r>
          </a:p>
          <a:p>
            <a:pPr>
              <a:buNone/>
            </a:pPr>
            <a:r>
              <a:rPr lang="it-IT" sz="2000" dirty="0"/>
              <a:t>sviluppo osseo </a:t>
            </a:r>
          </a:p>
          <a:p>
            <a:pPr>
              <a:buNone/>
            </a:pPr>
            <a:r>
              <a:rPr lang="it-IT" sz="2000" dirty="0"/>
              <a:t>Fonti: animali (latte, uova, carne) vegetali (oli, verdura)</a:t>
            </a:r>
          </a:p>
          <a:p>
            <a:pPr>
              <a:buNone/>
            </a:pPr>
            <a:r>
              <a:rPr lang="it-IT" sz="2000" dirty="0"/>
              <a:t>Carenza: rachitismo, osteoporosi, fratture</a:t>
            </a:r>
          </a:p>
          <a:p>
            <a:pPr>
              <a:buNone/>
            </a:pPr>
            <a:r>
              <a:rPr lang="it-IT" sz="2000" b="1" dirty="0"/>
              <a:t>Ferro:</a:t>
            </a:r>
            <a:r>
              <a:rPr lang="it-IT" sz="2000" dirty="0"/>
              <a:t> il ferro è contenuto negli alimenti di origine animale e vegetale, ma</a:t>
            </a:r>
          </a:p>
          <a:p>
            <a:pPr>
              <a:buNone/>
            </a:pPr>
            <a:r>
              <a:rPr lang="it-IT" sz="2000" dirty="0"/>
              <a:t>l’assorbimento è migliore per quello animale; nei vegetali possono essere presenti</a:t>
            </a:r>
          </a:p>
          <a:p>
            <a:pPr>
              <a:buNone/>
            </a:pPr>
            <a:r>
              <a:rPr lang="it-IT" sz="2000" dirty="0"/>
              <a:t>sostanze antinutrizionali che ne riducono l’assorbimento</a:t>
            </a:r>
          </a:p>
          <a:p>
            <a:pPr>
              <a:buNone/>
            </a:pPr>
            <a:endParaRPr lang="it-IT" sz="2000" b="1" dirty="0"/>
          </a:p>
          <a:p>
            <a:pPr>
              <a:buNone/>
            </a:pPr>
            <a:r>
              <a:rPr lang="it-IT" sz="2000" b="1" dirty="0"/>
              <a:t>Proteine</a:t>
            </a:r>
          </a:p>
          <a:p>
            <a:pPr>
              <a:buNone/>
            </a:pPr>
            <a:r>
              <a:rPr lang="it-IT" sz="2000" b="1" dirty="0"/>
              <a:t>zinco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C625B-C77B-443A-B268-31CC964F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5"/>
            <a:ext cx="10883900" cy="1325563"/>
          </a:xfrm>
        </p:spPr>
        <p:txBody>
          <a:bodyPr>
            <a:normAutofit fontScale="90000"/>
          </a:bodyPr>
          <a:lstStyle/>
          <a:p>
            <a:r>
              <a:rPr lang="it-IT" sz="3200" b="1" dirty="0"/>
              <a:t>Biodisponibilità, quota disponibile</a:t>
            </a:r>
            <a:r>
              <a:rPr lang="it-IT" sz="3200" dirty="0"/>
              <a:t>: quota di nutriente di un alimento effettivamente utilizzata dall’organismo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5C7498-2F13-48F1-BB63-10D9747B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737360"/>
            <a:ext cx="11284299" cy="475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600" dirty="0"/>
              <a:t>dipende da </a:t>
            </a:r>
          </a:p>
          <a:p>
            <a:pPr>
              <a:buNone/>
            </a:pPr>
            <a:r>
              <a:rPr lang="it-IT" sz="2600" dirty="0"/>
              <a:t>fattori intrinseci all’alimento (presenza di sostanze anti-nutrizionali) </a:t>
            </a:r>
          </a:p>
          <a:p>
            <a:pPr>
              <a:buNone/>
            </a:pPr>
            <a:r>
              <a:rPr lang="it-IT" sz="2600" dirty="0"/>
              <a:t>tipo di pasto (cottura, interazioni tra alimenti)</a:t>
            </a:r>
          </a:p>
          <a:p>
            <a:pPr>
              <a:buNone/>
            </a:pPr>
            <a:r>
              <a:rPr lang="it-IT" sz="2600" dirty="0"/>
              <a:t>fattori inerenti il tratto digestivo</a:t>
            </a:r>
          </a:p>
          <a:p>
            <a:pPr marL="0" indent="0">
              <a:buNone/>
            </a:pPr>
            <a:endParaRPr lang="it-IT" sz="2600" dirty="0"/>
          </a:p>
          <a:p>
            <a:pPr>
              <a:buNone/>
            </a:pPr>
            <a:r>
              <a:rPr lang="it-IT" sz="2600" b="1" dirty="0"/>
              <a:t>digeribilità</a:t>
            </a:r>
            <a:r>
              <a:rPr lang="it-IT" sz="2600" dirty="0"/>
              <a:t>: caratteristiche chimico-fisiche del nutriente, presenza,</a:t>
            </a:r>
          </a:p>
          <a:p>
            <a:pPr>
              <a:buNone/>
            </a:pPr>
            <a:r>
              <a:rPr lang="it-IT" sz="2600" dirty="0"/>
              <a:t>nel pasto, di fattori inibenti o stimolanti; funzionalità gastro-intestinale,</a:t>
            </a:r>
          </a:p>
          <a:p>
            <a:pPr>
              <a:buNone/>
            </a:pPr>
            <a:r>
              <a:rPr lang="it-IT" sz="2600" dirty="0"/>
              <a:t>attività enzimatica intestinale</a:t>
            </a:r>
          </a:p>
          <a:p>
            <a:pPr>
              <a:buNone/>
            </a:pPr>
            <a:r>
              <a:rPr lang="it-IT" sz="2600" b="1" dirty="0"/>
              <a:t>assorbimento</a:t>
            </a:r>
            <a:r>
              <a:rPr lang="it-IT" sz="2600" dirty="0"/>
              <a:t>: interazioni chimico-fisiche tra alimenti, funzionalità </a:t>
            </a:r>
          </a:p>
          <a:p>
            <a:pPr>
              <a:buNone/>
            </a:pPr>
            <a:r>
              <a:rPr lang="it-IT" sz="2600" dirty="0"/>
              <a:t>dell’</a:t>
            </a:r>
            <a:r>
              <a:rPr lang="it-IT" sz="2600" dirty="0" err="1"/>
              <a:t>enterocita</a:t>
            </a:r>
            <a:r>
              <a:rPr lang="it-IT" sz="2600" dirty="0"/>
              <a:t>, flora batterica intestinale</a:t>
            </a:r>
          </a:p>
          <a:p>
            <a:pPr>
              <a:buNone/>
            </a:pPr>
            <a:r>
              <a:rPr lang="it-IT" sz="2600" b="1" dirty="0"/>
              <a:t>utilizzazione:</a:t>
            </a:r>
            <a:r>
              <a:rPr lang="it-IT" sz="2600" dirty="0"/>
              <a:t> stato fisiologico, stato nutrizionale, stato di salute </a:t>
            </a:r>
          </a:p>
          <a:p>
            <a:pPr>
              <a:buNone/>
            </a:pPr>
            <a:r>
              <a:rPr lang="it-IT" sz="2600" dirty="0"/>
              <a:t>dell’organismo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7960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>
            <a:normAutofit fontScale="90000"/>
          </a:bodyPr>
          <a:lstStyle/>
          <a:p>
            <a:br>
              <a:rPr lang="it-IT" sz="3600" dirty="0"/>
            </a:b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I centri di regolazione della fame e della sazietà</a:t>
            </a:r>
            <a:br>
              <a:rPr lang="it-IT" sz="3600" dirty="0"/>
            </a:b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C7775-582E-424C-8446-FB252D7F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carboidrati…al glucosio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6ECCA7-32CD-4D5E-9AC6-24B39254A5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62" y="2276873"/>
            <a:ext cx="3460652" cy="2478008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0079F05-9766-4D2E-AA5C-5C19DD61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76872"/>
            <a:ext cx="3241431" cy="2304256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A12E89F-9B71-4339-9737-0993781B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818" y="2276872"/>
            <a:ext cx="3038622" cy="2340260"/>
          </a:xfrm>
          <a:prstGeom prst="rect">
            <a:avLst/>
          </a:prstGeom>
          <a:noFill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BEDC4FF-90DD-4197-BF9F-92DBAB45AAB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89364" y="4951828"/>
            <a:ext cx="3013273" cy="1674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9430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23" y="365126"/>
            <a:ext cx="10974977" cy="875846"/>
          </a:xfrm>
        </p:spPr>
        <p:txBody>
          <a:bodyPr>
            <a:normAutofit/>
          </a:bodyPr>
          <a:lstStyle/>
          <a:p>
            <a:r>
              <a:rPr lang="it-IT" sz="3600" dirty="0"/>
              <a:t>Peso ideale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5562600" cy="4960619"/>
          </a:xfrm>
        </p:spPr>
        <p:txBody>
          <a:bodyPr/>
          <a:lstStyle/>
          <a:p>
            <a:pPr>
              <a:buNone/>
            </a:pPr>
            <a:r>
              <a:rPr lang="it-IT" sz="2400" dirty="0"/>
              <a:t>Quando l’apporto di energia è </a:t>
            </a:r>
          </a:p>
          <a:p>
            <a:pPr>
              <a:buNone/>
            </a:pPr>
            <a:r>
              <a:rPr lang="it-IT" sz="2400" dirty="0"/>
              <a:t>uguale al dispendio di energia il </a:t>
            </a:r>
          </a:p>
          <a:p>
            <a:pPr>
              <a:buNone/>
            </a:pPr>
            <a:r>
              <a:rPr lang="it-IT" sz="2400" dirty="0"/>
              <a:t>peso resta stabile </a:t>
            </a:r>
          </a:p>
          <a:p>
            <a:endParaRPr lang="it-IT" dirty="0"/>
          </a:p>
        </p:txBody>
      </p:sp>
      <p:pic>
        <p:nvPicPr>
          <p:cNvPr id="5" name="Segnaposto contenuto 4" descr="Risultati immagini per bmi tabella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72200" y="1828800"/>
            <a:ext cx="5181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http://news.dsnetwork.it/public/news_3364/immagin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092" y="3866606"/>
            <a:ext cx="3735977" cy="276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0622280" cy="706029"/>
          </a:xfrm>
        </p:spPr>
        <p:txBody>
          <a:bodyPr>
            <a:normAutofit/>
          </a:bodyPr>
          <a:lstStyle/>
          <a:p>
            <a:r>
              <a:rPr lang="it-IT" sz="3600" dirty="0"/>
              <a:t>Fabbisogni nutrizionali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4583" y="1267097"/>
            <a:ext cx="11116491" cy="5238206"/>
          </a:xfrm>
        </p:spPr>
        <p:txBody>
          <a:bodyPr/>
          <a:lstStyle/>
          <a:p>
            <a:pPr>
              <a:buNone/>
            </a:pPr>
            <a:r>
              <a:rPr lang="it-IT" dirty="0"/>
              <a:t>stabiliti in base a</a:t>
            </a:r>
          </a:p>
          <a:p>
            <a:pPr>
              <a:buNone/>
            </a:pPr>
            <a:r>
              <a:rPr lang="it-IT" dirty="0"/>
              <a:t>Età: lattanti, bambini (fasce di età) adulti, anziani</a:t>
            </a:r>
          </a:p>
          <a:p>
            <a:pPr>
              <a:buNone/>
            </a:pPr>
            <a:r>
              <a:rPr lang="it-IT" dirty="0"/>
              <a:t>Sesso</a:t>
            </a:r>
          </a:p>
          <a:p>
            <a:pPr>
              <a:buNone/>
            </a:pPr>
            <a:r>
              <a:rPr lang="it-IT" dirty="0"/>
              <a:t>Stato fisiologico: gravidanza allattamento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per popolazione</a:t>
            </a:r>
          </a:p>
          <a:p>
            <a:pPr>
              <a:buNone/>
            </a:pPr>
            <a:r>
              <a:rPr lang="it-IT" dirty="0"/>
              <a:t>per singolo soggetto</a:t>
            </a:r>
          </a:p>
          <a:p>
            <a:endParaRPr lang="it-IT" dirty="0"/>
          </a:p>
          <a:p>
            <a:pPr>
              <a:buNone/>
            </a:pPr>
            <a:r>
              <a:rPr lang="it-IT" dirty="0"/>
              <a:t>LARN: livelli di </a:t>
            </a:r>
            <a:r>
              <a:rPr lang="it-IT" dirty="0" err="1"/>
              <a:t>assuzione</a:t>
            </a:r>
            <a:r>
              <a:rPr lang="it-IT" dirty="0"/>
              <a:t> di riferimento di Nutrienti ed Energia</a:t>
            </a:r>
          </a:p>
          <a:p>
            <a:pPr>
              <a:buNone/>
            </a:pPr>
            <a:r>
              <a:rPr lang="it-IT" dirty="0"/>
              <a:t>per la popolazione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074" y="365125"/>
            <a:ext cx="10922726" cy="758281"/>
          </a:xfrm>
        </p:spPr>
        <p:txBody>
          <a:bodyPr>
            <a:normAutofit/>
          </a:bodyPr>
          <a:lstStyle/>
          <a:p>
            <a:r>
              <a:rPr lang="it-IT" sz="3600" dirty="0"/>
              <a:t>I rischi di una alimentazione non controllata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74" y="1293222"/>
            <a:ext cx="10515600" cy="5172891"/>
          </a:xfrm>
        </p:spPr>
        <p:txBody>
          <a:bodyPr/>
          <a:lstStyle/>
          <a:p>
            <a:r>
              <a:rPr lang="it-IT" dirty="0"/>
              <a:t>Sovrappeso e obesità</a:t>
            </a:r>
          </a:p>
          <a:p>
            <a:r>
              <a:rPr lang="it-IT" dirty="0"/>
              <a:t>Carenze nutrizionali</a:t>
            </a:r>
          </a:p>
          <a:p>
            <a:r>
              <a:rPr lang="it-IT" dirty="0"/>
              <a:t>diabete, ipertensione, malattie cardiovascolari, sindrome metabolica, </a:t>
            </a:r>
            <a:r>
              <a:rPr lang="it-IT" dirty="0" err="1"/>
              <a:t>dislipidemie</a:t>
            </a:r>
            <a:r>
              <a:rPr lang="it-IT" dirty="0"/>
              <a:t>, </a:t>
            </a:r>
            <a:r>
              <a:rPr lang="it-IT" dirty="0" err="1"/>
              <a:t>osteoporosi…</a:t>
            </a:r>
            <a:endParaRPr lang="it-IT" dirty="0"/>
          </a:p>
          <a:p>
            <a:r>
              <a:rPr lang="it-IT" dirty="0"/>
              <a:t>carie dentaria</a:t>
            </a:r>
          </a:p>
          <a:p>
            <a:r>
              <a:rPr lang="it-IT" dirty="0"/>
              <a:t>tumori</a:t>
            </a:r>
          </a:p>
          <a:p>
            <a:r>
              <a:rPr lang="it-IT" dirty="0"/>
              <a:t>deterioramento cognitivo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Segnaposto contenuto 3" descr="http://www.silviapasserai.it/img/page/piramide-alimentare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2045" y="692331"/>
            <a:ext cx="8138161" cy="5905319"/>
          </a:xfr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Segnaposto contenuto 3" descr="https://www.ieo.it/Global/images/Prevenzione/piatto%20sano.jpg"/>
          <p:cNvPicPr>
            <a:picLocks noGrp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19350" y="500063"/>
            <a:ext cx="9091748" cy="6143625"/>
          </a:xfrm>
          <a:gradFill>
            <a:gsLst>
              <a:gs pos="18000">
                <a:schemeClr val="accent1">
                  <a:tint val="66000"/>
                  <a:satMod val="160000"/>
                </a:schemeClr>
              </a:gs>
              <a:gs pos="50000">
                <a:srgbClr val="FFFF00">
                  <a:alpha val="4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 err="1"/>
              <a:t>Links</a:t>
            </a:r>
            <a:r>
              <a:rPr lang="it-IT" dirty="0"/>
              <a:t> utili </a:t>
            </a:r>
            <a:br>
              <a:rPr lang="it-IT" dirty="0"/>
            </a:br>
            <a:br>
              <a:rPr lang="it-IT" dirty="0"/>
            </a:br>
            <a:r>
              <a:rPr lang="it-IT" dirty="0">
                <a:hlinkClick r:id="rId2"/>
              </a:rPr>
              <a:t>www.salute.gov.it</a:t>
            </a:r>
            <a:br>
              <a:rPr lang="it-IT" dirty="0"/>
            </a:br>
            <a:r>
              <a:rPr lang="it-IT" dirty="0">
                <a:hlinkClick r:id="rId3"/>
              </a:rPr>
              <a:t>www.eufic.org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637313"/>
            <a:ext cx="10515600" cy="15396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/>
              <a:t>					</a:t>
            </a:r>
            <a:r>
              <a:rPr lang="it-IT" sz="3600" dirty="0"/>
              <a:t>Grazie per l’attenzione!</a:t>
            </a:r>
          </a:p>
          <a:p>
            <a:endParaRPr lang="it-IT" sz="3600" dirty="0"/>
          </a:p>
          <a:p>
            <a:pPr lvl="6">
              <a:buNone/>
            </a:pPr>
            <a:r>
              <a:rPr lang="it-IT" sz="3600" dirty="0"/>
              <a:t>			</a:t>
            </a:r>
            <a:r>
              <a:rPr lang="it-IT" sz="3600" dirty="0" err="1"/>
              <a:t>Serafina</a:t>
            </a:r>
            <a:r>
              <a:rPr lang="it-IT" sz="3600" dirty="0"/>
              <a:t> </a:t>
            </a:r>
            <a:r>
              <a:rPr lang="it-IT" sz="3600" dirty="0" err="1"/>
              <a:t>Fassina</a:t>
            </a:r>
            <a:endParaRPr lang="it-IT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4CF9ED-A340-44E2-B6A5-73799E6F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Dalle proteine….agli aminoacidi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0FD36A5-A439-44F9-A975-9AFFD146CD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2874" y="1955409"/>
            <a:ext cx="4487593" cy="420623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6B226-15A5-4273-B3A7-C15F6C5A2F88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8763" y="1955408"/>
            <a:ext cx="4192171" cy="4206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42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2AF1DE-6A3D-4888-A9C3-58116371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Dai lipidi (grassi)….agli acidi grassi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EFA661-75A9-4B69-8262-7FCEF34A1A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7410" y="2913017"/>
            <a:ext cx="4192420" cy="3579858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1F909F21-F8C7-46EB-81D6-9FDA9AC9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538" y="2388594"/>
            <a:ext cx="4505739" cy="3826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95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4C79C-CC1A-4A8E-B867-0FD88ADE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Senza dimenticare il resto</a:t>
            </a:r>
            <a:r>
              <a:rPr lang="it-IT" dirty="0"/>
              <a:t>….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6675C2-1D2B-4C93-B22E-C12AD8A0BD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738" y="2250831"/>
            <a:ext cx="3160543" cy="1325563"/>
          </a:xfrm>
          <a:prstGeom prst="rect">
            <a:avLst/>
          </a:prstGeom>
          <a:noFill/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A5F393-3AFE-4BAF-93CB-C80110D94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19" y="1825625"/>
            <a:ext cx="3629465" cy="4351338"/>
          </a:xfrm>
        </p:spPr>
        <p:txBody>
          <a:bodyPr>
            <a:normAutofit lnSpcReduction="10000"/>
          </a:bodyPr>
          <a:lstStyle/>
          <a:p>
            <a:r>
              <a:rPr lang="it-IT" sz="3200" b="1" dirty="0"/>
              <a:t>sali minerali</a:t>
            </a:r>
          </a:p>
          <a:p>
            <a:r>
              <a:rPr lang="it-IT" sz="3200" b="1" dirty="0"/>
              <a:t>vitamine</a:t>
            </a:r>
          </a:p>
          <a:p>
            <a:r>
              <a:rPr lang="it-IT" sz="3200" b="1" dirty="0"/>
              <a:t>oligoelementi</a:t>
            </a:r>
          </a:p>
          <a:p>
            <a:r>
              <a:rPr lang="it-IT" sz="3200" b="1" dirty="0"/>
              <a:t>acqua</a:t>
            </a:r>
          </a:p>
          <a:p>
            <a:r>
              <a:rPr lang="it-IT" sz="3200" b="1" dirty="0"/>
              <a:t>fibre</a:t>
            </a:r>
          </a:p>
          <a:p>
            <a:endParaRPr lang="it-IT" sz="3200" dirty="0"/>
          </a:p>
          <a:p>
            <a:r>
              <a:rPr lang="it-IT" sz="3200" dirty="0"/>
              <a:t>farmaci</a:t>
            </a:r>
          </a:p>
          <a:p>
            <a:r>
              <a:rPr lang="it-IT" sz="3200" dirty="0"/>
              <a:t>alcool</a:t>
            </a:r>
          </a:p>
          <a:p>
            <a:endParaRPr lang="it-IT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DA41FB6-DB1B-4492-9F25-BADDDC6F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521" y="3981157"/>
            <a:ext cx="3050801" cy="1463039"/>
          </a:xfrm>
          <a:prstGeom prst="rect">
            <a:avLst/>
          </a:prstGeom>
          <a:noFill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4B399B8-45D0-4F5B-8BC8-5F4ABFDD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836" y="5106572"/>
            <a:ext cx="2628770" cy="1575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936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/>
          </a:bodyPr>
          <a:lstStyle/>
          <a:p>
            <a:r>
              <a:rPr lang="it-IT" sz="3600" dirty="0"/>
              <a:t>Cosa succede dopo l’assorbimento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8537"/>
            <a:ext cx="10515600" cy="5172892"/>
          </a:xfrm>
        </p:spPr>
        <p:txBody>
          <a:bodyPr>
            <a:normAutofit/>
          </a:bodyPr>
          <a:lstStyle/>
          <a:p>
            <a:r>
              <a:rPr lang="it-IT" sz="2400" b="1" dirty="0"/>
              <a:t>I nutrienti passano dalla cellula intestinale al sangue (vena porta) e arrivano al fegato, dove avvengono importanti processi metabolici</a:t>
            </a:r>
          </a:p>
          <a:p>
            <a:r>
              <a:rPr lang="it-IT" sz="2400" dirty="0"/>
              <a:t>Successivamente, </a:t>
            </a:r>
            <a:r>
              <a:rPr lang="it-IT" sz="2400" b="1" dirty="0"/>
              <a:t>le cellule del fegato immettono le sostanze nutritive nella circolazione sanguigna diretta a tutte le cellule </a:t>
            </a:r>
            <a:r>
              <a:rPr lang="it-IT" sz="2400" dirty="0"/>
              <a:t>del corpo (muscoli, cervello, cuore, </a:t>
            </a:r>
            <a:r>
              <a:rPr lang="it-IT" sz="2400" dirty="0" err="1"/>
              <a:t>polmoni…</a:t>
            </a:r>
            <a:r>
              <a:rPr lang="it-IT" sz="2400" dirty="0"/>
              <a:t>) perché possano essere utilizzate </a:t>
            </a:r>
          </a:p>
          <a:p>
            <a:r>
              <a:rPr lang="it-IT" sz="2400" b="1" dirty="0"/>
              <a:t>I grassi passano dalla cellula al sistema linfatico</a:t>
            </a:r>
            <a:r>
              <a:rPr lang="it-IT" sz="2400" dirty="0"/>
              <a:t>, e da qui al sangue (alcuni grassi passano direttamente dalla cellula ai capillari sanguigni)</a:t>
            </a:r>
          </a:p>
          <a:p>
            <a:endParaRPr lang="it-IT" sz="2400" dirty="0"/>
          </a:p>
          <a:p>
            <a:r>
              <a:rPr lang="it-IT" sz="2400" b="1" dirty="0"/>
              <a:t>Nelle cellule e nel fegato avviene quindi l’utilizzo dei principi nutritivi, questo è ciò che si chiama METABOLISMO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Risultati immagini per circolazione sistemica e portale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023" y="627017"/>
            <a:ext cx="5003074" cy="599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5" descr="Risultati immagini per sistema circolatorio umano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1949" y="718457"/>
            <a:ext cx="2556898" cy="59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okman tutto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2697</Words>
  <Application>Microsoft Office PowerPoint</Application>
  <PresentationFormat>Widescreen</PresentationFormat>
  <Paragraphs>388</Paragraphs>
  <Slides>45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9" baseType="lpstr">
      <vt:lpstr>Arial</vt:lpstr>
      <vt:lpstr>Bookman Old Style</vt:lpstr>
      <vt:lpstr>Calibri</vt:lpstr>
      <vt:lpstr>Tema di Office</vt:lpstr>
      <vt:lpstr>     FISIOLOGIA DELLA NUTRIZIONE   Dottoressa Serafina Fassina Specialista in medicina interna Specialista in scienza dell’alimentazione Specialista in nefrologia medica </vt:lpstr>
      <vt:lpstr>Nutrienti:</vt:lpstr>
      <vt:lpstr>Presentazione standard di PowerPoint</vt:lpstr>
      <vt:lpstr>Dai carboidrati…al glucosio</vt:lpstr>
      <vt:lpstr>Dalle proteine….agli aminoacidi</vt:lpstr>
      <vt:lpstr>Dai lipidi (grassi)….agli acidi grassi</vt:lpstr>
      <vt:lpstr>Senza dimenticare il resto….</vt:lpstr>
      <vt:lpstr>Cosa succede dopo l’assorbimento</vt:lpstr>
      <vt:lpstr>Presentazione standard di PowerPoint</vt:lpstr>
      <vt:lpstr>fegato</vt:lpstr>
      <vt:lpstr>Presentazione standard di PowerPoint</vt:lpstr>
      <vt:lpstr>Noi siamo quello che mangiamo</vt:lpstr>
      <vt:lpstr>i principi nutritivi servono per …</vt:lpstr>
      <vt:lpstr>Presentazione standard di PowerPoint</vt:lpstr>
      <vt:lpstr>Presentazione standard di PowerPoint</vt:lpstr>
      <vt:lpstr>Energia </vt:lpstr>
      <vt:lpstr> L’energia si misura come lavoro o come calore </vt:lpstr>
      <vt:lpstr>metabolismo</vt:lpstr>
      <vt:lpstr>Dispendio di energia per le attività fisiche</vt:lpstr>
      <vt:lpstr>Alimentazione = soddisfazione del fabbisogno di energia</vt:lpstr>
      <vt:lpstr>Gruppi alimentari insieme di alimenti che presentano comune origine nella produzione primaria e/o analoga composizione in nutrienti e/o simili caratteristiche come prodotti commerciali</vt:lpstr>
      <vt:lpstr>sostanze non nutrienti ma di interesse nutrizionale</vt:lpstr>
      <vt:lpstr>proteine: animali o vegetali</vt:lpstr>
      <vt:lpstr>proteine: i “mattoni” del corpo</vt:lpstr>
      <vt:lpstr>20 Aminoacidi (AA)</vt:lpstr>
      <vt:lpstr>carboidrati: il mondo vegetale</vt:lpstr>
      <vt:lpstr>carboidrati</vt:lpstr>
      <vt:lpstr>insulina</vt:lpstr>
      <vt:lpstr>fibra</vt:lpstr>
      <vt:lpstr>    Grassi (lipidi): ACIDI GRASSI, TRIGLICERIDI, COLESTEROLO     </vt:lpstr>
      <vt:lpstr>grassi (lipidi)</vt:lpstr>
      <vt:lpstr>acqua </vt:lpstr>
      <vt:lpstr> minerali e oligoelementi </vt:lpstr>
      <vt:lpstr>vitamine</vt:lpstr>
      <vt:lpstr>Vitamine idrosolubili</vt:lpstr>
      <vt:lpstr> vitamine liposolubili  </vt:lpstr>
      <vt:lpstr>se si seguono diete di esclusione, attenzione a…</vt:lpstr>
      <vt:lpstr>Biodisponibilità, quota disponibile: quota di nutriente di un alimento effettivamente utilizzata dall’organismo</vt:lpstr>
      <vt:lpstr>   I centri di regolazione della fame e della sazietà  </vt:lpstr>
      <vt:lpstr>Peso ideale</vt:lpstr>
      <vt:lpstr>Fabbisogni nutrizionali</vt:lpstr>
      <vt:lpstr>I rischi di una alimentazione non controllata</vt:lpstr>
      <vt:lpstr>Presentazione standard di PowerPoint</vt:lpstr>
      <vt:lpstr>Presentazione standard di PowerPoint</vt:lpstr>
      <vt:lpstr>    Links utili   www.salute.gov.it www.eufic.org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NUTRIZIONE</dc:title>
  <dc:creator>Serafina Fassina</dc:creator>
  <cp:lastModifiedBy>Federica Russo</cp:lastModifiedBy>
  <cp:revision>278</cp:revision>
  <dcterms:created xsi:type="dcterms:W3CDTF">2020-01-04T08:44:55Z</dcterms:created>
  <dcterms:modified xsi:type="dcterms:W3CDTF">2020-02-24T14:19:46Z</dcterms:modified>
</cp:coreProperties>
</file>