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4"/>
  </p:notesMasterIdLst>
  <p:sldIdLst>
    <p:sldId id="256" r:id="rId2"/>
    <p:sldId id="257" r:id="rId3"/>
    <p:sldId id="375" r:id="rId4"/>
    <p:sldId id="372" r:id="rId5"/>
    <p:sldId id="373" r:id="rId6"/>
    <p:sldId id="374" r:id="rId7"/>
    <p:sldId id="258" r:id="rId8"/>
    <p:sldId id="259" r:id="rId9"/>
    <p:sldId id="260" r:id="rId10"/>
    <p:sldId id="261" r:id="rId11"/>
    <p:sldId id="262" r:id="rId12"/>
    <p:sldId id="263" r:id="rId13"/>
    <p:sldId id="264" r:id="rId14"/>
    <p:sldId id="265" r:id="rId15"/>
    <p:sldId id="266" r:id="rId16"/>
    <p:sldId id="371" r:id="rId17"/>
    <p:sldId id="378" r:id="rId18"/>
    <p:sldId id="267" r:id="rId19"/>
    <p:sldId id="268" r:id="rId20"/>
    <p:sldId id="269" r:id="rId21"/>
    <p:sldId id="270" r:id="rId22"/>
    <p:sldId id="271" r:id="rId23"/>
    <p:sldId id="272" r:id="rId24"/>
    <p:sldId id="273" r:id="rId25"/>
    <p:sldId id="287" r:id="rId26"/>
    <p:sldId id="274" r:id="rId27"/>
    <p:sldId id="362" r:id="rId28"/>
    <p:sldId id="275" r:id="rId29"/>
    <p:sldId id="376" r:id="rId30"/>
    <p:sldId id="377" r:id="rId31"/>
    <p:sldId id="276" r:id="rId32"/>
    <p:sldId id="277" r:id="rId33"/>
    <p:sldId id="278" r:id="rId34"/>
    <p:sldId id="365" r:id="rId35"/>
    <p:sldId id="279" r:id="rId36"/>
    <p:sldId id="367" r:id="rId37"/>
    <p:sldId id="368" r:id="rId38"/>
    <p:sldId id="369" r:id="rId39"/>
    <p:sldId id="366" r:id="rId40"/>
    <p:sldId id="364" r:id="rId41"/>
    <p:sldId id="280" r:id="rId42"/>
    <p:sldId id="3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quaranta@gmail.com" initials="m" lastIdx="1" clrIdx="0">
    <p:extLst>
      <p:ext uri="{19B8F6BF-5375-455C-9EA6-DF929625EA0E}">
        <p15:presenceInfo xmlns:p15="http://schemas.microsoft.com/office/powerpoint/2012/main" userId="d84877b9ca9b0f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60"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3T19:15:38.133" idx="1">
    <p:pos x="6046" y="129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72A33-6BC3-4174-A1CB-E862A32F5452}" type="datetimeFigureOut">
              <a:rPr lang="it-IT" smtClean="0"/>
              <a:t>20/04/2020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8257F-28A5-4E83-BF83-4FA65A576E41}" type="slidenum">
              <a:rPr lang="it-IT" smtClean="0"/>
              <a:t>‹N›</a:t>
            </a:fld>
            <a:endParaRPr lang="it-IT"/>
          </a:p>
        </p:txBody>
      </p:sp>
    </p:spTree>
    <p:extLst>
      <p:ext uri="{BB962C8B-B14F-4D97-AF65-F5344CB8AC3E}">
        <p14:creationId xmlns:p14="http://schemas.microsoft.com/office/powerpoint/2010/main" val="167018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4/20/2020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7.xml"/><Relationship Id="rId5" Type="http://schemas.openxmlformats.org/officeDocument/2006/relationships/image" Target="../media/image27.tiff"/><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00015" y="1030310"/>
            <a:ext cx="7315200" cy="2789306"/>
          </a:xfrm>
        </p:spPr>
        <p:txBody>
          <a:bodyPr>
            <a:normAutofit/>
          </a:bodyPr>
          <a:lstStyle/>
          <a:p>
            <a:r>
              <a:rPr lang="it-IT" dirty="0"/>
              <a:t>APPARECCHIATURE PER LA DIAGNOSTICA E MODALITA’ D’USO </a:t>
            </a:r>
          </a:p>
        </p:txBody>
      </p:sp>
      <p:sp>
        <p:nvSpPr>
          <p:cNvPr id="3" name="Sottotitolo 2"/>
          <p:cNvSpPr>
            <a:spLocks noGrp="1"/>
          </p:cNvSpPr>
          <p:nvPr>
            <p:ph type="subTitle" idx="1"/>
          </p:nvPr>
        </p:nvSpPr>
        <p:spPr>
          <a:xfrm>
            <a:off x="1100015" y="4064939"/>
            <a:ext cx="7315200" cy="1228278"/>
          </a:xfrm>
        </p:spPr>
        <p:txBody>
          <a:bodyPr/>
          <a:lstStyle/>
          <a:p>
            <a:r>
              <a:rPr lang="it-IT" dirty="0"/>
              <a:t>SCUOLA DI FORMAZIONE ANDI Milano Lodi Monza e Brianza</a:t>
            </a:r>
          </a:p>
          <a:p>
            <a:r>
              <a:rPr lang="it-IT" dirty="0"/>
              <a:t>Corso 2019                                                     DR. Quaranta Maurizio</a:t>
            </a:r>
          </a:p>
          <a:p>
            <a:endParaRPr lang="it-IT" dirty="0"/>
          </a:p>
        </p:txBody>
      </p:sp>
    </p:spTree>
    <p:extLst>
      <p:ext uri="{BB962C8B-B14F-4D97-AF65-F5344CB8AC3E}">
        <p14:creationId xmlns:p14="http://schemas.microsoft.com/office/powerpoint/2010/main" val="280800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38648" y="399245"/>
            <a:ext cx="8937938"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
        <p:nvSpPr>
          <p:cNvPr id="3" name="Rettangolo 2"/>
          <p:cNvSpPr/>
          <p:nvPr/>
        </p:nvSpPr>
        <p:spPr>
          <a:xfrm>
            <a:off x="7328080" y="2704542"/>
            <a:ext cx="4224270" cy="2392346"/>
          </a:xfrm>
          <a:prstGeom prst="rect">
            <a:avLst/>
          </a:prstGeom>
        </p:spPr>
        <p:txBody>
          <a:bodyPr wrap="square">
            <a:spAutoFit/>
          </a:bodyPr>
          <a:lstStyle/>
          <a:p>
            <a:pPr marL="285750" indent="-285750">
              <a:buFont typeface="Arial" panose="020B0604020202020204" pitchFamily="34" charset="0"/>
              <a:buChar char="•"/>
            </a:pPr>
            <a:r>
              <a:rPr lang="it-IT" dirty="0"/>
              <a:t>Il 90% dei radiografici presenti sul mercato hanno un tubo radiogeno a corrente alternata 50-60 Hz.</a:t>
            </a:r>
          </a:p>
          <a:p>
            <a:pPr marL="285750" indent="-285750">
              <a:buFont typeface="Arial" panose="020B0604020202020204" pitchFamily="34" charset="0"/>
              <a:buChar char="•"/>
            </a:pPr>
            <a:r>
              <a:rPr lang="it-IT" dirty="0"/>
              <a:t>La maggior parte di questi radiografici hanno un </a:t>
            </a:r>
            <a:r>
              <a:rPr lang="it-IT" dirty="0" err="1"/>
              <a:t>Kv</a:t>
            </a:r>
            <a:r>
              <a:rPr lang="it-IT" dirty="0"/>
              <a:t> che non supera i 60.</a:t>
            </a:r>
          </a:p>
          <a:p>
            <a:pPr marL="285750" indent="-285750">
              <a:buFont typeface="Arial" panose="020B0604020202020204" pitchFamily="34" charset="0"/>
              <a:buChar char="•"/>
            </a:pPr>
            <a:r>
              <a:rPr lang="it-IT" dirty="0"/>
              <a:t>Il tempo di esposizione si allunga, in quanto abbiamo una fase di raggio molle al 50 % dell’esposizione.</a:t>
            </a:r>
          </a:p>
        </p:txBody>
      </p:sp>
      <p:cxnSp>
        <p:nvCxnSpPr>
          <p:cNvPr id="7" name="Connettore 2 6">
            <a:extLst>
              <a:ext uri="{FF2B5EF4-FFF2-40B4-BE49-F238E27FC236}">
                <a16:creationId xmlns:a16="http://schemas.microsoft.com/office/drawing/2014/main" id="{DEEBB9E0-1D94-4437-AFA6-3C230C4FC38D}"/>
              </a:ext>
            </a:extLst>
          </p:cNvPr>
          <p:cNvCxnSpPr>
            <a:cxnSpLocks/>
          </p:cNvCxnSpPr>
          <p:nvPr/>
        </p:nvCxnSpPr>
        <p:spPr>
          <a:xfrm flipV="1">
            <a:off x="680720" y="2367280"/>
            <a:ext cx="0" cy="29905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nettore 2 7">
            <a:extLst>
              <a:ext uri="{FF2B5EF4-FFF2-40B4-BE49-F238E27FC236}">
                <a16:creationId xmlns:a16="http://schemas.microsoft.com/office/drawing/2014/main" id="{8A91840C-67F1-495B-B472-80C9E02CE27C}"/>
              </a:ext>
            </a:extLst>
          </p:cNvPr>
          <p:cNvCxnSpPr>
            <a:cxnSpLocks/>
          </p:cNvCxnSpPr>
          <p:nvPr/>
        </p:nvCxnSpPr>
        <p:spPr>
          <a:xfrm>
            <a:off x="670560" y="5371496"/>
            <a:ext cx="33731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nettore diritto 9">
            <a:extLst>
              <a:ext uri="{FF2B5EF4-FFF2-40B4-BE49-F238E27FC236}">
                <a16:creationId xmlns:a16="http://schemas.microsoft.com/office/drawing/2014/main" id="{EFD72166-1392-4CB1-9F16-7B311908FB9C}"/>
              </a:ext>
            </a:extLst>
          </p:cNvPr>
          <p:cNvCxnSpPr>
            <a:cxnSpLocks/>
          </p:cNvCxnSpPr>
          <p:nvPr/>
        </p:nvCxnSpPr>
        <p:spPr>
          <a:xfrm>
            <a:off x="670560" y="3862554"/>
            <a:ext cx="329184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0" name="Figura a mano libera: forma 20">
            <a:extLst>
              <a:ext uri="{FF2B5EF4-FFF2-40B4-BE49-F238E27FC236}">
                <a16:creationId xmlns:a16="http://schemas.microsoft.com/office/drawing/2014/main" id="{0209DD1A-F614-4022-B6D5-B34452D1230F}"/>
              </a:ext>
            </a:extLst>
          </p:cNvPr>
          <p:cNvSpPr/>
          <p:nvPr/>
        </p:nvSpPr>
        <p:spPr>
          <a:xfrm>
            <a:off x="688933" y="2442576"/>
            <a:ext cx="3273468" cy="2927206"/>
          </a:xfrm>
          <a:custGeom>
            <a:avLst/>
            <a:gdLst>
              <a:gd name="connsiteX0" fmla="*/ 0 w 3294345"/>
              <a:gd name="connsiteY0" fmla="*/ 2893515 h 2911689"/>
              <a:gd name="connsiteX1" fmla="*/ 350728 w 3294345"/>
              <a:gd name="connsiteY1" fmla="*/ 2 h 2911689"/>
              <a:gd name="connsiteX2" fmla="*/ 889347 w 3294345"/>
              <a:gd name="connsiteY2" fmla="*/ 2906041 h 2911689"/>
              <a:gd name="connsiteX3" fmla="*/ 1352810 w 3294345"/>
              <a:gd name="connsiteY3" fmla="*/ 25054 h 2911689"/>
              <a:gd name="connsiteX4" fmla="*/ 1766169 w 3294345"/>
              <a:gd name="connsiteY4" fmla="*/ 2893515 h 2911689"/>
              <a:gd name="connsiteX5" fmla="*/ 2254684 w 3294345"/>
              <a:gd name="connsiteY5" fmla="*/ 100211 h 2911689"/>
              <a:gd name="connsiteX6" fmla="*/ 2830882 w 3294345"/>
              <a:gd name="connsiteY6" fmla="*/ 2893515 h 2911689"/>
              <a:gd name="connsiteX7" fmla="*/ 3294345 w 3294345"/>
              <a:gd name="connsiteY7" fmla="*/ 1377865 h 2911689"/>
              <a:gd name="connsiteX8" fmla="*/ 3294345 w 3294345"/>
              <a:gd name="connsiteY8" fmla="*/ 1377865 h 2911689"/>
              <a:gd name="connsiteX0" fmla="*/ 0 w 3294345"/>
              <a:gd name="connsiteY0" fmla="*/ 2906039 h 2927206"/>
              <a:gd name="connsiteX1" fmla="*/ 350728 w 3294345"/>
              <a:gd name="connsiteY1" fmla="*/ 12526 h 2927206"/>
              <a:gd name="connsiteX2" fmla="*/ 889347 w 3294345"/>
              <a:gd name="connsiteY2" fmla="*/ 2918565 h 2927206"/>
              <a:gd name="connsiteX3" fmla="*/ 1352810 w 3294345"/>
              <a:gd name="connsiteY3" fmla="*/ 37578 h 2927206"/>
              <a:gd name="connsiteX4" fmla="*/ 1766169 w 3294345"/>
              <a:gd name="connsiteY4" fmla="*/ 2906039 h 2927206"/>
              <a:gd name="connsiteX5" fmla="*/ 2279896 w 3294345"/>
              <a:gd name="connsiteY5" fmla="*/ 0 h 2927206"/>
              <a:gd name="connsiteX6" fmla="*/ 2830882 w 3294345"/>
              <a:gd name="connsiteY6" fmla="*/ 2906039 h 2927206"/>
              <a:gd name="connsiteX7" fmla="*/ 3294345 w 3294345"/>
              <a:gd name="connsiteY7" fmla="*/ 1390389 h 2927206"/>
              <a:gd name="connsiteX8" fmla="*/ 3294345 w 3294345"/>
              <a:gd name="connsiteY8" fmla="*/ 1390389 h 29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345" h="2927206">
                <a:moveTo>
                  <a:pt x="0" y="2906039"/>
                </a:moveTo>
                <a:cubicBezTo>
                  <a:pt x="101252" y="1458238"/>
                  <a:pt x="202504" y="10438"/>
                  <a:pt x="350728" y="12526"/>
                </a:cubicBezTo>
                <a:cubicBezTo>
                  <a:pt x="498952" y="14614"/>
                  <a:pt x="722333" y="2914390"/>
                  <a:pt x="889347" y="2918565"/>
                </a:cubicBezTo>
                <a:cubicBezTo>
                  <a:pt x="1056361" y="2922740"/>
                  <a:pt x="1206673" y="39666"/>
                  <a:pt x="1352810" y="37578"/>
                </a:cubicBezTo>
                <a:cubicBezTo>
                  <a:pt x="1498947" y="35490"/>
                  <a:pt x="1611655" y="2912302"/>
                  <a:pt x="1766169" y="2906039"/>
                </a:cubicBezTo>
                <a:cubicBezTo>
                  <a:pt x="1920683" y="2899776"/>
                  <a:pt x="2102444" y="0"/>
                  <a:pt x="2279896" y="0"/>
                </a:cubicBezTo>
                <a:cubicBezTo>
                  <a:pt x="2457348" y="0"/>
                  <a:pt x="2661807" y="2674308"/>
                  <a:pt x="2830882" y="2906039"/>
                </a:cubicBezTo>
                <a:cubicBezTo>
                  <a:pt x="2999957" y="3137771"/>
                  <a:pt x="3294345" y="1390389"/>
                  <a:pt x="3294345" y="1390389"/>
                </a:cubicBezTo>
                <a:lnTo>
                  <a:pt x="3294345" y="1390389"/>
                </a:lnTo>
              </a:path>
            </a:pathLst>
          </a:custGeom>
          <a:no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dirty="0"/>
          </a:p>
        </p:txBody>
      </p:sp>
      <p:cxnSp>
        <p:nvCxnSpPr>
          <p:cNvPr id="11" name="Connettore diritto 27">
            <a:extLst>
              <a:ext uri="{FF2B5EF4-FFF2-40B4-BE49-F238E27FC236}">
                <a16:creationId xmlns:a16="http://schemas.microsoft.com/office/drawing/2014/main" id="{9CAF123B-56C1-4EE9-9C17-4008C7D71285}"/>
              </a:ext>
            </a:extLst>
          </p:cNvPr>
          <p:cNvCxnSpPr>
            <a:cxnSpLocks/>
          </p:cNvCxnSpPr>
          <p:nvPr/>
        </p:nvCxnSpPr>
        <p:spPr>
          <a:xfrm flipV="1">
            <a:off x="699094" y="3876223"/>
            <a:ext cx="1518013" cy="1246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30">
            <a:extLst>
              <a:ext uri="{FF2B5EF4-FFF2-40B4-BE49-F238E27FC236}">
                <a16:creationId xmlns:a16="http://schemas.microsoft.com/office/drawing/2014/main" id="{956A409D-F7CD-484F-8248-BFA4A19D0976}"/>
              </a:ext>
            </a:extLst>
          </p:cNvPr>
          <p:cNvCxnSpPr>
            <a:cxnSpLocks/>
          </p:cNvCxnSpPr>
          <p:nvPr/>
        </p:nvCxnSpPr>
        <p:spPr>
          <a:xfrm flipV="1">
            <a:off x="851494" y="3876223"/>
            <a:ext cx="1816550" cy="14990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33">
            <a:extLst>
              <a:ext uri="{FF2B5EF4-FFF2-40B4-BE49-F238E27FC236}">
                <a16:creationId xmlns:a16="http://schemas.microsoft.com/office/drawing/2014/main" id="{F449BCA5-0893-40DD-A1F3-8D5BBB479D1A}"/>
              </a:ext>
            </a:extLst>
          </p:cNvPr>
          <p:cNvCxnSpPr>
            <a:cxnSpLocks/>
          </p:cNvCxnSpPr>
          <p:nvPr/>
        </p:nvCxnSpPr>
        <p:spPr>
          <a:xfrm flipV="1">
            <a:off x="1458100" y="3862554"/>
            <a:ext cx="1785934" cy="15378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35">
            <a:extLst>
              <a:ext uri="{FF2B5EF4-FFF2-40B4-BE49-F238E27FC236}">
                <a16:creationId xmlns:a16="http://schemas.microsoft.com/office/drawing/2014/main" id="{9DC90F87-640A-4402-A3F0-CC86BDF11134}"/>
              </a:ext>
            </a:extLst>
          </p:cNvPr>
          <p:cNvCxnSpPr>
            <a:cxnSpLocks/>
          </p:cNvCxnSpPr>
          <p:nvPr/>
        </p:nvCxnSpPr>
        <p:spPr>
          <a:xfrm flipV="1">
            <a:off x="688933" y="3862553"/>
            <a:ext cx="994636" cy="763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38">
            <a:extLst>
              <a:ext uri="{FF2B5EF4-FFF2-40B4-BE49-F238E27FC236}">
                <a16:creationId xmlns:a16="http://schemas.microsoft.com/office/drawing/2014/main" id="{3C37B911-605E-431A-A08B-E37F396FEF6A}"/>
              </a:ext>
            </a:extLst>
          </p:cNvPr>
          <p:cNvCxnSpPr>
            <a:cxnSpLocks/>
          </p:cNvCxnSpPr>
          <p:nvPr/>
        </p:nvCxnSpPr>
        <p:spPr>
          <a:xfrm flipV="1">
            <a:off x="2063978" y="3906179"/>
            <a:ext cx="1712933" cy="14816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40">
            <a:extLst>
              <a:ext uri="{FF2B5EF4-FFF2-40B4-BE49-F238E27FC236}">
                <a16:creationId xmlns:a16="http://schemas.microsoft.com/office/drawing/2014/main" id="{B91D9185-C231-42ED-8057-A3A21E0B2819}"/>
              </a:ext>
            </a:extLst>
          </p:cNvPr>
          <p:cNvCxnSpPr>
            <a:cxnSpLocks/>
          </p:cNvCxnSpPr>
          <p:nvPr/>
        </p:nvCxnSpPr>
        <p:spPr>
          <a:xfrm flipV="1">
            <a:off x="2544040" y="4244152"/>
            <a:ext cx="1418360" cy="12024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42">
            <a:extLst>
              <a:ext uri="{FF2B5EF4-FFF2-40B4-BE49-F238E27FC236}">
                <a16:creationId xmlns:a16="http://schemas.microsoft.com/office/drawing/2014/main" id="{9F249E22-350F-4C3D-8B37-6E29DD755C1E}"/>
              </a:ext>
            </a:extLst>
          </p:cNvPr>
          <p:cNvCxnSpPr>
            <a:cxnSpLocks/>
          </p:cNvCxnSpPr>
          <p:nvPr/>
        </p:nvCxnSpPr>
        <p:spPr>
          <a:xfrm flipV="1">
            <a:off x="3284673" y="4625752"/>
            <a:ext cx="685940" cy="7080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2C871B5-D804-4C20-A0D3-18BCF5416CCA}"/>
              </a:ext>
            </a:extLst>
          </p:cNvPr>
          <p:cNvSpPr txBox="1"/>
          <p:nvPr/>
        </p:nvSpPr>
        <p:spPr>
          <a:xfrm>
            <a:off x="1798158" y="5455923"/>
            <a:ext cx="889667" cy="369332"/>
          </a:xfrm>
          <a:prstGeom prst="rect">
            <a:avLst/>
          </a:prstGeom>
          <a:noFill/>
          <a:ln>
            <a:noFill/>
          </a:ln>
        </p:spPr>
        <p:txBody>
          <a:bodyPr wrap="none" rtlCol="0">
            <a:spAutoFit/>
          </a:bodyPr>
          <a:lstStyle/>
          <a:p>
            <a:r>
              <a:rPr lang="it-IT" dirty="0"/>
              <a:t>Tempo</a:t>
            </a:r>
          </a:p>
        </p:txBody>
      </p:sp>
      <p:sp>
        <p:nvSpPr>
          <p:cNvPr id="19" name="CasellaDiTesto 18">
            <a:extLst>
              <a:ext uri="{FF2B5EF4-FFF2-40B4-BE49-F238E27FC236}">
                <a16:creationId xmlns:a16="http://schemas.microsoft.com/office/drawing/2014/main" id="{039A67A1-4196-481D-8FA3-699D65414EEA}"/>
              </a:ext>
            </a:extLst>
          </p:cNvPr>
          <p:cNvSpPr txBox="1"/>
          <p:nvPr/>
        </p:nvSpPr>
        <p:spPr>
          <a:xfrm>
            <a:off x="4307880" y="2807118"/>
            <a:ext cx="1497526" cy="646331"/>
          </a:xfrm>
          <a:prstGeom prst="rect">
            <a:avLst/>
          </a:prstGeom>
          <a:noFill/>
          <a:ln>
            <a:noFill/>
          </a:ln>
        </p:spPr>
        <p:txBody>
          <a:bodyPr wrap="none" rtlCol="0">
            <a:spAutoFit/>
          </a:bodyPr>
          <a:lstStyle/>
          <a:p>
            <a:r>
              <a:rPr lang="it-IT" dirty="0"/>
              <a:t>Raggio Duro</a:t>
            </a:r>
          </a:p>
          <a:p>
            <a:r>
              <a:rPr lang="it-IT" dirty="0"/>
              <a:t>        Utile</a:t>
            </a:r>
          </a:p>
        </p:txBody>
      </p:sp>
      <p:sp>
        <p:nvSpPr>
          <p:cNvPr id="20" name="CasellaDiTesto 19">
            <a:extLst>
              <a:ext uri="{FF2B5EF4-FFF2-40B4-BE49-F238E27FC236}">
                <a16:creationId xmlns:a16="http://schemas.microsoft.com/office/drawing/2014/main" id="{23589A04-4B76-48B9-974D-7282887A04DA}"/>
              </a:ext>
            </a:extLst>
          </p:cNvPr>
          <p:cNvSpPr txBox="1"/>
          <p:nvPr/>
        </p:nvSpPr>
        <p:spPr>
          <a:xfrm>
            <a:off x="4307880" y="4389063"/>
            <a:ext cx="1552028" cy="646331"/>
          </a:xfrm>
          <a:prstGeom prst="rect">
            <a:avLst/>
          </a:prstGeom>
          <a:noFill/>
          <a:ln>
            <a:noFill/>
          </a:ln>
        </p:spPr>
        <p:txBody>
          <a:bodyPr wrap="none" rtlCol="0">
            <a:spAutoFit/>
          </a:bodyPr>
          <a:lstStyle/>
          <a:p>
            <a:r>
              <a:rPr lang="it-IT" dirty="0"/>
              <a:t>Raggio Molle</a:t>
            </a:r>
          </a:p>
          <a:p>
            <a:r>
              <a:rPr lang="it-IT" dirty="0"/>
              <a:t>     Assorbito</a:t>
            </a:r>
          </a:p>
        </p:txBody>
      </p:sp>
      <p:cxnSp>
        <p:nvCxnSpPr>
          <p:cNvPr id="21" name="Connettore 2 20">
            <a:extLst>
              <a:ext uri="{FF2B5EF4-FFF2-40B4-BE49-F238E27FC236}">
                <a16:creationId xmlns:a16="http://schemas.microsoft.com/office/drawing/2014/main" id="{DEEBB9E0-1D94-4437-AFA6-3C230C4FC38D}"/>
              </a:ext>
            </a:extLst>
          </p:cNvPr>
          <p:cNvCxnSpPr>
            <a:cxnSpLocks/>
          </p:cNvCxnSpPr>
          <p:nvPr/>
        </p:nvCxnSpPr>
        <p:spPr>
          <a:xfrm flipV="1">
            <a:off x="680720" y="2367280"/>
            <a:ext cx="0" cy="29905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onnettore diritto 9">
            <a:extLst>
              <a:ext uri="{FF2B5EF4-FFF2-40B4-BE49-F238E27FC236}">
                <a16:creationId xmlns:a16="http://schemas.microsoft.com/office/drawing/2014/main" id="{EFD72166-1392-4CB1-9F16-7B311908FB9C}"/>
              </a:ext>
            </a:extLst>
          </p:cNvPr>
          <p:cNvCxnSpPr>
            <a:cxnSpLocks/>
          </p:cNvCxnSpPr>
          <p:nvPr/>
        </p:nvCxnSpPr>
        <p:spPr>
          <a:xfrm>
            <a:off x="670560" y="3862554"/>
            <a:ext cx="329184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3" name="Figura a mano libera: forma 20">
            <a:extLst>
              <a:ext uri="{FF2B5EF4-FFF2-40B4-BE49-F238E27FC236}">
                <a16:creationId xmlns:a16="http://schemas.microsoft.com/office/drawing/2014/main" id="{0209DD1A-F614-4022-B6D5-B34452D1230F}"/>
              </a:ext>
            </a:extLst>
          </p:cNvPr>
          <p:cNvSpPr/>
          <p:nvPr/>
        </p:nvSpPr>
        <p:spPr>
          <a:xfrm>
            <a:off x="688933" y="2442576"/>
            <a:ext cx="3273468" cy="2927206"/>
          </a:xfrm>
          <a:custGeom>
            <a:avLst/>
            <a:gdLst>
              <a:gd name="connsiteX0" fmla="*/ 0 w 3294345"/>
              <a:gd name="connsiteY0" fmla="*/ 2893515 h 2911689"/>
              <a:gd name="connsiteX1" fmla="*/ 350728 w 3294345"/>
              <a:gd name="connsiteY1" fmla="*/ 2 h 2911689"/>
              <a:gd name="connsiteX2" fmla="*/ 889347 w 3294345"/>
              <a:gd name="connsiteY2" fmla="*/ 2906041 h 2911689"/>
              <a:gd name="connsiteX3" fmla="*/ 1352810 w 3294345"/>
              <a:gd name="connsiteY3" fmla="*/ 25054 h 2911689"/>
              <a:gd name="connsiteX4" fmla="*/ 1766169 w 3294345"/>
              <a:gd name="connsiteY4" fmla="*/ 2893515 h 2911689"/>
              <a:gd name="connsiteX5" fmla="*/ 2254684 w 3294345"/>
              <a:gd name="connsiteY5" fmla="*/ 100211 h 2911689"/>
              <a:gd name="connsiteX6" fmla="*/ 2830882 w 3294345"/>
              <a:gd name="connsiteY6" fmla="*/ 2893515 h 2911689"/>
              <a:gd name="connsiteX7" fmla="*/ 3294345 w 3294345"/>
              <a:gd name="connsiteY7" fmla="*/ 1377865 h 2911689"/>
              <a:gd name="connsiteX8" fmla="*/ 3294345 w 3294345"/>
              <a:gd name="connsiteY8" fmla="*/ 1377865 h 2911689"/>
              <a:gd name="connsiteX0" fmla="*/ 0 w 3294345"/>
              <a:gd name="connsiteY0" fmla="*/ 2906039 h 2927206"/>
              <a:gd name="connsiteX1" fmla="*/ 350728 w 3294345"/>
              <a:gd name="connsiteY1" fmla="*/ 12526 h 2927206"/>
              <a:gd name="connsiteX2" fmla="*/ 889347 w 3294345"/>
              <a:gd name="connsiteY2" fmla="*/ 2918565 h 2927206"/>
              <a:gd name="connsiteX3" fmla="*/ 1352810 w 3294345"/>
              <a:gd name="connsiteY3" fmla="*/ 37578 h 2927206"/>
              <a:gd name="connsiteX4" fmla="*/ 1766169 w 3294345"/>
              <a:gd name="connsiteY4" fmla="*/ 2906039 h 2927206"/>
              <a:gd name="connsiteX5" fmla="*/ 2279896 w 3294345"/>
              <a:gd name="connsiteY5" fmla="*/ 0 h 2927206"/>
              <a:gd name="connsiteX6" fmla="*/ 2830882 w 3294345"/>
              <a:gd name="connsiteY6" fmla="*/ 2906039 h 2927206"/>
              <a:gd name="connsiteX7" fmla="*/ 3294345 w 3294345"/>
              <a:gd name="connsiteY7" fmla="*/ 1390389 h 2927206"/>
              <a:gd name="connsiteX8" fmla="*/ 3294345 w 3294345"/>
              <a:gd name="connsiteY8" fmla="*/ 1390389 h 29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345" h="2927206">
                <a:moveTo>
                  <a:pt x="0" y="2906039"/>
                </a:moveTo>
                <a:cubicBezTo>
                  <a:pt x="101252" y="1458238"/>
                  <a:pt x="202504" y="10438"/>
                  <a:pt x="350728" y="12526"/>
                </a:cubicBezTo>
                <a:cubicBezTo>
                  <a:pt x="498952" y="14614"/>
                  <a:pt x="722333" y="2914390"/>
                  <a:pt x="889347" y="2918565"/>
                </a:cubicBezTo>
                <a:cubicBezTo>
                  <a:pt x="1056361" y="2922740"/>
                  <a:pt x="1206673" y="39666"/>
                  <a:pt x="1352810" y="37578"/>
                </a:cubicBezTo>
                <a:cubicBezTo>
                  <a:pt x="1498947" y="35490"/>
                  <a:pt x="1611655" y="2912302"/>
                  <a:pt x="1766169" y="2906039"/>
                </a:cubicBezTo>
                <a:cubicBezTo>
                  <a:pt x="1920683" y="2899776"/>
                  <a:pt x="2102444" y="0"/>
                  <a:pt x="2279896" y="0"/>
                </a:cubicBezTo>
                <a:cubicBezTo>
                  <a:pt x="2457348" y="0"/>
                  <a:pt x="2661807" y="2674308"/>
                  <a:pt x="2830882" y="2906039"/>
                </a:cubicBezTo>
                <a:cubicBezTo>
                  <a:pt x="2999957" y="3137771"/>
                  <a:pt x="3294345" y="1390389"/>
                  <a:pt x="3294345" y="1390389"/>
                </a:cubicBezTo>
                <a:lnTo>
                  <a:pt x="3294345" y="1390389"/>
                </a:lnTo>
              </a:path>
            </a:pathLst>
          </a:custGeom>
          <a:no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dirty="0"/>
          </a:p>
        </p:txBody>
      </p:sp>
      <p:cxnSp>
        <p:nvCxnSpPr>
          <p:cNvPr id="24" name="Connettore diritto 27">
            <a:extLst>
              <a:ext uri="{FF2B5EF4-FFF2-40B4-BE49-F238E27FC236}">
                <a16:creationId xmlns:a16="http://schemas.microsoft.com/office/drawing/2014/main" id="{9CAF123B-56C1-4EE9-9C17-4008C7D71285}"/>
              </a:ext>
            </a:extLst>
          </p:cNvPr>
          <p:cNvCxnSpPr>
            <a:cxnSpLocks/>
          </p:cNvCxnSpPr>
          <p:nvPr/>
        </p:nvCxnSpPr>
        <p:spPr>
          <a:xfrm flipV="1">
            <a:off x="699094" y="3876223"/>
            <a:ext cx="1518013" cy="1246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30">
            <a:extLst>
              <a:ext uri="{FF2B5EF4-FFF2-40B4-BE49-F238E27FC236}">
                <a16:creationId xmlns:a16="http://schemas.microsoft.com/office/drawing/2014/main" id="{956A409D-F7CD-484F-8248-BFA4A19D0976}"/>
              </a:ext>
            </a:extLst>
          </p:cNvPr>
          <p:cNvCxnSpPr>
            <a:cxnSpLocks/>
          </p:cNvCxnSpPr>
          <p:nvPr/>
        </p:nvCxnSpPr>
        <p:spPr>
          <a:xfrm flipV="1">
            <a:off x="851494" y="3876223"/>
            <a:ext cx="1816550" cy="14990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33">
            <a:extLst>
              <a:ext uri="{FF2B5EF4-FFF2-40B4-BE49-F238E27FC236}">
                <a16:creationId xmlns:a16="http://schemas.microsoft.com/office/drawing/2014/main" id="{F449BCA5-0893-40DD-A1F3-8D5BBB479D1A}"/>
              </a:ext>
            </a:extLst>
          </p:cNvPr>
          <p:cNvCxnSpPr>
            <a:cxnSpLocks/>
          </p:cNvCxnSpPr>
          <p:nvPr/>
        </p:nvCxnSpPr>
        <p:spPr>
          <a:xfrm flipV="1">
            <a:off x="1458100" y="3862554"/>
            <a:ext cx="1785934" cy="15378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35">
            <a:extLst>
              <a:ext uri="{FF2B5EF4-FFF2-40B4-BE49-F238E27FC236}">
                <a16:creationId xmlns:a16="http://schemas.microsoft.com/office/drawing/2014/main" id="{9DC90F87-640A-4402-A3F0-CC86BDF11134}"/>
              </a:ext>
            </a:extLst>
          </p:cNvPr>
          <p:cNvCxnSpPr>
            <a:cxnSpLocks/>
          </p:cNvCxnSpPr>
          <p:nvPr/>
        </p:nvCxnSpPr>
        <p:spPr>
          <a:xfrm flipV="1">
            <a:off x="688933" y="3862553"/>
            <a:ext cx="994636" cy="763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diritto 38">
            <a:extLst>
              <a:ext uri="{FF2B5EF4-FFF2-40B4-BE49-F238E27FC236}">
                <a16:creationId xmlns:a16="http://schemas.microsoft.com/office/drawing/2014/main" id="{3C37B911-605E-431A-A08B-E37F396FEF6A}"/>
              </a:ext>
            </a:extLst>
          </p:cNvPr>
          <p:cNvCxnSpPr>
            <a:cxnSpLocks/>
          </p:cNvCxnSpPr>
          <p:nvPr/>
        </p:nvCxnSpPr>
        <p:spPr>
          <a:xfrm flipV="1">
            <a:off x="2063978" y="3906179"/>
            <a:ext cx="1712933" cy="14816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40">
            <a:extLst>
              <a:ext uri="{FF2B5EF4-FFF2-40B4-BE49-F238E27FC236}">
                <a16:creationId xmlns:a16="http://schemas.microsoft.com/office/drawing/2014/main" id="{B91D9185-C231-42ED-8057-A3A21E0B2819}"/>
              </a:ext>
            </a:extLst>
          </p:cNvPr>
          <p:cNvCxnSpPr>
            <a:cxnSpLocks/>
          </p:cNvCxnSpPr>
          <p:nvPr/>
        </p:nvCxnSpPr>
        <p:spPr>
          <a:xfrm flipV="1">
            <a:off x="2544040" y="4244152"/>
            <a:ext cx="1418360" cy="12024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42">
            <a:extLst>
              <a:ext uri="{FF2B5EF4-FFF2-40B4-BE49-F238E27FC236}">
                <a16:creationId xmlns:a16="http://schemas.microsoft.com/office/drawing/2014/main" id="{9F249E22-350F-4C3D-8B37-6E29DD755C1E}"/>
              </a:ext>
            </a:extLst>
          </p:cNvPr>
          <p:cNvCxnSpPr>
            <a:cxnSpLocks/>
          </p:cNvCxnSpPr>
          <p:nvPr/>
        </p:nvCxnSpPr>
        <p:spPr>
          <a:xfrm flipV="1">
            <a:off x="3284673" y="4625752"/>
            <a:ext cx="685940" cy="7080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598273B2-59A2-46D6-9865-41B37E6593BC}"/>
              </a:ext>
            </a:extLst>
          </p:cNvPr>
          <p:cNvSpPr txBox="1"/>
          <p:nvPr/>
        </p:nvSpPr>
        <p:spPr>
          <a:xfrm>
            <a:off x="325754" y="1818471"/>
            <a:ext cx="482824" cy="369332"/>
          </a:xfrm>
          <a:prstGeom prst="rect">
            <a:avLst/>
          </a:prstGeom>
          <a:noFill/>
          <a:ln>
            <a:noFill/>
          </a:ln>
        </p:spPr>
        <p:txBody>
          <a:bodyPr wrap="none" rtlCol="0">
            <a:spAutoFit/>
          </a:bodyPr>
          <a:lstStyle/>
          <a:p>
            <a:r>
              <a:rPr lang="it-IT" dirty="0" err="1"/>
              <a:t>Kv</a:t>
            </a:r>
            <a:endParaRPr lang="it-IT" dirty="0"/>
          </a:p>
        </p:txBody>
      </p:sp>
      <p:sp>
        <p:nvSpPr>
          <p:cNvPr id="32" name="CasellaDiTesto 31">
            <a:extLst>
              <a:ext uri="{FF2B5EF4-FFF2-40B4-BE49-F238E27FC236}">
                <a16:creationId xmlns:a16="http://schemas.microsoft.com/office/drawing/2014/main" id="{166FCAEC-ED43-4E9D-B5A2-2FC539544499}"/>
              </a:ext>
            </a:extLst>
          </p:cNvPr>
          <p:cNvSpPr txBox="1"/>
          <p:nvPr/>
        </p:nvSpPr>
        <p:spPr>
          <a:xfrm>
            <a:off x="241617" y="5096888"/>
            <a:ext cx="519410" cy="369332"/>
          </a:xfrm>
          <a:prstGeom prst="rect">
            <a:avLst/>
          </a:prstGeom>
          <a:noFill/>
          <a:ln>
            <a:noFill/>
          </a:ln>
        </p:spPr>
        <p:txBody>
          <a:bodyPr wrap="square" rtlCol="0">
            <a:spAutoFit/>
          </a:bodyPr>
          <a:lstStyle/>
          <a:p>
            <a:r>
              <a:rPr lang="it-IT" dirty="0"/>
              <a:t>0</a:t>
            </a:r>
          </a:p>
        </p:txBody>
      </p:sp>
      <p:sp>
        <p:nvSpPr>
          <p:cNvPr id="33" name="CasellaDiTesto 32">
            <a:extLst>
              <a:ext uri="{FF2B5EF4-FFF2-40B4-BE49-F238E27FC236}">
                <a16:creationId xmlns:a16="http://schemas.microsoft.com/office/drawing/2014/main" id="{5DA435F4-5F96-4249-AAD7-DE28F319572D}"/>
              </a:ext>
            </a:extLst>
          </p:cNvPr>
          <p:cNvSpPr txBox="1"/>
          <p:nvPr/>
        </p:nvSpPr>
        <p:spPr>
          <a:xfrm>
            <a:off x="154251" y="3676499"/>
            <a:ext cx="415498" cy="369332"/>
          </a:xfrm>
          <a:prstGeom prst="rect">
            <a:avLst/>
          </a:prstGeom>
          <a:noFill/>
          <a:ln>
            <a:noFill/>
          </a:ln>
        </p:spPr>
        <p:txBody>
          <a:bodyPr wrap="none" rtlCol="0">
            <a:spAutoFit/>
          </a:bodyPr>
          <a:lstStyle/>
          <a:p>
            <a:r>
              <a:rPr lang="it-IT" dirty="0"/>
              <a:t>50</a:t>
            </a:r>
          </a:p>
        </p:txBody>
      </p:sp>
      <p:sp>
        <p:nvSpPr>
          <p:cNvPr id="34" name="CasellaDiTesto 33">
            <a:extLst>
              <a:ext uri="{FF2B5EF4-FFF2-40B4-BE49-F238E27FC236}">
                <a16:creationId xmlns:a16="http://schemas.microsoft.com/office/drawing/2014/main" id="{BECB2F8B-6CF0-482A-ABE8-856AC77A72DE}"/>
              </a:ext>
            </a:extLst>
          </p:cNvPr>
          <p:cNvSpPr txBox="1"/>
          <p:nvPr/>
        </p:nvSpPr>
        <p:spPr>
          <a:xfrm>
            <a:off x="172202" y="3214727"/>
            <a:ext cx="415498" cy="369332"/>
          </a:xfrm>
          <a:prstGeom prst="rect">
            <a:avLst/>
          </a:prstGeom>
          <a:noFill/>
          <a:ln>
            <a:noFill/>
          </a:ln>
        </p:spPr>
        <p:txBody>
          <a:bodyPr wrap="none" rtlCol="0">
            <a:spAutoFit/>
          </a:bodyPr>
          <a:lstStyle/>
          <a:p>
            <a:r>
              <a:rPr lang="it-IT" dirty="0"/>
              <a:t>60</a:t>
            </a:r>
          </a:p>
        </p:txBody>
      </p:sp>
      <p:sp>
        <p:nvSpPr>
          <p:cNvPr id="35" name="CasellaDiTesto 34">
            <a:extLst>
              <a:ext uri="{FF2B5EF4-FFF2-40B4-BE49-F238E27FC236}">
                <a16:creationId xmlns:a16="http://schemas.microsoft.com/office/drawing/2014/main" id="{BECB2F8B-6CF0-482A-ABE8-856AC77A72DE}"/>
              </a:ext>
            </a:extLst>
          </p:cNvPr>
          <p:cNvSpPr txBox="1"/>
          <p:nvPr/>
        </p:nvSpPr>
        <p:spPr>
          <a:xfrm>
            <a:off x="172202" y="2825166"/>
            <a:ext cx="567898" cy="369332"/>
          </a:xfrm>
          <a:prstGeom prst="rect">
            <a:avLst/>
          </a:prstGeom>
          <a:noFill/>
          <a:ln>
            <a:noFill/>
          </a:ln>
        </p:spPr>
        <p:txBody>
          <a:bodyPr wrap="square" rtlCol="0">
            <a:spAutoFit/>
          </a:bodyPr>
          <a:lstStyle/>
          <a:p>
            <a:r>
              <a:rPr lang="it-IT" dirty="0"/>
              <a:t>65</a:t>
            </a:r>
          </a:p>
        </p:txBody>
      </p:sp>
      <p:sp>
        <p:nvSpPr>
          <p:cNvPr id="36" name="CasellaDiTesto 35">
            <a:extLst>
              <a:ext uri="{FF2B5EF4-FFF2-40B4-BE49-F238E27FC236}">
                <a16:creationId xmlns:a16="http://schemas.microsoft.com/office/drawing/2014/main" id="{BECB2F8B-6CF0-482A-ABE8-856AC77A72DE}"/>
              </a:ext>
            </a:extLst>
          </p:cNvPr>
          <p:cNvSpPr txBox="1"/>
          <p:nvPr/>
        </p:nvSpPr>
        <p:spPr>
          <a:xfrm>
            <a:off x="183943" y="2304993"/>
            <a:ext cx="402674" cy="369332"/>
          </a:xfrm>
          <a:prstGeom prst="rect">
            <a:avLst/>
          </a:prstGeom>
          <a:noFill/>
          <a:ln>
            <a:noFill/>
          </a:ln>
        </p:spPr>
        <p:txBody>
          <a:bodyPr wrap="none" rtlCol="0">
            <a:spAutoFit/>
          </a:bodyPr>
          <a:lstStyle/>
          <a:p>
            <a:r>
              <a:rPr lang="it-IT" dirty="0"/>
              <a:t>70</a:t>
            </a:r>
          </a:p>
        </p:txBody>
      </p:sp>
    </p:spTree>
    <p:extLst>
      <p:ext uri="{BB962C8B-B14F-4D97-AF65-F5344CB8AC3E}">
        <p14:creationId xmlns:p14="http://schemas.microsoft.com/office/powerpoint/2010/main" val="40100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0174028-91D4-4C92-B766-A2D5CA3B5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4" y="1594505"/>
            <a:ext cx="4046571" cy="4252328"/>
          </a:xfrm>
          <a:prstGeom prst="rect">
            <a:avLst/>
          </a:prstGeom>
        </p:spPr>
      </p:pic>
      <p:pic>
        <p:nvPicPr>
          <p:cNvPr id="3" name="Immagine 2" descr="Immagine che contiene radiografia, testo, libro&#10;&#10;Descrizione generata con affidabilità molto elevata">
            <a:extLst>
              <a:ext uri="{FF2B5EF4-FFF2-40B4-BE49-F238E27FC236}">
                <a16:creationId xmlns:a16="http://schemas.microsoft.com/office/drawing/2014/main" id="{B5D4D892-174A-4C18-8408-13CEA3644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75" y="1437461"/>
            <a:ext cx="3182653" cy="4566415"/>
          </a:xfrm>
          <a:prstGeom prst="rect">
            <a:avLst/>
          </a:prstGeom>
        </p:spPr>
      </p:pic>
      <p:sp>
        <p:nvSpPr>
          <p:cNvPr id="4" name="Rettangolo 3"/>
          <p:cNvSpPr/>
          <p:nvPr/>
        </p:nvSpPr>
        <p:spPr>
          <a:xfrm>
            <a:off x="8706118" y="1996225"/>
            <a:ext cx="3129566" cy="2585323"/>
          </a:xfrm>
          <a:prstGeom prst="rect">
            <a:avLst/>
          </a:prstGeom>
        </p:spPr>
        <p:txBody>
          <a:bodyPr wrap="square">
            <a:spAutoFit/>
          </a:bodyPr>
          <a:lstStyle/>
          <a:p>
            <a:pPr marL="285750" indent="-285750">
              <a:buFont typeface="Arial" panose="020B0604020202020204" pitchFamily="34" charset="0"/>
              <a:buChar char="•"/>
            </a:pPr>
            <a:r>
              <a:rPr lang="it-IT" dirty="0"/>
              <a:t>Il </a:t>
            </a:r>
            <a:r>
              <a:rPr lang="it-IT" dirty="0" err="1"/>
              <a:t>kVp</a:t>
            </a:r>
            <a:r>
              <a:rPr lang="it-IT" dirty="0"/>
              <a:t> (che controlla la qualità del fascio) è il principale fattore di controllo del contrasto radiografico; maggiore </a:t>
            </a:r>
            <a:r>
              <a:rPr lang="it-IT" dirty="0" err="1"/>
              <a:t>kVp</a:t>
            </a:r>
            <a:r>
              <a:rPr lang="it-IT" dirty="0"/>
              <a:t> risulta in un contrasto più basso (long scale) e generalmente in un aumento di dettagli </a:t>
            </a:r>
          </a:p>
        </p:txBody>
      </p:sp>
      <p:sp>
        <p:nvSpPr>
          <p:cNvPr id="5" name="Rettangolo 4"/>
          <p:cNvSpPr/>
          <p:nvPr/>
        </p:nvSpPr>
        <p:spPr>
          <a:xfrm>
            <a:off x="1963861" y="241899"/>
            <a:ext cx="8493784"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214223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10;&#10;Descrizione generata con affidabilità molto elevata">
            <a:extLst>
              <a:ext uri="{FF2B5EF4-FFF2-40B4-BE49-F238E27FC236}">
                <a16:creationId xmlns:a16="http://schemas.microsoft.com/office/drawing/2014/main" id="{E493F1B4-752E-47B6-92E2-17076F32D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8" y="1706265"/>
            <a:ext cx="3193057" cy="3589331"/>
          </a:xfrm>
          <a:prstGeom prst="rect">
            <a:avLst/>
          </a:prstGeom>
        </p:spPr>
      </p:pic>
      <p:pic>
        <p:nvPicPr>
          <p:cNvPr id="3" name="Immagine 2">
            <a:extLst>
              <a:ext uri="{FF2B5EF4-FFF2-40B4-BE49-F238E27FC236}">
                <a16:creationId xmlns:a16="http://schemas.microsoft.com/office/drawing/2014/main" id="{AF0EAA2B-1D60-41D3-89D8-3BB1B8BCC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12" y="1803747"/>
            <a:ext cx="4289144" cy="3491849"/>
          </a:xfrm>
          <a:prstGeom prst="rect">
            <a:avLst/>
          </a:prstGeom>
        </p:spPr>
      </p:pic>
      <p:pic>
        <p:nvPicPr>
          <p:cNvPr id="4" name="Immagine 3">
            <a:extLst>
              <a:ext uri="{FF2B5EF4-FFF2-40B4-BE49-F238E27FC236}">
                <a16:creationId xmlns:a16="http://schemas.microsoft.com/office/drawing/2014/main" id="{AF0EAA2B-1D60-41D3-89D8-3BB1B8BCC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305" y="1755005"/>
            <a:ext cx="4289144" cy="3491849"/>
          </a:xfrm>
          <a:prstGeom prst="rect">
            <a:avLst/>
          </a:prstGeom>
        </p:spPr>
      </p:pic>
      <p:sp>
        <p:nvSpPr>
          <p:cNvPr id="5" name="Rettangolo 4"/>
          <p:cNvSpPr/>
          <p:nvPr/>
        </p:nvSpPr>
        <p:spPr>
          <a:xfrm>
            <a:off x="8315842" y="1956147"/>
            <a:ext cx="3545599" cy="2862322"/>
          </a:xfrm>
          <a:prstGeom prst="rect">
            <a:avLst/>
          </a:prstGeom>
        </p:spPr>
        <p:txBody>
          <a:bodyPr wrap="square">
            <a:spAutoFit/>
          </a:bodyPr>
          <a:lstStyle/>
          <a:p>
            <a:pPr marL="285750" indent="-285750">
              <a:buFont typeface="Arial" panose="020B0604020202020204" pitchFamily="34" charset="0"/>
              <a:buChar char="•"/>
            </a:pPr>
            <a:r>
              <a:rPr lang="it-IT" dirty="0"/>
              <a:t>Filamento più grande: macchia focale più larga, dispersione di calore su un’area più ampia, maggiore quantità di raggi .</a:t>
            </a:r>
          </a:p>
          <a:p>
            <a:pPr marL="285750" indent="-285750">
              <a:buFont typeface="Arial" panose="020B0604020202020204" pitchFamily="34" charset="0"/>
              <a:buChar char="•"/>
            </a:pPr>
            <a:r>
              <a:rPr lang="it-IT" dirty="0"/>
              <a:t>Filamento piccolo: macchia focale più piccola per ottenere immagini dettagliate </a:t>
            </a:r>
          </a:p>
          <a:p>
            <a:pPr marL="285750" indent="-285750">
              <a:buFont typeface="Arial" panose="020B0604020202020204" pitchFamily="34" charset="0"/>
              <a:buChar char="•"/>
            </a:pPr>
            <a:r>
              <a:rPr lang="it-IT" dirty="0"/>
              <a:t>riducendo lo spread del fascio  si producono macchie focali più piccole</a:t>
            </a:r>
          </a:p>
        </p:txBody>
      </p:sp>
      <p:sp>
        <p:nvSpPr>
          <p:cNvPr id="6" name="Rettangolo 5"/>
          <p:cNvSpPr/>
          <p:nvPr/>
        </p:nvSpPr>
        <p:spPr>
          <a:xfrm>
            <a:off x="2034863" y="206062"/>
            <a:ext cx="7122016"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53935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6074" y="552650"/>
            <a:ext cx="8512936" cy="923330"/>
          </a:xfrm>
          <a:prstGeom prst="rect">
            <a:avLst/>
          </a:prstGeom>
        </p:spPr>
        <p:txBody>
          <a:bodyPr wrap="square">
            <a:spAutoFit/>
          </a:bodyPr>
          <a:lstStyle/>
          <a:p>
            <a:r>
              <a:rPr lang="it-IT" sz="5400" b="1" dirty="0">
                <a:ln w="22225">
                  <a:noFill/>
                  <a:prstDash val="solid"/>
                </a:ln>
                <a:solidFill>
                  <a:srgbClr val="0070C0"/>
                </a:solidFill>
              </a:rPr>
              <a:t>              Diagnostica</a:t>
            </a:r>
            <a:r>
              <a:rPr lang="it-IT" sz="5400" b="1" dirty="0">
                <a:ln/>
                <a:solidFill>
                  <a:schemeClr val="accent3"/>
                </a:solidFill>
              </a:rPr>
              <a:t> </a:t>
            </a:r>
            <a:r>
              <a:rPr lang="it-IT" sz="5400" b="1" dirty="0">
                <a:ln w="22225">
                  <a:noFill/>
                  <a:prstDash val="solid"/>
                </a:ln>
                <a:solidFill>
                  <a:srgbClr val="0070C0"/>
                </a:solidFill>
              </a:rPr>
              <a:t>2D</a:t>
            </a:r>
            <a:endParaRPr lang="it-IT" sz="5400" dirty="0"/>
          </a:p>
        </p:txBody>
      </p:sp>
      <p:pic>
        <p:nvPicPr>
          <p:cNvPr id="3" name="Immagine 2">
            <a:extLst>
              <a:ext uri="{FF2B5EF4-FFF2-40B4-BE49-F238E27FC236}">
                <a16:creationId xmlns:a16="http://schemas.microsoft.com/office/drawing/2014/main" id="{DCA82AD4-DB17-4982-98F8-5A1B54C9D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08464"/>
            <a:ext cx="5866544" cy="4124268"/>
          </a:xfrm>
          <a:prstGeom prst="rect">
            <a:avLst/>
          </a:prstGeom>
        </p:spPr>
      </p:pic>
      <p:sp>
        <p:nvSpPr>
          <p:cNvPr id="4" name="Rettangolo 3"/>
          <p:cNvSpPr/>
          <p:nvPr/>
        </p:nvSpPr>
        <p:spPr>
          <a:xfrm>
            <a:off x="5383368" y="2073499"/>
            <a:ext cx="6272011" cy="3139321"/>
          </a:xfrm>
          <a:prstGeom prst="rect">
            <a:avLst/>
          </a:prstGeom>
        </p:spPr>
        <p:txBody>
          <a:bodyPr wrap="square">
            <a:spAutoFit/>
          </a:bodyPr>
          <a:lstStyle/>
          <a:p>
            <a:pPr marL="285750" indent="-285750">
              <a:buFont typeface="Arial" panose="020B0604020202020204" pitchFamily="34" charset="0"/>
              <a:buChar char="•"/>
            </a:pPr>
            <a:r>
              <a:rPr lang="it-IT" dirty="0"/>
              <a:t>Il tubo radiogeno deve avere una forma compatta ed ergonomica </a:t>
            </a:r>
          </a:p>
          <a:p>
            <a:pPr marL="285750" indent="-285750">
              <a:buFont typeface="Arial" panose="020B0604020202020204" pitchFamily="34" charset="0"/>
              <a:buChar char="•"/>
            </a:pPr>
            <a:r>
              <a:rPr lang="it-IT" dirty="0"/>
              <a:t>Il timer dei tempi e dei valori deve essere facilmente utilizzabile sulla centralina piuttosto che direttamente integrato sulla testata, per semplificare le operazioni di settaggio.</a:t>
            </a:r>
          </a:p>
          <a:p>
            <a:pPr marL="285750" indent="-285750">
              <a:buFont typeface="Arial" panose="020B0604020202020204" pitchFamily="34" charset="0"/>
              <a:buChar char="•"/>
            </a:pPr>
            <a:r>
              <a:rPr lang="it-IT" dirty="0"/>
              <a:t>Il peso della Tubo va da un minimo di 2,4 Kg ad un massimo di 7/8 kg. E’ evidente che </a:t>
            </a:r>
            <a:r>
              <a:rPr lang="it-IT" dirty="0" err="1"/>
              <a:t>menopesa</a:t>
            </a:r>
            <a:r>
              <a:rPr lang="it-IT" dirty="0"/>
              <a:t> il generatore e meglio è, perché  il peso del generatore limita i problemi di posizionamento in caso di Status </a:t>
            </a:r>
            <a:r>
              <a:rPr lang="it-IT" dirty="0" err="1"/>
              <a:t>endorali</a:t>
            </a:r>
            <a:r>
              <a:rPr lang="it-IT" dirty="0"/>
              <a:t> e immagini intraoperatorie.</a:t>
            </a:r>
          </a:p>
        </p:txBody>
      </p:sp>
    </p:spTree>
    <p:extLst>
      <p:ext uri="{BB962C8B-B14F-4D97-AF65-F5344CB8AC3E}">
        <p14:creationId xmlns:p14="http://schemas.microsoft.com/office/powerpoint/2010/main" val="190915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846563E-EDEC-40C2-B305-EE4986197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55" y="2237921"/>
            <a:ext cx="5698943" cy="2382158"/>
          </a:xfrm>
          <a:prstGeom prst="rect">
            <a:avLst/>
          </a:prstGeom>
        </p:spPr>
      </p:pic>
      <p:sp>
        <p:nvSpPr>
          <p:cNvPr id="3" name="Rettangolo 2"/>
          <p:cNvSpPr/>
          <p:nvPr/>
        </p:nvSpPr>
        <p:spPr>
          <a:xfrm>
            <a:off x="6671255" y="2237921"/>
            <a:ext cx="5241701" cy="2862322"/>
          </a:xfrm>
          <a:prstGeom prst="rect">
            <a:avLst/>
          </a:prstGeom>
        </p:spPr>
        <p:txBody>
          <a:bodyPr wrap="square">
            <a:spAutoFit/>
          </a:bodyPr>
          <a:lstStyle/>
          <a:p>
            <a:pPr marL="285750" indent="-285750">
              <a:buFont typeface="Arial" panose="020B0604020202020204" pitchFamily="34" charset="0"/>
              <a:buChar char="•"/>
            </a:pPr>
            <a:r>
              <a:rPr lang="it-IT" dirty="0"/>
              <a:t>Il generatore può essere Dotato di  cono lungo (tecnica parallela) o di cono corto (tecnica bisettrice)</a:t>
            </a:r>
          </a:p>
          <a:p>
            <a:pPr marL="285750" indent="-285750">
              <a:buFont typeface="Arial" panose="020B0604020202020204" pitchFamily="34" charset="0"/>
              <a:buChar char="•"/>
            </a:pPr>
            <a:r>
              <a:rPr lang="it-IT" dirty="0"/>
              <a:t>La centralina è auspicabile sia dotata di auto settaggio dei valori di esposizione e della tecnica e dei tempi di esposizione in base al tipo di paziente ed in base all’elemento da radiografare.</a:t>
            </a:r>
          </a:p>
          <a:p>
            <a:pPr marL="285750" indent="-285750">
              <a:buFont typeface="Arial" panose="020B0604020202020204" pitchFamily="34" charset="0"/>
              <a:buChar char="•"/>
            </a:pPr>
            <a:r>
              <a:rPr lang="it-IT" dirty="0"/>
              <a:t>Minori settaggi da impostare, minor tempo di esecuzione delle immagini </a:t>
            </a:r>
            <a:r>
              <a:rPr lang="it-IT" dirty="0" err="1"/>
              <a:t>rx</a:t>
            </a:r>
            <a:r>
              <a:rPr lang="it-IT" dirty="0"/>
              <a:t>.</a:t>
            </a:r>
          </a:p>
          <a:p>
            <a:endParaRPr lang="it-IT" dirty="0"/>
          </a:p>
        </p:txBody>
      </p:sp>
      <p:sp>
        <p:nvSpPr>
          <p:cNvPr id="4" name="Rettangolo 3"/>
          <p:cNvSpPr/>
          <p:nvPr/>
        </p:nvSpPr>
        <p:spPr>
          <a:xfrm>
            <a:off x="2962142" y="565528"/>
            <a:ext cx="5383368"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48175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25781" y="283335"/>
            <a:ext cx="4969673"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pic>
        <p:nvPicPr>
          <p:cNvPr id="3" name="Immagine 2">
            <a:extLst>
              <a:ext uri="{FF2B5EF4-FFF2-40B4-BE49-F238E27FC236}">
                <a16:creationId xmlns:a16="http://schemas.microsoft.com/office/drawing/2014/main" id="{899E8198-26AF-4EA1-BD61-9E4ED3B3E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2464" y="1206665"/>
            <a:ext cx="6367070" cy="4574936"/>
          </a:xfrm>
          <a:prstGeom prst="rect">
            <a:avLst/>
          </a:prstGeom>
        </p:spPr>
      </p:pic>
    </p:spTree>
    <p:extLst>
      <p:ext uri="{BB962C8B-B14F-4D97-AF65-F5344CB8AC3E}">
        <p14:creationId xmlns:p14="http://schemas.microsoft.com/office/powerpoint/2010/main" val="212327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11439" y="163773"/>
            <a:ext cx="6073253"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pic>
        <p:nvPicPr>
          <p:cNvPr id="1027" name="Immagine 1" descr="C:\Users\Maomao\Desktop\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01252"/>
            <a:ext cx="12187237" cy="46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20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946" y="1981200"/>
            <a:ext cx="11069782" cy="3416320"/>
          </a:xfrm>
          <a:prstGeom prst="rect">
            <a:avLst/>
          </a:prstGeom>
        </p:spPr>
        <p:txBody>
          <a:bodyPr wrap="square">
            <a:spAutoFit/>
          </a:bodyPr>
          <a:lstStyle/>
          <a:p>
            <a:pPr marL="342900" indent="-342900" algn="just">
              <a:buAutoNum type="arabicPeriod"/>
            </a:pPr>
            <a:r>
              <a:rPr lang="it-IT" dirty="0">
                <a:solidFill>
                  <a:srgbClr val="000000"/>
                </a:solidFill>
                <a:latin typeface="Helvetica" panose="020B0604020202020204" pitchFamily="34" charset="0"/>
              </a:rPr>
              <a:t>Far togliere al paziente orecchini e collane</a:t>
            </a:r>
          </a:p>
          <a:p>
            <a:pPr marL="342900" indent="-342900" algn="just">
              <a:buAutoNum type="arabicPeriod"/>
            </a:pPr>
            <a:r>
              <a:rPr lang="it-IT" dirty="0">
                <a:solidFill>
                  <a:srgbClr val="000000"/>
                </a:solidFill>
                <a:latin typeface="Helvetica" panose="020B0604020202020204" pitchFamily="34" charset="0"/>
              </a:rPr>
              <a:t>Far indossare al paziente il grembiule piombato con collarino.</a:t>
            </a:r>
          </a:p>
          <a:p>
            <a:pPr marL="342900" indent="-342900" algn="just">
              <a:buAutoNum type="arabicPeriod"/>
            </a:pPr>
            <a:r>
              <a:rPr lang="it-IT" dirty="0">
                <a:solidFill>
                  <a:srgbClr val="000000"/>
                </a:solidFill>
                <a:latin typeface="Helvetica" panose="020B0604020202020204" pitchFamily="34" charset="0"/>
              </a:rPr>
              <a:t>Posizionare nel cavo orale del paziente il centratore con la lastrina analogica, piuttosto che ai fosfori o l’</a:t>
            </a:r>
            <a:r>
              <a:rPr lang="it-IT" dirty="0" err="1">
                <a:solidFill>
                  <a:srgbClr val="000000"/>
                </a:solidFill>
                <a:latin typeface="Helvetica" panose="020B0604020202020204" pitchFamily="34" charset="0"/>
              </a:rPr>
              <a:t>rvg</a:t>
            </a:r>
            <a:endParaRPr lang="it-IT" dirty="0">
              <a:solidFill>
                <a:srgbClr val="000000"/>
              </a:solidFill>
              <a:latin typeface="Helvetica" panose="020B0604020202020204" pitchFamily="34" charset="0"/>
            </a:endParaRPr>
          </a:p>
          <a:p>
            <a:pPr marL="342900" indent="-342900" algn="just">
              <a:buAutoNum type="arabicPeriod"/>
            </a:pPr>
            <a:r>
              <a:rPr lang="it-IT" dirty="0">
                <a:solidFill>
                  <a:srgbClr val="000000"/>
                </a:solidFill>
                <a:latin typeface="Helvetica" panose="020B0604020202020204" pitchFamily="34" charset="0"/>
              </a:rPr>
              <a:t>Avvicinare il tubo radiogeno a sfioro sulla zona del viso del paziente da </a:t>
            </a:r>
            <a:r>
              <a:rPr lang="it-IT" dirty="0" err="1">
                <a:solidFill>
                  <a:srgbClr val="000000"/>
                </a:solidFill>
                <a:latin typeface="Helvetica" panose="020B0604020202020204" pitchFamily="34" charset="0"/>
              </a:rPr>
              <a:t>irrdiare</a:t>
            </a:r>
            <a:r>
              <a:rPr lang="it-IT" dirty="0">
                <a:solidFill>
                  <a:srgbClr val="000000"/>
                </a:solidFill>
                <a:latin typeface="Helvetica" panose="020B0604020202020204" pitchFamily="34" charset="0"/>
              </a:rPr>
              <a:t>, usando come guida per la tecnica parallela l’asta d/centratore</a:t>
            </a:r>
          </a:p>
          <a:p>
            <a:pPr algn="just"/>
            <a:r>
              <a:rPr lang="it-IT" dirty="0">
                <a:solidFill>
                  <a:srgbClr val="000000"/>
                </a:solidFill>
                <a:latin typeface="Helvetica" panose="020B0604020202020204" pitchFamily="34" charset="0"/>
              </a:rPr>
              <a:t>4</a:t>
            </a:r>
            <a:r>
              <a:rPr lang="it-IT" dirty="0">
                <a:solidFill>
                  <a:srgbClr val="000000"/>
                </a:solidFill>
                <a:latin typeface="Corbel" panose="020B0503020204020204" pitchFamily="34" charset="0"/>
              </a:rPr>
              <a:t>. Chiedere al paziente di tenere con i denti il morso del   centratore </a:t>
            </a:r>
          </a:p>
          <a:p>
            <a:pPr algn="just"/>
            <a:r>
              <a:rPr lang="it-IT" dirty="0">
                <a:solidFill>
                  <a:srgbClr val="000000"/>
                </a:solidFill>
                <a:latin typeface="Corbel" panose="020B0503020204020204" pitchFamily="34" charset="0"/>
              </a:rPr>
              <a:t>5.  Chiedere al paziente, possibilmente, di Chiudere le labbra, di Tenere la lingua abbassata e di Chiudere gli occhi </a:t>
            </a:r>
          </a:p>
          <a:p>
            <a:r>
              <a:rPr lang="it-IT" dirty="0">
                <a:solidFill>
                  <a:srgbClr val="000000"/>
                </a:solidFill>
                <a:latin typeface="Corbel" panose="020B0503020204020204" pitchFamily="34" charset="0"/>
              </a:rPr>
              <a:t>6. Chiedere al paziente di rimanere fermo fino al termine della radiografia.</a:t>
            </a:r>
          </a:p>
          <a:p>
            <a:r>
              <a:rPr lang="it-IT" dirty="0">
                <a:solidFill>
                  <a:srgbClr val="000000"/>
                </a:solidFill>
                <a:latin typeface="Corbel" panose="020B0503020204020204" pitchFamily="34" charset="0"/>
              </a:rPr>
              <a:t>7. Uscire dalla porta dello studio operativo ed attendere che l’operatore azioni il pulsante di scatto</a:t>
            </a:r>
          </a:p>
          <a:p>
            <a:r>
              <a:rPr lang="it-IT" dirty="0">
                <a:solidFill>
                  <a:srgbClr val="000000"/>
                </a:solidFill>
                <a:latin typeface="Corbel" panose="020B0503020204020204" pitchFamily="34" charset="0"/>
              </a:rPr>
              <a:t>8. Rimuovere la pellicola analogica, ai fosfori o l’</a:t>
            </a:r>
            <a:r>
              <a:rPr lang="it-IT" dirty="0" err="1">
                <a:solidFill>
                  <a:srgbClr val="000000"/>
                </a:solidFill>
                <a:latin typeface="Corbel" panose="020B0503020204020204" pitchFamily="34" charset="0"/>
              </a:rPr>
              <a:t>rvg</a:t>
            </a:r>
            <a:r>
              <a:rPr lang="it-IT" dirty="0">
                <a:solidFill>
                  <a:srgbClr val="000000"/>
                </a:solidFill>
                <a:latin typeface="Corbel" panose="020B0503020204020204" pitchFamily="34" charset="0"/>
              </a:rPr>
              <a:t> dal cavo orale </a:t>
            </a:r>
            <a:r>
              <a:rPr lang="it-IT">
                <a:solidFill>
                  <a:srgbClr val="000000"/>
                </a:solidFill>
                <a:latin typeface="Corbel" panose="020B0503020204020204" pitchFamily="34" charset="0"/>
              </a:rPr>
              <a:t>del paziente,  </a:t>
            </a:r>
            <a:r>
              <a:rPr lang="it-IT" dirty="0">
                <a:solidFill>
                  <a:srgbClr val="000000"/>
                </a:solidFill>
                <a:latin typeface="Corbel" panose="020B0503020204020204" pitchFamily="34" charset="0"/>
              </a:rPr>
              <a:t>sviluppare la lastrina analogica o processare il dato a pc se la radiologia è stata ottenuta con il sistema digitale</a:t>
            </a:r>
            <a:r>
              <a:rPr lang="it-IT" dirty="0">
                <a:solidFill>
                  <a:srgbClr val="000000"/>
                </a:solidFill>
                <a:latin typeface="Helvetica" panose="020B0604020202020204" pitchFamily="34" charset="0"/>
              </a:rPr>
              <a:t> </a:t>
            </a:r>
            <a:endParaRPr lang="it-IT" dirty="0"/>
          </a:p>
        </p:txBody>
      </p:sp>
      <p:sp>
        <p:nvSpPr>
          <p:cNvPr id="3" name="Rettangolo 2"/>
          <p:cNvSpPr/>
          <p:nvPr/>
        </p:nvSpPr>
        <p:spPr>
          <a:xfrm>
            <a:off x="2757055" y="568036"/>
            <a:ext cx="6386945"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121334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12C54C6-6C5D-47A3-86A0-2C39B68BE57B}"/>
              </a:ext>
            </a:extLst>
          </p:cNvPr>
          <p:cNvPicPr>
            <a:picLocks noChangeAspect="1"/>
          </p:cNvPicPr>
          <p:nvPr/>
        </p:nvPicPr>
        <p:blipFill rotWithShape="1">
          <a:blip r:embed="rId2">
            <a:extLst>
              <a:ext uri="{28A0092B-C50C-407E-A947-70E740481C1C}">
                <a14:useLocalDpi xmlns:a14="http://schemas.microsoft.com/office/drawing/2010/main" val="0"/>
              </a:ext>
            </a:extLst>
          </a:blip>
          <a:srcRect l="3383" t="4286" r="4370" b="2714"/>
          <a:stretch/>
        </p:blipFill>
        <p:spPr>
          <a:xfrm>
            <a:off x="3698240" y="3129280"/>
            <a:ext cx="4744720" cy="2834640"/>
          </a:xfrm>
          <a:prstGeom prst="rect">
            <a:avLst/>
          </a:prstGeom>
          <a:ln>
            <a:solidFill>
              <a:schemeClr val="bg1"/>
            </a:solidFill>
          </a:ln>
        </p:spPr>
      </p:pic>
      <p:sp>
        <p:nvSpPr>
          <p:cNvPr id="3" name="Rettangolo 2">
            <a:extLst>
              <a:ext uri="{FF2B5EF4-FFF2-40B4-BE49-F238E27FC236}">
                <a16:creationId xmlns:a16="http://schemas.microsoft.com/office/drawing/2014/main" id="{7E4C169E-84F7-47DA-A0B0-3D6E16A21C61}"/>
              </a:ext>
            </a:extLst>
          </p:cNvPr>
          <p:cNvSpPr/>
          <p:nvPr/>
        </p:nvSpPr>
        <p:spPr>
          <a:xfrm>
            <a:off x="4080229" y="1859895"/>
            <a:ext cx="403155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w="22225">
                  <a:noFill/>
                  <a:prstDash val="solid"/>
                </a:ln>
                <a:solidFill>
                  <a:srgbClr val="0070C0"/>
                </a:solidFill>
              </a:rPr>
              <a:t>Sensori RVG </a:t>
            </a:r>
          </a:p>
        </p:txBody>
      </p:sp>
      <p:sp>
        <p:nvSpPr>
          <p:cNvPr id="4" name="Rettangolo 3"/>
          <p:cNvSpPr/>
          <p:nvPr/>
        </p:nvSpPr>
        <p:spPr>
          <a:xfrm>
            <a:off x="875764" y="334851"/>
            <a:ext cx="10071278"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63581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E1B3040-1C10-4AAD-818D-AF46BAD86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9" y="3061337"/>
            <a:ext cx="2793651" cy="2920635"/>
          </a:xfrm>
          <a:prstGeom prst="rect">
            <a:avLst/>
          </a:prstGeom>
        </p:spPr>
      </p:pic>
      <p:pic>
        <p:nvPicPr>
          <p:cNvPr id="3" name="Immagine 2">
            <a:extLst>
              <a:ext uri="{FF2B5EF4-FFF2-40B4-BE49-F238E27FC236}">
                <a16:creationId xmlns:a16="http://schemas.microsoft.com/office/drawing/2014/main" id="{C7A6AC66-839B-4B99-9287-DF692791B918}"/>
              </a:ext>
            </a:extLst>
          </p:cNvPr>
          <p:cNvPicPr>
            <a:picLocks noChangeAspect="1"/>
          </p:cNvPicPr>
          <p:nvPr/>
        </p:nvPicPr>
        <p:blipFill>
          <a:blip r:embed="rId3"/>
          <a:stretch>
            <a:fillRect/>
          </a:stretch>
        </p:blipFill>
        <p:spPr>
          <a:xfrm>
            <a:off x="3536762" y="3061336"/>
            <a:ext cx="2717814" cy="2920636"/>
          </a:xfrm>
          <a:prstGeom prst="rect">
            <a:avLst/>
          </a:prstGeom>
        </p:spPr>
      </p:pic>
      <p:pic>
        <p:nvPicPr>
          <p:cNvPr id="4" name="Immagine 3">
            <a:extLst>
              <a:ext uri="{FF2B5EF4-FFF2-40B4-BE49-F238E27FC236}">
                <a16:creationId xmlns:a16="http://schemas.microsoft.com/office/drawing/2014/main" id="{0E141266-371D-4885-BEB9-D202E0787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114" y="3477296"/>
            <a:ext cx="5576703" cy="1734125"/>
          </a:xfrm>
          <a:prstGeom prst="rect">
            <a:avLst/>
          </a:prstGeom>
        </p:spPr>
      </p:pic>
      <p:sp>
        <p:nvSpPr>
          <p:cNvPr id="5" name="Rettangolo 4"/>
          <p:cNvSpPr/>
          <p:nvPr/>
        </p:nvSpPr>
        <p:spPr>
          <a:xfrm>
            <a:off x="3090930" y="180304"/>
            <a:ext cx="5586496"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6508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5DE07F9-DFC1-4BE0-BF81-557E68EF4E89}"/>
              </a:ext>
            </a:extLst>
          </p:cNvPr>
          <p:cNvPicPr>
            <a:picLocks noChangeAspect="1"/>
          </p:cNvPicPr>
          <p:nvPr/>
        </p:nvPicPr>
        <p:blipFill rotWithShape="1">
          <a:blip r:embed="rId2">
            <a:extLst>
              <a:ext uri="{28A0092B-C50C-407E-A947-70E740481C1C}">
                <a14:useLocalDpi xmlns:a14="http://schemas.microsoft.com/office/drawing/2010/main" val="0"/>
              </a:ext>
            </a:extLst>
          </a:blip>
          <a:srcRect l="3628" t="3829" r="2346" b="7364"/>
          <a:stretch/>
        </p:blipFill>
        <p:spPr>
          <a:xfrm>
            <a:off x="4986442" y="3626629"/>
            <a:ext cx="3358260" cy="1879600"/>
          </a:xfrm>
          <a:prstGeom prst="rect">
            <a:avLst/>
          </a:prstGeom>
        </p:spPr>
      </p:pic>
      <p:sp>
        <p:nvSpPr>
          <p:cNvPr id="3" name="Rettangolo 2">
            <a:extLst>
              <a:ext uri="{FF2B5EF4-FFF2-40B4-BE49-F238E27FC236}">
                <a16:creationId xmlns:a16="http://schemas.microsoft.com/office/drawing/2014/main" id="{F616819E-23F9-4F8A-8E10-B92E24751439}"/>
              </a:ext>
            </a:extLst>
          </p:cNvPr>
          <p:cNvSpPr/>
          <p:nvPr/>
        </p:nvSpPr>
        <p:spPr>
          <a:xfrm>
            <a:off x="2990278" y="671175"/>
            <a:ext cx="6211444"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a:p>
            <a:pPr algn="ctr"/>
            <a:r>
              <a:rPr lang="it-IT" sz="5400" b="1" dirty="0">
                <a:ln w="22225">
                  <a:noFill/>
                  <a:prstDash val="solid"/>
                </a:ln>
                <a:solidFill>
                  <a:srgbClr val="0070C0"/>
                </a:solidFill>
              </a:rPr>
              <a:t>Piccole Attrezzature</a:t>
            </a:r>
          </a:p>
          <a:p>
            <a:pPr algn="ctr"/>
            <a:endParaRPr lang="it-IT" sz="5400" b="1" dirty="0">
              <a:ln w="22225">
                <a:noFill/>
                <a:prstDash val="solid"/>
              </a:ln>
              <a:solidFill>
                <a:srgbClr val="0070C0"/>
              </a:solidFill>
            </a:endParaRPr>
          </a:p>
        </p:txBody>
      </p:sp>
      <p:pic>
        <p:nvPicPr>
          <p:cNvPr id="4" name="Immagine 3">
            <a:extLst>
              <a:ext uri="{FF2B5EF4-FFF2-40B4-BE49-F238E27FC236}">
                <a16:creationId xmlns:a16="http://schemas.microsoft.com/office/drawing/2014/main" id="{AAFAAFAD-4125-447D-A9DF-41AF9E1A9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21" y="3677920"/>
            <a:ext cx="3025466" cy="2126948"/>
          </a:xfrm>
          <a:prstGeom prst="rect">
            <a:avLst/>
          </a:prstGeom>
        </p:spPr>
      </p:pic>
      <p:pic>
        <p:nvPicPr>
          <p:cNvPr id="5" name="Immagine 4">
            <a:extLst>
              <a:ext uri="{FF2B5EF4-FFF2-40B4-BE49-F238E27FC236}">
                <a16:creationId xmlns:a16="http://schemas.microsoft.com/office/drawing/2014/main" id="{B6A0E2F4-5D70-430E-B968-8737C1944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223" y="3429000"/>
            <a:ext cx="3571619" cy="2121012"/>
          </a:xfrm>
          <a:prstGeom prst="rect">
            <a:avLst/>
          </a:prstGeom>
        </p:spPr>
      </p:pic>
      <p:pic>
        <p:nvPicPr>
          <p:cNvPr id="6" name="Immagine 5">
            <a:extLst>
              <a:ext uri="{FF2B5EF4-FFF2-40B4-BE49-F238E27FC236}">
                <a16:creationId xmlns:a16="http://schemas.microsoft.com/office/drawing/2014/main" id="{9C713B72-255C-4810-96D0-997ADD323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144" y="3788918"/>
            <a:ext cx="2843231" cy="1717311"/>
          </a:xfrm>
          <a:prstGeom prst="rect">
            <a:avLst/>
          </a:prstGeom>
        </p:spPr>
      </p:pic>
      <p:pic>
        <p:nvPicPr>
          <p:cNvPr id="7" name="Immagine 6">
            <a:extLst>
              <a:ext uri="{FF2B5EF4-FFF2-40B4-BE49-F238E27FC236}">
                <a16:creationId xmlns:a16="http://schemas.microsoft.com/office/drawing/2014/main" id="{9C713B72-255C-4810-96D0-997ADD323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544" y="3941318"/>
            <a:ext cx="2843231" cy="1717311"/>
          </a:xfrm>
          <a:prstGeom prst="rect">
            <a:avLst/>
          </a:prstGeom>
        </p:spPr>
      </p:pic>
      <p:pic>
        <p:nvPicPr>
          <p:cNvPr id="8" name="Immagine 7">
            <a:extLst>
              <a:ext uri="{FF2B5EF4-FFF2-40B4-BE49-F238E27FC236}">
                <a16:creationId xmlns:a16="http://schemas.microsoft.com/office/drawing/2014/main" id="{9C713B72-255C-4810-96D0-997ADD323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543" y="3832701"/>
            <a:ext cx="2843231" cy="1717311"/>
          </a:xfrm>
          <a:prstGeom prst="rect">
            <a:avLst/>
          </a:prstGeom>
        </p:spPr>
      </p:pic>
      <p:pic>
        <p:nvPicPr>
          <p:cNvPr id="9" name="Immagine 8">
            <a:extLst>
              <a:ext uri="{FF2B5EF4-FFF2-40B4-BE49-F238E27FC236}">
                <a16:creationId xmlns:a16="http://schemas.microsoft.com/office/drawing/2014/main" id="{9C713B72-255C-4810-96D0-997ADD323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543" y="3897535"/>
            <a:ext cx="2843231" cy="1717311"/>
          </a:xfrm>
          <a:prstGeom prst="rect">
            <a:avLst/>
          </a:prstGeom>
        </p:spPr>
      </p:pic>
    </p:spTree>
    <p:extLst>
      <p:ext uri="{BB962C8B-B14F-4D97-AF65-F5344CB8AC3E}">
        <p14:creationId xmlns:p14="http://schemas.microsoft.com/office/powerpoint/2010/main" val="263223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DCB346B-A710-46A3-8F06-6E4335713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793" y="2275185"/>
            <a:ext cx="3570960" cy="3570960"/>
          </a:xfrm>
          <a:prstGeom prst="rect">
            <a:avLst/>
          </a:prstGeom>
        </p:spPr>
      </p:pic>
      <p:sp>
        <p:nvSpPr>
          <p:cNvPr id="3" name="Rettangolo 2"/>
          <p:cNvSpPr/>
          <p:nvPr/>
        </p:nvSpPr>
        <p:spPr>
          <a:xfrm>
            <a:off x="5031347" y="2712926"/>
            <a:ext cx="6096000" cy="1200329"/>
          </a:xfrm>
          <a:prstGeom prst="rect">
            <a:avLst/>
          </a:prstGeom>
        </p:spPr>
        <p:txBody>
          <a:bodyPr>
            <a:spAutoFit/>
          </a:bodyPr>
          <a:lstStyle/>
          <a:p>
            <a:pPr marL="285750" indent="-285750">
              <a:buFont typeface="Arial" panose="020B0604020202020204" pitchFamily="34" charset="0"/>
              <a:buChar char="•"/>
            </a:pPr>
            <a:r>
              <a:rPr lang="it-IT" dirty="0"/>
              <a:t> </a:t>
            </a:r>
            <a:r>
              <a:rPr lang="it-IT" dirty="0" err="1"/>
              <a:t>Usb</a:t>
            </a:r>
            <a:r>
              <a:rPr lang="it-IT" dirty="0"/>
              <a:t> 2.0 ma ora anche  3.0 per velocizzare al massimo il trasferimento delle immagini e consentire la perfetta interscambiabilità tra una postazione operativa e l’altra.</a:t>
            </a:r>
          </a:p>
          <a:p>
            <a:endParaRPr lang="it-IT" dirty="0"/>
          </a:p>
        </p:txBody>
      </p:sp>
      <p:sp>
        <p:nvSpPr>
          <p:cNvPr id="4" name="Rettangolo 3"/>
          <p:cNvSpPr/>
          <p:nvPr/>
        </p:nvSpPr>
        <p:spPr>
          <a:xfrm>
            <a:off x="3000778" y="412124"/>
            <a:ext cx="6027312"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210293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398AD97-B712-4BC4-8BFE-88DD5CDB6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73" y="2174054"/>
            <a:ext cx="3447647" cy="4367884"/>
          </a:xfrm>
          <a:prstGeom prst="rect">
            <a:avLst/>
          </a:prstGeom>
        </p:spPr>
      </p:pic>
      <p:sp>
        <p:nvSpPr>
          <p:cNvPr id="3" name="Rettangolo 2"/>
          <p:cNvSpPr/>
          <p:nvPr/>
        </p:nvSpPr>
        <p:spPr>
          <a:xfrm>
            <a:off x="4803820" y="2408349"/>
            <a:ext cx="7083380" cy="1200329"/>
          </a:xfrm>
          <a:prstGeom prst="rect">
            <a:avLst/>
          </a:prstGeom>
        </p:spPr>
        <p:txBody>
          <a:bodyPr wrap="square">
            <a:spAutoFit/>
          </a:bodyPr>
          <a:lstStyle/>
          <a:p>
            <a:pPr marL="285750" indent="-285750">
              <a:buFont typeface="Arial" panose="020B0604020202020204" pitchFamily="34" charset="0"/>
              <a:buChar char="•"/>
            </a:pPr>
            <a:r>
              <a:rPr lang="it-IT" dirty="0"/>
              <a:t>La risoluzione dei sensori a filo.</a:t>
            </a:r>
          </a:p>
          <a:p>
            <a:pPr marL="285750" indent="-285750">
              <a:buFont typeface="Arial" panose="020B0604020202020204" pitchFamily="34" charset="0"/>
              <a:buChar char="•"/>
            </a:pPr>
            <a:r>
              <a:rPr lang="it-IT" dirty="0"/>
              <a:t>Dalle 17 coppie per linea mm  </a:t>
            </a:r>
          </a:p>
          <a:p>
            <a:pPr marL="285750" indent="-285750">
              <a:buFont typeface="Arial" panose="020B0604020202020204" pitchFamily="34" charset="0"/>
              <a:buChar char="•"/>
            </a:pPr>
            <a:r>
              <a:rPr lang="it-IT" dirty="0"/>
              <a:t>alle quasi 34 coppie per linea mm.</a:t>
            </a:r>
          </a:p>
          <a:p>
            <a:endParaRPr lang="it-IT" dirty="0"/>
          </a:p>
        </p:txBody>
      </p:sp>
      <p:sp>
        <p:nvSpPr>
          <p:cNvPr id="4" name="Rettangolo 3"/>
          <p:cNvSpPr/>
          <p:nvPr/>
        </p:nvSpPr>
        <p:spPr>
          <a:xfrm>
            <a:off x="2318197" y="502275"/>
            <a:ext cx="7830355"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289221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484341-F471-49F7-A8B3-07696558A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00" y="2009383"/>
            <a:ext cx="3771378" cy="3771378"/>
          </a:xfrm>
          <a:prstGeom prst="rect">
            <a:avLst/>
          </a:prstGeom>
        </p:spPr>
      </p:pic>
      <p:sp>
        <p:nvSpPr>
          <p:cNvPr id="3" name="Rettangolo 2"/>
          <p:cNvSpPr/>
          <p:nvPr/>
        </p:nvSpPr>
        <p:spPr>
          <a:xfrm>
            <a:off x="5598016" y="2281587"/>
            <a:ext cx="6096000" cy="2031325"/>
          </a:xfrm>
          <a:prstGeom prst="rect">
            <a:avLst/>
          </a:prstGeom>
        </p:spPr>
        <p:txBody>
          <a:bodyPr>
            <a:spAutoFit/>
          </a:bodyPr>
          <a:lstStyle/>
          <a:p>
            <a:r>
              <a:rPr lang="it-IT" dirty="0"/>
              <a:t>ATTENZIONE ALLA DISINFEZIONE DEL SENSORE.</a:t>
            </a:r>
          </a:p>
          <a:p>
            <a:r>
              <a:rPr lang="it-IT" dirty="0"/>
              <a:t>Normalmente i sensori posso essere disinfettati a contatto</a:t>
            </a:r>
          </a:p>
          <a:p>
            <a:r>
              <a:rPr lang="it-IT" dirty="0"/>
              <a:t>                                               &amp;</a:t>
            </a:r>
          </a:p>
          <a:p>
            <a:r>
              <a:rPr lang="it-IT" dirty="0"/>
              <a:t>NON TUTTI I SENSORI sopportano una disinfezione per immersione nei liquidi e disinfezione della superficie del sensore</a:t>
            </a:r>
          </a:p>
          <a:p>
            <a:endParaRPr lang="it-IT" dirty="0"/>
          </a:p>
        </p:txBody>
      </p:sp>
      <p:sp>
        <p:nvSpPr>
          <p:cNvPr id="4" name="Rettangolo 3"/>
          <p:cNvSpPr/>
          <p:nvPr/>
        </p:nvSpPr>
        <p:spPr>
          <a:xfrm>
            <a:off x="3320027" y="539770"/>
            <a:ext cx="6339128"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094494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5D1E58B-2D24-4B41-A664-7B1A6E1D73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862" y="2663451"/>
            <a:ext cx="4025030" cy="3018772"/>
          </a:xfrm>
          <a:prstGeom prst="rect">
            <a:avLst/>
          </a:prstGeom>
        </p:spPr>
      </p:pic>
      <p:sp>
        <p:nvSpPr>
          <p:cNvPr id="3" name="Rettangolo 2"/>
          <p:cNvSpPr/>
          <p:nvPr/>
        </p:nvSpPr>
        <p:spPr>
          <a:xfrm>
            <a:off x="5739685" y="2838546"/>
            <a:ext cx="6096000" cy="1477328"/>
          </a:xfrm>
          <a:prstGeom prst="rect">
            <a:avLst/>
          </a:prstGeom>
        </p:spPr>
        <p:txBody>
          <a:bodyPr>
            <a:spAutoFit/>
          </a:bodyPr>
          <a:lstStyle/>
          <a:p>
            <a:pPr marL="285750" indent="-285750">
              <a:buFont typeface="Arial" panose="020B0604020202020204" pitchFamily="34" charset="0"/>
              <a:buChar char="•"/>
            </a:pPr>
            <a:r>
              <a:rPr lang="it-IT" dirty="0"/>
              <a:t>L’interfaccia dell’ RVG è il pc portatile o </a:t>
            </a:r>
            <a:r>
              <a:rPr lang="it-IT" dirty="0" err="1"/>
              <a:t>tower</a:t>
            </a:r>
            <a:r>
              <a:rPr lang="it-IT" dirty="0"/>
              <a:t>.</a:t>
            </a:r>
          </a:p>
          <a:p>
            <a:pPr marL="285750" indent="-285750">
              <a:buFont typeface="Arial" panose="020B0604020202020204" pitchFamily="34" charset="0"/>
              <a:buChar char="•"/>
            </a:pPr>
            <a:r>
              <a:rPr lang="it-IT" dirty="0"/>
              <a:t>Non perdere mai i dischetti con i quali si caricano i programmi</a:t>
            </a:r>
          </a:p>
          <a:p>
            <a:pPr marL="285750" indent="-285750">
              <a:buFont typeface="Arial" panose="020B0604020202020204" pitchFamily="34" charset="0"/>
              <a:buChar char="•"/>
            </a:pPr>
            <a:r>
              <a:rPr lang="it-IT" dirty="0"/>
              <a:t>Se esiste un servizio Help Desk, utilizzarlo per la scolarizzazione.</a:t>
            </a:r>
          </a:p>
        </p:txBody>
      </p:sp>
      <p:sp>
        <p:nvSpPr>
          <p:cNvPr id="4" name="Rettangolo 3"/>
          <p:cNvSpPr/>
          <p:nvPr/>
        </p:nvSpPr>
        <p:spPr>
          <a:xfrm>
            <a:off x="2395470" y="528034"/>
            <a:ext cx="7547020"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105877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5C1030-ED6A-42D1-89AA-C921CDA4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074"/>
            <a:ext cx="5982081" cy="2535342"/>
          </a:xfrm>
          <a:prstGeom prst="rect">
            <a:avLst/>
          </a:prstGeom>
        </p:spPr>
      </p:pic>
      <p:sp>
        <p:nvSpPr>
          <p:cNvPr id="3" name="Rettangolo 2"/>
          <p:cNvSpPr/>
          <p:nvPr/>
        </p:nvSpPr>
        <p:spPr>
          <a:xfrm>
            <a:off x="6516710" y="2125014"/>
            <a:ext cx="5486400" cy="1754326"/>
          </a:xfrm>
          <a:prstGeom prst="rect">
            <a:avLst/>
          </a:prstGeom>
        </p:spPr>
        <p:txBody>
          <a:bodyPr wrap="square">
            <a:spAutoFit/>
          </a:bodyPr>
          <a:lstStyle/>
          <a:p>
            <a:pPr marL="285750" indent="-285750">
              <a:buFont typeface="Arial" panose="020B0604020202020204" pitchFamily="34" charset="0"/>
              <a:buChar char="•"/>
            </a:pPr>
            <a:r>
              <a:rPr lang="it-IT" dirty="0"/>
              <a:t>Optional ma fondamentali sono i  kit con i centratori (il più famoso che sentirete è quello di RINN)</a:t>
            </a:r>
          </a:p>
          <a:p>
            <a:pPr marL="285750" indent="-285750">
              <a:buFont typeface="Arial" panose="020B0604020202020204" pitchFamily="34" charset="0"/>
              <a:buChar char="•"/>
            </a:pPr>
            <a:r>
              <a:rPr lang="it-IT" dirty="0"/>
              <a:t>Alternativamente</a:t>
            </a:r>
          </a:p>
          <a:p>
            <a:pPr marL="285750" indent="-285750">
              <a:buFont typeface="Arial" panose="020B0604020202020204" pitchFamily="34" charset="0"/>
              <a:buChar char="•"/>
            </a:pPr>
            <a:r>
              <a:rPr lang="it-IT" dirty="0"/>
              <a:t>All’utilizzo (non molto elegante, né pratico) del dito del paziente.</a:t>
            </a:r>
          </a:p>
          <a:p>
            <a:endParaRPr lang="it-IT" dirty="0"/>
          </a:p>
        </p:txBody>
      </p:sp>
      <p:sp>
        <p:nvSpPr>
          <p:cNvPr id="4" name="Rettangolo 3"/>
          <p:cNvSpPr/>
          <p:nvPr/>
        </p:nvSpPr>
        <p:spPr>
          <a:xfrm>
            <a:off x="3219717" y="425003"/>
            <a:ext cx="8126570" cy="923330"/>
          </a:xfrm>
          <a:prstGeom prst="rect">
            <a:avLst/>
          </a:prstGeom>
        </p:spPr>
        <p:txBody>
          <a:bodyPr wrap="square">
            <a:spAutoFit/>
          </a:bodyPr>
          <a:lstStyle/>
          <a:p>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endParaRPr lang="it-IT" sz="5400" dirty="0"/>
          </a:p>
        </p:txBody>
      </p:sp>
    </p:spTree>
    <p:extLst>
      <p:ext uri="{BB962C8B-B14F-4D97-AF65-F5344CB8AC3E}">
        <p14:creationId xmlns:p14="http://schemas.microsoft.com/office/powerpoint/2010/main" val="334683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134" y="3462740"/>
            <a:ext cx="2162175" cy="2276475"/>
          </a:xfrm>
          <a:prstGeom prst="rect">
            <a:avLst/>
          </a:prstGeom>
        </p:spPr>
      </p:pic>
      <p:sp>
        <p:nvSpPr>
          <p:cNvPr id="3" name="Rettangolo 2"/>
          <p:cNvSpPr/>
          <p:nvPr/>
        </p:nvSpPr>
        <p:spPr>
          <a:xfrm>
            <a:off x="3062449" y="694318"/>
            <a:ext cx="6545190"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
        <p:nvSpPr>
          <p:cNvPr id="4" name="Rettangolo 3"/>
          <p:cNvSpPr/>
          <p:nvPr/>
        </p:nvSpPr>
        <p:spPr>
          <a:xfrm>
            <a:off x="1094704" y="1751527"/>
            <a:ext cx="10097037" cy="923330"/>
          </a:xfrm>
          <a:prstGeom prst="rect">
            <a:avLst/>
          </a:prstGeom>
        </p:spPr>
        <p:txBody>
          <a:bodyPr wrap="square">
            <a:spAutoFit/>
          </a:bodyPr>
          <a:lstStyle/>
          <a:p>
            <a:pPr algn="ctr"/>
            <a:r>
              <a:rPr lang="it-IT" sz="5400" b="1" dirty="0">
                <a:ln w="22225">
                  <a:noFill/>
                  <a:prstDash val="solid"/>
                </a:ln>
                <a:solidFill>
                  <a:srgbClr val="0070C0"/>
                </a:solidFill>
              </a:rPr>
              <a:t>I sistemi ai fosfori</a:t>
            </a:r>
          </a:p>
        </p:txBody>
      </p:sp>
    </p:spTree>
    <p:extLst>
      <p:ext uri="{BB962C8B-B14F-4D97-AF65-F5344CB8AC3E}">
        <p14:creationId xmlns:p14="http://schemas.microsoft.com/office/powerpoint/2010/main" val="225721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395DDCD-F2E4-498C-873B-E9A874488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97" y="1844040"/>
            <a:ext cx="2481803" cy="3429000"/>
          </a:xfrm>
          <a:prstGeom prst="rect">
            <a:avLst/>
          </a:prstGeom>
        </p:spPr>
      </p:pic>
      <p:pic>
        <p:nvPicPr>
          <p:cNvPr id="3" name="Immagine 2">
            <a:extLst>
              <a:ext uri="{FF2B5EF4-FFF2-40B4-BE49-F238E27FC236}">
                <a16:creationId xmlns:a16="http://schemas.microsoft.com/office/drawing/2014/main" id="{B1EBE723-00D7-4B31-AFF3-98A64AED9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557" y="1899166"/>
            <a:ext cx="2481803" cy="3429000"/>
          </a:xfrm>
          <a:prstGeom prst="rect">
            <a:avLst/>
          </a:prstGeom>
        </p:spPr>
      </p:pic>
      <p:pic>
        <p:nvPicPr>
          <p:cNvPr id="4" name="Immagine 3">
            <a:extLst>
              <a:ext uri="{FF2B5EF4-FFF2-40B4-BE49-F238E27FC236}">
                <a16:creationId xmlns:a16="http://schemas.microsoft.com/office/drawing/2014/main" id="{3F67F24B-C3D2-4EC1-A3A0-3267AF126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500" y="1844040"/>
            <a:ext cx="2481803" cy="3429000"/>
          </a:xfrm>
          <a:prstGeom prst="rect">
            <a:avLst/>
          </a:prstGeom>
        </p:spPr>
      </p:pic>
      <p:pic>
        <p:nvPicPr>
          <p:cNvPr id="6" name="Immagine 5">
            <a:extLst>
              <a:ext uri="{FF2B5EF4-FFF2-40B4-BE49-F238E27FC236}">
                <a16:creationId xmlns:a16="http://schemas.microsoft.com/office/drawing/2014/main" id="{5CC63FF8-0CC2-499E-A7E9-3FA9117337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443" y="1844040"/>
            <a:ext cx="2481803" cy="3429000"/>
          </a:xfrm>
          <a:prstGeom prst="rect">
            <a:avLst/>
          </a:prstGeom>
        </p:spPr>
      </p:pic>
      <p:sp>
        <p:nvSpPr>
          <p:cNvPr id="7" name="Rettangolo 6"/>
          <p:cNvSpPr/>
          <p:nvPr/>
        </p:nvSpPr>
        <p:spPr>
          <a:xfrm>
            <a:off x="3109557" y="437882"/>
            <a:ext cx="4686338"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65730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07" y="2219459"/>
            <a:ext cx="5715000" cy="3810000"/>
          </a:xfrm>
          <a:prstGeom prst="rect">
            <a:avLst/>
          </a:prstGeom>
        </p:spPr>
      </p:pic>
      <p:sp>
        <p:nvSpPr>
          <p:cNvPr id="3" name="Rettangolo 2"/>
          <p:cNvSpPr/>
          <p:nvPr/>
        </p:nvSpPr>
        <p:spPr>
          <a:xfrm>
            <a:off x="1468191" y="450761"/>
            <a:ext cx="8873543" cy="2739211"/>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a:p>
            <a:pPr algn="ctr"/>
            <a:r>
              <a:rPr lang="it-IT" sz="5400" b="1" dirty="0">
                <a:ln w="22225">
                  <a:noFill/>
                  <a:prstDash val="solid"/>
                </a:ln>
                <a:solidFill>
                  <a:srgbClr val="0070C0"/>
                </a:solidFill>
              </a:rPr>
              <a:t>DIAGNOCAM</a:t>
            </a:r>
          </a:p>
          <a:p>
            <a:pPr algn="ctr"/>
            <a:r>
              <a:rPr lang="it-IT" sz="1600" dirty="0" err="1"/>
              <a:t>DIAGNOcam</a:t>
            </a:r>
            <a:r>
              <a:rPr lang="it-IT" sz="1600" dirty="0"/>
              <a:t> è un dispositivo compatto e mobile per il rilevamento della carie. Utilizza la tecnologia DIFOTI (transilluminazione con fibra ottica digitale) per illuminare il dente ed aiuta a formulare diagnosi di lesioni cariose occlusali, prossimali e del bordo dentale e a rintracciare eventuali carie, senza esporre il paziente (bambini o donne in gravidanza, per esempio) ai raggi X</a:t>
            </a:r>
            <a:endParaRPr lang="it-IT" sz="1600" b="1" dirty="0">
              <a:ln w="22225">
                <a:noFill/>
                <a:prstDash val="solid"/>
              </a:ln>
              <a:solidFill>
                <a:srgbClr val="0070C0"/>
              </a:solidFill>
            </a:endParaRPr>
          </a:p>
        </p:txBody>
      </p:sp>
    </p:spTree>
    <p:extLst>
      <p:ext uri="{BB962C8B-B14F-4D97-AF65-F5344CB8AC3E}">
        <p14:creationId xmlns:p14="http://schemas.microsoft.com/office/powerpoint/2010/main" val="362628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71A836C-AF04-4326-803B-EACA949C2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841" y="2296593"/>
            <a:ext cx="3786621" cy="3786621"/>
          </a:xfrm>
          <a:prstGeom prst="rect">
            <a:avLst/>
          </a:prstGeom>
        </p:spPr>
      </p:pic>
      <p:pic>
        <p:nvPicPr>
          <p:cNvPr id="3" name="Immagine 2">
            <a:extLst>
              <a:ext uri="{FF2B5EF4-FFF2-40B4-BE49-F238E27FC236}">
                <a16:creationId xmlns:a16="http://schemas.microsoft.com/office/drawing/2014/main" id="{4101A83F-C8BE-4810-BE0A-BBD47D852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783" y="2489777"/>
            <a:ext cx="4509336" cy="3786621"/>
          </a:xfrm>
          <a:prstGeom prst="rect">
            <a:avLst/>
          </a:prstGeom>
        </p:spPr>
      </p:pic>
      <p:sp>
        <p:nvSpPr>
          <p:cNvPr id="4" name="Rettangolo 3"/>
          <p:cNvSpPr/>
          <p:nvPr/>
        </p:nvSpPr>
        <p:spPr>
          <a:xfrm>
            <a:off x="3618964" y="244700"/>
            <a:ext cx="6323526" cy="91440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
        <p:nvSpPr>
          <p:cNvPr id="5" name="Rettangolo 4"/>
          <p:cNvSpPr/>
          <p:nvPr/>
        </p:nvSpPr>
        <p:spPr>
          <a:xfrm>
            <a:off x="1609858" y="1365161"/>
            <a:ext cx="9337183" cy="923330"/>
          </a:xfrm>
          <a:prstGeom prst="rect">
            <a:avLst/>
          </a:prstGeom>
        </p:spPr>
        <p:txBody>
          <a:bodyPr wrap="square">
            <a:spAutoFit/>
          </a:bodyPr>
          <a:lstStyle/>
          <a:p>
            <a:pPr lvl="0" algn="ctr" defTabSz="914400">
              <a:defRPr/>
            </a:pPr>
            <a:r>
              <a:rPr lang="it-IT" sz="5400" b="1" dirty="0">
                <a:ln w="22225">
                  <a:noFill/>
                  <a:prstDash val="solid"/>
                </a:ln>
                <a:solidFill>
                  <a:srgbClr val="0070C0"/>
                </a:solidFill>
                <a:latin typeface="Palatino Linotype" panose="02040502050505030304"/>
              </a:rPr>
              <a:t>Grandi Attrezzature</a:t>
            </a:r>
          </a:p>
        </p:txBody>
      </p:sp>
    </p:spTree>
    <p:extLst>
      <p:ext uri="{BB962C8B-B14F-4D97-AF65-F5344CB8AC3E}">
        <p14:creationId xmlns:p14="http://schemas.microsoft.com/office/powerpoint/2010/main" val="108372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31076"/>
            <a:ext cx="11471564" cy="3785652"/>
          </a:xfrm>
          <a:prstGeom prst="rect">
            <a:avLst/>
          </a:prstGeom>
        </p:spPr>
        <p:txBody>
          <a:bodyPr wrap="square">
            <a:spAutoFit/>
          </a:bodyPr>
          <a:lstStyle/>
          <a:p>
            <a:r>
              <a:rPr lang="it-IT" sz="2000" b="1" dirty="0"/>
              <a:t>La Panoramica </a:t>
            </a:r>
            <a:r>
              <a:rPr lang="it-IT" sz="2000" dirty="0"/>
              <a:t>permette una visione globale delle arcate dentali e delle strutture ossee adiacenti ed </a:t>
            </a:r>
            <a:r>
              <a:rPr lang="it-IT" sz="2000" dirty="0" err="1"/>
              <a:t>eè</a:t>
            </a:r>
            <a:r>
              <a:rPr lang="it-IT" sz="2000" dirty="0"/>
              <a:t> entrato a far parte degli esami di base di ogni trattamento dentale.</a:t>
            </a:r>
          </a:p>
          <a:p>
            <a:r>
              <a:rPr lang="it-IT" sz="2000" dirty="0"/>
              <a:t>Tale esame </a:t>
            </a:r>
            <a:r>
              <a:rPr lang="it-IT" sz="2000" dirty="0" err="1"/>
              <a:t>puo</a:t>
            </a:r>
            <a:r>
              <a:rPr lang="it-IT" sz="2000" dirty="0"/>
              <a:t> essere sviluppato con </a:t>
            </a:r>
            <a:r>
              <a:rPr lang="it-IT" sz="2000" dirty="0" err="1"/>
              <a:t>ortopantomografi</a:t>
            </a:r>
            <a:r>
              <a:rPr lang="it-IT" sz="2000" dirty="0"/>
              <a:t> 2 D che oggi </a:t>
            </a:r>
            <a:r>
              <a:rPr lang="it-IT" sz="2000" dirty="0" err="1"/>
              <a:t>permettomo</a:t>
            </a:r>
            <a:r>
              <a:rPr lang="it-IT" sz="2000" dirty="0"/>
              <a:t> di effettuare un esame diagnostico, dal punto di vista della radioprotezione con una dose efficace al paziente e di soli 4,2μSV di poco superiore ad una </a:t>
            </a:r>
            <a:r>
              <a:rPr lang="it-IT" sz="2000" dirty="0" err="1"/>
              <a:t>endorale</a:t>
            </a:r>
            <a:r>
              <a:rPr lang="it-IT" sz="2000" dirty="0"/>
              <a:t> digitale che da 3</a:t>
            </a:r>
            <a:r>
              <a:rPr lang="el-GR" sz="2000" dirty="0"/>
              <a:t>μ</a:t>
            </a:r>
            <a:r>
              <a:rPr lang="it-IT" sz="2000" dirty="0" err="1"/>
              <a:t>Sv</a:t>
            </a:r>
            <a:r>
              <a:rPr lang="it-IT" sz="2000" dirty="0"/>
              <a:t>.</a:t>
            </a:r>
          </a:p>
          <a:p>
            <a:r>
              <a:rPr lang="it-IT" sz="2000" dirty="0"/>
              <a:t>La panoramica digitale è oramai un esame dal bassissimo dosaggio e dall’elevatissimo contenuto diagnostico.</a:t>
            </a:r>
          </a:p>
          <a:p>
            <a:r>
              <a:rPr lang="it-IT" sz="2000" dirty="0"/>
              <a:t>I moderni </a:t>
            </a:r>
            <a:r>
              <a:rPr lang="it-IT" sz="2000" dirty="0" err="1"/>
              <a:t>ortopantomografi</a:t>
            </a:r>
            <a:r>
              <a:rPr lang="it-IT" sz="2000" dirty="0"/>
              <a:t>, oltre alla normale acquisizione panoramica delle arcate dentali, sono dotati di funzioni specifiche che ci permettono di andare ad analizzare proiezioni settoriali ortogonali della zona d’interesse in maniera da avere una migliore visualizzazione del parodonto.</a:t>
            </a:r>
          </a:p>
          <a:p>
            <a:r>
              <a:rPr lang="it-IT" sz="2000" b="1" dirty="0"/>
              <a:t>La Teleradiografia </a:t>
            </a:r>
            <a:r>
              <a:rPr lang="it-IT" sz="2000" dirty="0"/>
              <a:t>consente una visione laterale o postero-anteriore del cranio ed e l’esame solitamente richiesto in previsione di cure ortodontiche. Tali applicazioni sono presenti, sia sui sistemi 2 D che 3D.</a:t>
            </a:r>
          </a:p>
        </p:txBody>
      </p:sp>
      <p:sp>
        <p:nvSpPr>
          <p:cNvPr id="3" name="Rettangolo 2"/>
          <p:cNvSpPr/>
          <p:nvPr/>
        </p:nvSpPr>
        <p:spPr>
          <a:xfrm>
            <a:off x="2452255" y="401782"/>
            <a:ext cx="6788727" cy="1477328"/>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   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a:p>
            <a:r>
              <a:rPr lang="it-IT" sz="3600" b="1" dirty="0">
                <a:ln w="22225">
                  <a:noFill/>
                  <a:prstDash val="solid"/>
                </a:ln>
                <a:solidFill>
                  <a:srgbClr val="0070C0"/>
                </a:solidFill>
                <a:latin typeface="Palatino Linotype" panose="02040502050505030304"/>
              </a:rPr>
              <a:t>IL PANORAMICO DIGITALE</a:t>
            </a:r>
            <a:endParaRPr lang="it-IT" sz="3600" dirty="0"/>
          </a:p>
        </p:txBody>
      </p:sp>
    </p:spTree>
    <p:extLst>
      <p:ext uri="{BB962C8B-B14F-4D97-AF65-F5344CB8AC3E}">
        <p14:creationId xmlns:p14="http://schemas.microsoft.com/office/powerpoint/2010/main" val="270753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5745" y="1265090"/>
            <a:ext cx="10958946" cy="5355312"/>
          </a:xfrm>
          <a:prstGeom prst="rect">
            <a:avLst/>
          </a:prstGeom>
        </p:spPr>
        <p:txBody>
          <a:bodyPr wrap="square">
            <a:spAutoFit/>
          </a:bodyPr>
          <a:lstStyle/>
          <a:p>
            <a:pPr algn="ctr"/>
            <a:endParaRPr lang="it-IT" i="1" dirty="0">
              <a:solidFill>
                <a:srgbClr val="000000"/>
              </a:solidFill>
              <a:latin typeface="Ronnia Lt"/>
            </a:endParaRPr>
          </a:p>
          <a:p>
            <a:pPr algn="ctr"/>
            <a:r>
              <a:rPr lang="it-IT" i="1" dirty="0">
                <a:solidFill>
                  <a:srgbClr val="000000"/>
                </a:solidFill>
                <a:latin typeface="Ronnia Lt"/>
              </a:rPr>
              <a:t>“</a:t>
            </a:r>
            <a:r>
              <a:rPr lang="it-IT" sz="2800" i="1" dirty="0">
                <a:solidFill>
                  <a:srgbClr val="000000"/>
                </a:solidFill>
                <a:latin typeface="Ronnia Lt"/>
              </a:rPr>
              <a:t>Le attività radiodiagnostiche possono essere svolte dall’</a:t>
            </a:r>
            <a:r>
              <a:rPr lang="it-IT" sz="2800" i="1" dirty="0" err="1">
                <a:solidFill>
                  <a:srgbClr val="000000"/>
                </a:solidFill>
                <a:latin typeface="Ronnia Lt"/>
              </a:rPr>
              <a:t>odontoiatrin</a:t>
            </a:r>
            <a:r>
              <a:rPr lang="it-IT" sz="2800" i="1" dirty="0">
                <a:solidFill>
                  <a:srgbClr val="000000"/>
                </a:solidFill>
                <a:latin typeface="Ronnia Lt"/>
              </a:rPr>
              <a:t> via complementare, quali attività di ausilio diretto per lo svolgimento di specifici interventi di carattere strumentale propri della disciplina. [art. 2 </a:t>
            </a:r>
            <a:r>
              <a:rPr lang="it-IT" sz="2800" i="1" dirty="0" err="1">
                <a:solidFill>
                  <a:srgbClr val="000000"/>
                </a:solidFill>
                <a:latin typeface="Ronnia Lt"/>
              </a:rPr>
              <a:t>D.Lgs.</a:t>
            </a:r>
            <a:r>
              <a:rPr lang="it-IT" sz="2800" i="1" dirty="0">
                <a:solidFill>
                  <a:srgbClr val="000000"/>
                </a:solidFill>
                <a:latin typeface="Ronnia Lt"/>
              </a:rPr>
              <a:t> n. 187/00]. </a:t>
            </a:r>
            <a:endParaRPr lang="it-IT" sz="2800" dirty="0">
              <a:solidFill>
                <a:srgbClr val="000000"/>
              </a:solidFill>
              <a:latin typeface="Ronnia Lt"/>
            </a:endParaRPr>
          </a:p>
          <a:p>
            <a:pPr algn="ctr"/>
            <a:r>
              <a:rPr lang="it-IT" sz="2800" i="1" dirty="0">
                <a:solidFill>
                  <a:srgbClr val="000000"/>
                </a:solidFill>
                <a:latin typeface="Ronnia Lt"/>
              </a:rPr>
              <a:t>Gli esami radiodiagnostici devono essere effettuati solamente da personale qualificato, opportunamente formato [art. 7 </a:t>
            </a:r>
            <a:r>
              <a:rPr lang="it-IT" sz="2800" i="1" dirty="0" err="1">
                <a:solidFill>
                  <a:srgbClr val="000000"/>
                </a:solidFill>
                <a:latin typeface="Ronnia Lt"/>
              </a:rPr>
              <a:t>D.Lgs.</a:t>
            </a:r>
            <a:r>
              <a:rPr lang="it-IT" sz="2800" i="1" dirty="0">
                <a:solidFill>
                  <a:srgbClr val="000000"/>
                </a:solidFill>
                <a:latin typeface="Ronnia Lt"/>
              </a:rPr>
              <a:t> n. 187/00]” </a:t>
            </a:r>
            <a:endParaRPr lang="it-IT" sz="2800" dirty="0">
              <a:solidFill>
                <a:srgbClr val="000000"/>
              </a:solidFill>
              <a:latin typeface="Ronnia Lt"/>
            </a:endParaRPr>
          </a:p>
          <a:p>
            <a:r>
              <a:rPr lang="it-IT" sz="2800" dirty="0">
                <a:solidFill>
                  <a:srgbClr val="000000"/>
                </a:solidFill>
                <a:latin typeface="Ronnia Lt"/>
              </a:rPr>
              <a:t>Avv. Fabrizio Ferri </a:t>
            </a:r>
          </a:p>
          <a:p>
            <a:endParaRPr lang="it-IT" sz="2800" dirty="0">
              <a:solidFill>
                <a:srgbClr val="000000"/>
              </a:solidFill>
              <a:latin typeface="Ronnia Lt"/>
            </a:endParaRPr>
          </a:p>
          <a:p>
            <a:r>
              <a:rPr lang="it-IT" sz="2400" dirty="0">
                <a:solidFill>
                  <a:srgbClr val="0070C0"/>
                </a:solidFill>
                <a:latin typeface="Ronnia Lt"/>
              </a:rPr>
              <a:t>AL PERSONALE ASO COMPETE LA FUNZIONE DI SUPPORTO PER LA PREPARAZIONE DEL PAZIENTE, SINO ALLO SCATTO.</a:t>
            </a:r>
          </a:p>
          <a:p>
            <a:r>
              <a:rPr lang="it-IT" sz="2400" dirty="0">
                <a:solidFill>
                  <a:srgbClr val="0070C0"/>
                </a:solidFill>
                <a:latin typeface="Ronnia Lt"/>
              </a:rPr>
              <a:t>SCATTO OVVIAMENTE ESCLUSO. Maurizio dr QUARANTA</a:t>
            </a:r>
            <a:endParaRPr lang="it-IT" sz="2400" dirty="0">
              <a:solidFill>
                <a:srgbClr val="0070C0"/>
              </a:solidFill>
            </a:endParaRPr>
          </a:p>
        </p:txBody>
      </p:sp>
      <p:sp>
        <p:nvSpPr>
          <p:cNvPr id="3" name="Rettangolo 2"/>
          <p:cNvSpPr/>
          <p:nvPr/>
        </p:nvSpPr>
        <p:spPr>
          <a:xfrm>
            <a:off x="2729345" y="341760"/>
            <a:ext cx="5929745"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58878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74618" y="387927"/>
            <a:ext cx="8825346" cy="584775"/>
          </a:xfrm>
          <a:prstGeom prst="rect">
            <a:avLst/>
          </a:prstGeom>
        </p:spPr>
        <p:txBody>
          <a:bodyPr wrap="square">
            <a:spAutoFit/>
          </a:bodyPr>
          <a:lstStyle/>
          <a:p>
            <a:r>
              <a:rPr lang="it-IT" sz="3200" b="1" dirty="0">
                <a:ln w="22225">
                  <a:noFill/>
                  <a:prstDash val="solid"/>
                </a:ln>
                <a:solidFill>
                  <a:srgbClr val="0070C0"/>
                </a:solidFill>
                <a:latin typeface="Palatino Linotype" panose="02040502050505030304"/>
              </a:rPr>
              <a:t>Diagnostica</a:t>
            </a:r>
            <a:r>
              <a:rPr lang="it-IT" sz="3200" b="1" dirty="0">
                <a:ln/>
                <a:solidFill>
                  <a:srgbClr val="C0CF3A"/>
                </a:solidFill>
                <a:latin typeface="Palatino Linotype" panose="02040502050505030304"/>
              </a:rPr>
              <a:t> </a:t>
            </a:r>
            <a:r>
              <a:rPr lang="it-IT" sz="3200" b="1" dirty="0">
                <a:ln w="22225">
                  <a:noFill/>
                  <a:prstDash val="solid"/>
                </a:ln>
                <a:solidFill>
                  <a:srgbClr val="0070C0"/>
                </a:solidFill>
                <a:latin typeface="Palatino Linotype" panose="02040502050505030304"/>
              </a:rPr>
              <a:t>3D La Tomografia Volumetrica</a:t>
            </a:r>
            <a:r>
              <a:rPr lang="it-IT" dirty="0">
                <a:latin typeface="MyriadPro-Regular" panose="020B0503030403020204" pitchFamily="34" charset="0"/>
              </a:rPr>
              <a:t>                   </a:t>
            </a:r>
            <a:endParaRPr lang="it-IT" dirty="0"/>
          </a:p>
        </p:txBody>
      </p:sp>
      <p:sp>
        <p:nvSpPr>
          <p:cNvPr id="5" name="Rettangolo 4"/>
          <p:cNvSpPr/>
          <p:nvPr/>
        </p:nvSpPr>
        <p:spPr>
          <a:xfrm>
            <a:off x="817418" y="1734464"/>
            <a:ext cx="10751127" cy="4154984"/>
          </a:xfrm>
          <a:prstGeom prst="rect">
            <a:avLst/>
          </a:prstGeom>
        </p:spPr>
        <p:txBody>
          <a:bodyPr wrap="square">
            <a:spAutoFit/>
          </a:bodyPr>
          <a:lstStyle/>
          <a:p>
            <a:r>
              <a:rPr lang="it-IT" sz="2400" dirty="0">
                <a:latin typeface="MyriadPro-Semibold" panose="020B0603030403020204" pitchFamily="34" charset="0"/>
              </a:rPr>
              <a:t>La Tomografia Volumetrica Computerizzata (TAC)  </a:t>
            </a:r>
            <a:r>
              <a:rPr lang="it-IT" sz="2400" dirty="0">
                <a:latin typeface="MyriadPro-Regular" panose="020B0503030403020204" pitchFamily="34" charset="0"/>
              </a:rPr>
              <a:t>permette la ricostruzione in tre dimensioni di tutta l’area maxillo-facciale </a:t>
            </a:r>
            <a:r>
              <a:rPr lang="it-IT" sz="2400" dirty="0"/>
              <a:t>offrendo quindi immagini tridimensionali. </a:t>
            </a:r>
          </a:p>
          <a:p>
            <a:r>
              <a:rPr lang="it-IT" sz="2400" dirty="0"/>
              <a:t>La Tomografia volumetrica si ottiene sempre un generatore a raggi X il quale, attraverso la rotazione dell’asse dei raggi-x genera  sino a 720 immagini che, mediante un algoritmo di ricostruzione, viene trasformato in un volume 3D. </a:t>
            </a:r>
          </a:p>
          <a:p>
            <a:r>
              <a:rPr lang="it-IT" sz="2400" dirty="0"/>
              <a:t>Il risultato è un cilindro di dati che permette di ottenere tagli di diverso spessore  in qualsiasi direzione. In base al modello prescelto, la dimensione di questo volume 3D è variabile. </a:t>
            </a:r>
            <a:r>
              <a:rPr lang="it-IT" sz="2400" dirty="0">
                <a:latin typeface="MyriadPro-Regular" panose="020B0503030403020204" pitchFamily="34" charset="0"/>
              </a:rPr>
              <a:t>Questo esame si può ottenere utilizzando sistemi Tomografici 3 D piuttosto che con  </a:t>
            </a:r>
            <a:r>
              <a:rPr lang="it-IT" sz="2400" dirty="0"/>
              <a:t>CBCT, DISPOSITIVO 3D  che utilizza una tecnica CONE BEAM con i diversi FOV (Field Of  </a:t>
            </a:r>
            <a:r>
              <a:rPr lang="it-IT" sz="2400" dirty="0" err="1"/>
              <a:t>View</a:t>
            </a:r>
            <a:r>
              <a:rPr lang="it-IT" sz="2400" dirty="0"/>
              <a:t>) dal 5x5 per </a:t>
            </a:r>
            <a:r>
              <a:rPr lang="it-IT" sz="2400" dirty="0" err="1"/>
              <a:t>appr</a:t>
            </a:r>
            <a:r>
              <a:rPr lang="it-IT" sz="2400" dirty="0"/>
              <a:t> </a:t>
            </a:r>
            <a:r>
              <a:rPr lang="it-IT" sz="2400" dirty="0" err="1"/>
              <a:t>ofondimenti</a:t>
            </a:r>
            <a:r>
              <a:rPr lang="it-IT" sz="2400" dirty="0"/>
              <a:t> settoriali, via via attraverso formati quali il  FOV 8x5 , FOV 8x8 9x8 12x10 15X15</a:t>
            </a:r>
          </a:p>
        </p:txBody>
      </p:sp>
    </p:spTree>
    <p:extLst>
      <p:ext uri="{BB962C8B-B14F-4D97-AF65-F5344CB8AC3E}">
        <p14:creationId xmlns:p14="http://schemas.microsoft.com/office/powerpoint/2010/main" val="266494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B7785B0-B120-4990-9664-D599E837B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514" y="2394918"/>
            <a:ext cx="7036961" cy="3685094"/>
          </a:xfrm>
          <a:prstGeom prst="rect">
            <a:avLst/>
          </a:prstGeom>
        </p:spPr>
      </p:pic>
      <p:sp>
        <p:nvSpPr>
          <p:cNvPr id="3" name="Rettangolo 2">
            <a:extLst>
              <a:ext uri="{FF2B5EF4-FFF2-40B4-BE49-F238E27FC236}">
                <a16:creationId xmlns:a16="http://schemas.microsoft.com/office/drawing/2014/main" id="{EA531960-D468-4021-A3C7-3C0B59302451}"/>
              </a:ext>
            </a:extLst>
          </p:cNvPr>
          <p:cNvSpPr/>
          <p:nvPr/>
        </p:nvSpPr>
        <p:spPr>
          <a:xfrm>
            <a:off x="4823563" y="1471588"/>
            <a:ext cx="254486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w="22225">
                  <a:noFill/>
                  <a:prstDash val="solid"/>
                </a:ln>
                <a:solidFill>
                  <a:srgbClr val="0070C0"/>
                </a:solidFill>
                <a:effectLst/>
                <a:uLnTx/>
                <a:uFillTx/>
                <a:latin typeface="Palatino Linotype" panose="02040502050505030304"/>
                <a:ea typeface="+mn-ea"/>
                <a:cs typeface="+mn-cs"/>
              </a:rPr>
              <a:t>Tecnica</a:t>
            </a:r>
          </a:p>
        </p:txBody>
      </p:sp>
      <p:sp>
        <p:nvSpPr>
          <p:cNvPr id="4" name="Rettangolo 3"/>
          <p:cNvSpPr/>
          <p:nvPr/>
        </p:nvSpPr>
        <p:spPr>
          <a:xfrm>
            <a:off x="2758439" y="565528"/>
            <a:ext cx="7364355" cy="923330"/>
          </a:xfrm>
          <a:prstGeom prst="rect">
            <a:avLst/>
          </a:prstGeom>
        </p:spPr>
        <p:txBody>
          <a:bodyPr wrap="square">
            <a:spAutoFit/>
          </a:bodyPr>
          <a:lstStyle/>
          <a:p>
            <a:pPr lvl="0" algn="ctr" defTabSz="914400">
              <a:defRPr/>
            </a:pPr>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p:txBody>
      </p:sp>
    </p:spTree>
    <p:extLst>
      <p:ext uri="{BB962C8B-B14F-4D97-AF65-F5344CB8AC3E}">
        <p14:creationId xmlns:p14="http://schemas.microsoft.com/office/powerpoint/2010/main" val="54270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C5D62F8-1C78-4C12-883A-EB00C2BDF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88" y="2292640"/>
            <a:ext cx="3801829" cy="2049186"/>
          </a:xfrm>
          <a:prstGeom prst="rect">
            <a:avLst/>
          </a:prstGeom>
        </p:spPr>
      </p:pic>
      <p:pic>
        <p:nvPicPr>
          <p:cNvPr id="3" name="Immagine 2">
            <a:extLst>
              <a:ext uri="{FF2B5EF4-FFF2-40B4-BE49-F238E27FC236}">
                <a16:creationId xmlns:a16="http://schemas.microsoft.com/office/drawing/2014/main" id="{EF9CA1C1-334B-45D4-A189-B59E4CD90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538" y="2292640"/>
            <a:ext cx="3801829" cy="2049186"/>
          </a:xfrm>
          <a:prstGeom prst="rect">
            <a:avLst/>
          </a:prstGeom>
        </p:spPr>
      </p:pic>
      <p:pic>
        <p:nvPicPr>
          <p:cNvPr id="4" name="Immagine 3">
            <a:extLst>
              <a:ext uri="{FF2B5EF4-FFF2-40B4-BE49-F238E27FC236}">
                <a16:creationId xmlns:a16="http://schemas.microsoft.com/office/drawing/2014/main" id="{32E226E2-FF98-4B63-95DD-9B37D710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988" y="2292640"/>
            <a:ext cx="3801829" cy="2049186"/>
          </a:xfrm>
          <a:prstGeom prst="rect">
            <a:avLst/>
          </a:prstGeom>
        </p:spPr>
      </p:pic>
      <p:sp>
        <p:nvSpPr>
          <p:cNvPr id="6" name="Rettangolo 5"/>
          <p:cNvSpPr/>
          <p:nvPr/>
        </p:nvSpPr>
        <p:spPr>
          <a:xfrm>
            <a:off x="1077532" y="4831397"/>
            <a:ext cx="10217239" cy="1200329"/>
          </a:xfrm>
          <a:prstGeom prst="rect">
            <a:avLst/>
          </a:prstGeom>
        </p:spPr>
        <p:txBody>
          <a:bodyPr wrap="square">
            <a:spAutoFit/>
          </a:bodyPr>
          <a:lstStyle/>
          <a:p>
            <a:pPr marL="285750" indent="-285750">
              <a:buFont typeface="Arial" panose="020B0604020202020204" pitchFamily="34" charset="0"/>
              <a:buChar char="•"/>
            </a:pPr>
            <a:r>
              <a:rPr lang="it-IT" dirty="0"/>
              <a:t>Il panoramico, descrive una curva ellittica intorno al cranio del paziente, trasformando un immagine curvilinea in un immagine piatta = Panoramica.</a:t>
            </a:r>
          </a:p>
          <a:p>
            <a:pPr marL="285750" indent="-285750">
              <a:buFont typeface="Arial" panose="020B0604020202020204" pitchFamily="34" charset="0"/>
              <a:buChar char="•"/>
            </a:pPr>
            <a:r>
              <a:rPr lang="it-IT" dirty="0"/>
              <a:t>Durante l’acquisizione segue un solco focale, che a seconda del tipo di dentizione mette a fuoco gli elementi dentali e le strutture ossee acquisite</a:t>
            </a:r>
          </a:p>
        </p:txBody>
      </p:sp>
      <p:sp>
        <p:nvSpPr>
          <p:cNvPr id="7" name="Rettangolo 6"/>
          <p:cNvSpPr/>
          <p:nvPr/>
        </p:nvSpPr>
        <p:spPr>
          <a:xfrm>
            <a:off x="1790163" y="412124"/>
            <a:ext cx="6967471" cy="923330"/>
          </a:xfrm>
          <a:prstGeom prst="rect">
            <a:avLst/>
          </a:prstGeom>
        </p:spPr>
        <p:txBody>
          <a:bodyPr wrap="square">
            <a:spAutoFit/>
          </a:bodyPr>
          <a:lstStyle/>
          <a:p>
            <a:pPr lvl="0" algn="ctr" defTabSz="914400">
              <a:defRPr/>
            </a:pPr>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p:txBody>
      </p:sp>
    </p:spTree>
    <p:extLst>
      <p:ext uri="{BB962C8B-B14F-4D97-AF65-F5344CB8AC3E}">
        <p14:creationId xmlns:p14="http://schemas.microsoft.com/office/powerpoint/2010/main" val="2698966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6DA26BF-5F04-450A-98F3-B0FDE54B5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09" y="2236787"/>
            <a:ext cx="6883803" cy="2761933"/>
          </a:xfrm>
          <a:prstGeom prst="rect">
            <a:avLst/>
          </a:prstGeom>
        </p:spPr>
      </p:pic>
      <p:sp>
        <p:nvSpPr>
          <p:cNvPr id="3" name="Rettangolo 2"/>
          <p:cNvSpPr/>
          <p:nvPr/>
        </p:nvSpPr>
        <p:spPr>
          <a:xfrm>
            <a:off x="7160654" y="1326525"/>
            <a:ext cx="4829576" cy="4801314"/>
          </a:xfrm>
          <a:prstGeom prst="rect">
            <a:avLst/>
          </a:prstGeom>
        </p:spPr>
        <p:txBody>
          <a:bodyPr wrap="square">
            <a:spAutoFit/>
          </a:bodyPr>
          <a:lstStyle/>
          <a:p>
            <a:pPr marL="285750" indent="-285750">
              <a:buFont typeface="Arial" panose="020B0604020202020204" pitchFamily="34" charset="0"/>
              <a:buChar char="•"/>
            </a:pPr>
            <a:r>
              <a:rPr lang="it-IT" dirty="0"/>
              <a:t>Posizionamento frontale del </a:t>
            </a:r>
            <a:r>
              <a:rPr lang="it-IT" dirty="0" err="1"/>
              <a:t>paziente,di</a:t>
            </a:r>
            <a:r>
              <a:rPr lang="it-IT" dirty="0"/>
              <a:t> fianco oppure – sicuramente meglio – di fronte all’operatore  «face to face»,  per un più agevole posizionamento del paziente  e per evitare ogni possibile forma di claustrofobia del paziente.</a:t>
            </a:r>
          </a:p>
          <a:p>
            <a:pPr marL="285750" indent="-285750">
              <a:buFont typeface="Arial" panose="020B0604020202020204" pitchFamily="34" charset="0"/>
              <a:buChar char="•"/>
            </a:pPr>
            <a:r>
              <a:rPr lang="it-IT" dirty="0"/>
              <a:t>La macchina ruota attorno al capo del  paziente che deve  sempre essere sotto controllo con centralina e tubo radiogeno.</a:t>
            </a:r>
          </a:p>
          <a:p>
            <a:pPr marL="285750" indent="-285750">
              <a:buFont typeface="Arial" panose="020B0604020202020204" pitchFamily="34" charset="0"/>
              <a:buChar char="•"/>
            </a:pPr>
            <a:r>
              <a:rPr lang="it-IT" dirty="0"/>
              <a:t>Spiegare al paziente gli </a:t>
            </a:r>
            <a:r>
              <a:rPr lang="it-IT" dirty="0" err="1"/>
              <a:t>step</a:t>
            </a:r>
            <a:r>
              <a:rPr lang="it-IT" dirty="0"/>
              <a:t> da seguire, in modo che non si muova e non si senta abbandonato.</a:t>
            </a:r>
          </a:p>
          <a:p>
            <a:pPr marL="285750" indent="-285750">
              <a:buFont typeface="Arial" panose="020B0604020202020204" pitchFamily="34" charset="0"/>
              <a:buChar char="•"/>
            </a:pPr>
            <a:r>
              <a:rPr lang="it-IT" dirty="0"/>
              <a:t>Durante l’acquisizione dell’immagine di solito l’apparecchio emette un non  classico fischio, o a volte anche una musichetta selezionata dall’operatore, proprio per rilassare il paziente.</a:t>
            </a:r>
          </a:p>
        </p:txBody>
      </p:sp>
      <p:sp>
        <p:nvSpPr>
          <p:cNvPr id="4" name="Rettangolo 3"/>
          <p:cNvSpPr/>
          <p:nvPr/>
        </p:nvSpPr>
        <p:spPr>
          <a:xfrm>
            <a:off x="991673" y="296214"/>
            <a:ext cx="9092485" cy="923330"/>
          </a:xfrm>
          <a:prstGeom prst="rect">
            <a:avLst/>
          </a:prstGeom>
        </p:spPr>
        <p:txBody>
          <a:bodyPr wrap="square">
            <a:spAutoFit/>
          </a:bodyPr>
          <a:lstStyle/>
          <a:p>
            <a:pPr lvl="0" algn="ctr" defTabSz="914400">
              <a:defRPr/>
            </a:pPr>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p:txBody>
      </p:sp>
    </p:spTree>
    <p:extLst>
      <p:ext uri="{BB962C8B-B14F-4D97-AF65-F5344CB8AC3E}">
        <p14:creationId xmlns:p14="http://schemas.microsoft.com/office/powerpoint/2010/main" val="32366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61647" y="1558585"/>
            <a:ext cx="6396251" cy="4524315"/>
          </a:xfrm>
          <a:prstGeom prst="rect">
            <a:avLst/>
          </a:prstGeom>
        </p:spPr>
        <p:txBody>
          <a:bodyPr wrap="square">
            <a:spAutoFit/>
          </a:bodyPr>
          <a:lstStyle/>
          <a:p>
            <a:r>
              <a:rPr lang="it-IT" dirty="0">
                <a:solidFill>
                  <a:srgbClr val="000000"/>
                </a:solidFill>
                <a:latin typeface="Helvetica85-Heavy"/>
              </a:rPr>
              <a:t>	</a:t>
            </a:r>
          </a:p>
          <a:p>
            <a:pPr marL="342900" indent="-342900">
              <a:buAutoNum type="arabicPlain"/>
            </a:pPr>
            <a:r>
              <a:rPr lang="it-IT" dirty="0">
                <a:solidFill>
                  <a:srgbClr val="000000"/>
                </a:solidFill>
                <a:latin typeface="Helvetica85-Heavy"/>
              </a:rPr>
              <a:t>UNITA’ ROTANTE C/</a:t>
            </a:r>
            <a:r>
              <a:rPr lang="it-IT" dirty="0">
                <a:solidFill>
                  <a:srgbClr val="000000"/>
                </a:solidFill>
                <a:latin typeface="Helvetica" panose="020B0604020202020204" pitchFamily="34" charset="0"/>
              </a:rPr>
              <a:t>SENSORE A RAGGI x PANO</a:t>
            </a:r>
          </a:p>
          <a:p>
            <a:pPr marL="342900" indent="-342900">
              <a:buFontTx/>
              <a:buAutoNum type="arabicPlain"/>
            </a:pPr>
            <a:r>
              <a:rPr lang="it-IT" dirty="0">
                <a:solidFill>
                  <a:srgbClr val="000000"/>
                </a:solidFill>
                <a:latin typeface="Helvetica" panose="020B0604020202020204" pitchFamily="34" charset="0"/>
              </a:rPr>
              <a:t>IMPUGNATURA</a:t>
            </a:r>
          </a:p>
          <a:p>
            <a:pPr marL="342900" indent="-342900">
              <a:buAutoNum type="arabicPlain"/>
            </a:pPr>
            <a:r>
              <a:rPr lang="it-IT" dirty="0">
                <a:solidFill>
                  <a:srgbClr val="000000"/>
                </a:solidFill>
                <a:latin typeface="Helvetica" panose="020B0604020202020204" pitchFamily="34" charset="0"/>
              </a:rPr>
              <a:t>BARRA AURICOLARE 		</a:t>
            </a:r>
          </a:p>
          <a:p>
            <a:r>
              <a:rPr lang="it-IT" b="1" dirty="0">
                <a:solidFill>
                  <a:srgbClr val="000000"/>
                </a:solidFill>
                <a:latin typeface="Helvetica85-Heavy"/>
              </a:rPr>
              <a:t>3   </a:t>
            </a:r>
            <a:r>
              <a:rPr lang="it-IT" dirty="0">
                <a:solidFill>
                  <a:srgbClr val="000000"/>
                </a:solidFill>
                <a:latin typeface="Helvetica" panose="020B0604020202020204" pitchFamily="34" charset="0"/>
              </a:rPr>
              <a:t>POSIZIONATORE NASALE 	 </a:t>
            </a:r>
          </a:p>
          <a:p>
            <a:pPr marL="342900" indent="-342900">
              <a:buAutoNum type="arabicPlain" startAt="4"/>
            </a:pPr>
            <a:r>
              <a:rPr lang="it-IT" dirty="0">
                <a:solidFill>
                  <a:srgbClr val="000000"/>
                </a:solidFill>
                <a:latin typeface="Helvetica" panose="020B0604020202020204" pitchFamily="34" charset="0"/>
              </a:rPr>
              <a:t>COLONNA  STAZIONARIA O COL. TELESCOPICA</a:t>
            </a:r>
          </a:p>
          <a:p>
            <a:pPr marL="342900" indent="-342900">
              <a:buAutoNum type="arabicPlain" startAt="5"/>
            </a:pPr>
            <a:r>
              <a:rPr lang="it-IT" dirty="0">
                <a:solidFill>
                  <a:srgbClr val="000000"/>
                </a:solidFill>
                <a:latin typeface="Helvetica" panose="020B0604020202020204" pitchFamily="34" charset="0"/>
              </a:rPr>
              <a:t>BASE AUTOPORTANTE</a:t>
            </a:r>
          </a:p>
          <a:p>
            <a:pPr marL="342900" indent="-342900">
              <a:buAutoNum type="arabicPlain" startAt="5"/>
            </a:pPr>
            <a:r>
              <a:rPr lang="it-IT" dirty="0">
                <a:solidFill>
                  <a:srgbClr val="000000"/>
                </a:solidFill>
                <a:latin typeface="Helvetica" panose="020B0604020202020204" pitchFamily="34" charset="0"/>
              </a:rPr>
              <a:t>BARRA AURICOLARE</a:t>
            </a:r>
          </a:p>
          <a:p>
            <a:pPr marL="342900" indent="-342900">
              <a:buAutoNum type="arabicPlain" startAt="5"/>
            </a:pPr>
            <a:r>
              <a:rPr lang="it-IT" dirty="0">
                <a:solidFill>
                  <a:srgbClr val="000000"/>
                </a:solidFill>
                <a:latin typeface="Helvetica" panose="020B0604020202020204" pitchFamily="34" charset="0"/>
              </a:rPr>
              <a:t>POSIZIONATORE NASALE</a:t>
            </a:r>
          </a:p>
          <a:p>
            <a:pPr marL="342900" indent="-342900">
              <a:buAutoNum type="arabicPlain" startAt="5"/>
            </a:pPr>
            <a:r>
              <a:rPr lang="it-IT" dirty="0">
                <a:solidFill>
                  <a:srgbClr val="000000"/>
                </a:solidFill>
                <a:latin typeface="Helvetica" panose="020B0604020202020204" pitchFamily="34" charset="0"/>
              </a:rPr>
              <a:t>SUPPORTO TEMPIA</a:t>
            </a:r>
          </a:p>
          <a:p>
            <a:pPr marL="342900" indent="-342900">
              <a:buFontTx/>
              <a:buAutoNum type="arabicPlain" startAt="5"/>
            </a:pPr>
            <a:r>
              <a:rPr lang="it-IT" dirty="0">
                <a:solidFill>
                  <a:srgbClr val="000000"/>
                </a:solidFill>
                <a:latin typeface="Helvetica" panose="020B0604020202020204" pitchFamily="34" charset="0"/>
              </a:rPr>
              <a:t>MENTONIERA</a:t>
            </a:r>
          </a:p>
          <a:p>
            <a:pPr marL="342900" indent="-342900">
              <a:buAutoNum type="arabicPlain" startAt="5"/>
            </a:pPr>
            <a:r>
              <a:rPr lang="en-US" dirty="0">
                <a:solidFill>
                  <a:srgbClr val="000000"/>
                </a:solidFill>
                <a:latin typeface="Helvetica" panose="020B0604020202020204" pitchFamily="34" charset="0"/>
              </a:rPr>
              <a:t>INTERRUTTORE ON/OFF 	</a:t>
            </a:r>
          </a:p>
          <a:p>
            <a:pPr marL="342900" indent="-342900">
              <a:buAutoNum type="arabicPlain" startAt="7"/>
            </a:pPr>
            <a:r>
              <a:rPr lang="it-IT" dirty="0">
                <a:solidFill>
                  <a:srgbClr val="000000"/>
                </a:solidFill>
                <a:latin typeface="Helvetica" panose="020B0604020202020204" pitchFamily="34" charset="0"/>
              </a:rPr>
              <a:t>INTERRUTTORE SU/GIÙ COLONNA (OPZIONALE)</a:t>
            </a:r>
          </a:p>
          <a:p>
            <a:pPr marL="342900" indent="-342900">
              <a:buAutoNum type="arabicPlain" startAt="7"/>
            </a:pPr>
            <a:r>
              <a:rPr lang="it-IT" dirty="0">
                <a:solidFill>
                  <a:srgbClr val="000000"/>
                </a:solidFill>
                <a:latin typeface="Helvetica" panose="020B0604020202020204" pitchFamily="34" charset="0"/>
              </a:rPr>
              <a:t>PULSANTE RAGGI LASER</a:t>
            </a:r>
          </a:p>
          <a:p>
            <a:pPr marL="342900" indent="-342900">
              <a:buAutoNum type="arabicPlain" startAt="10"/>
            </a:pPr>
            <a:r>
              <a:rPr lang="it-IT" dirty="0">
                <a:solidFill>
                  <a:srgbClr val="000000"/>
                </a:solidFill>
                <a:latin typeface="Helvetica" panose="020B0604020202020204" pitchFamily="34" charset="0"/>
              </a:rPr>
              <a:t>INTERUTTORE DI EMERGENZA</a:t>
            </a:r>
          </a:p>
          <a:p>
            <a:pPr marL="342900" indent="-342900">
              <a:buAutoNum type="arabicPlain" startAt="10"/>
            </a:pPr>
            <a:r>
              <a:rPr lang="it-IT" dirty="0">
                <a:solidFill>
                  <a:srgbClr val="000000"/>
                </a:solidFill>
                <a:latin typeface="Helvetica" panose="020B0604020202020204" pitchFamily="34" charset="0"/>
              </a:rPr>
              <a:t>IMPUGNATURA</a:t>
            </a:r>
          </a:p>
        </p:txBody>
      </p:sp>
      <p:sp>
        <p:nvSpPr>
          <p:cNvPr id="3" name="Rettangolo 2"/>
          <p:cNvSpPr/>
          <p:nvPr/>
        </p:nvSpPr>
        <p:spPr>
          <a:xfrm>
            <a:off x="3061647" y="518615"/>
            <a:ext cx="5984970" cy="923330"/>
          </a:xfrm>
          <a:prstGeom prst="rect">
            <a:avLst/>
          </a:prstGeom>
        </p:spPr>
        <p:txBody>
          <a:bodyPr wrap="square">
            <a:spAutoFit/>
          </a:bodyPr>
          <a:lstStyle/>
          <a:p>
            <a:pPr lvl="0" algn="ctr" defTabSz="914400">
              <a:defRPr/>
            </a:pPr>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p:txBody>
      </p:sp>
    </p:spTree>
    <p:extLst>
      <p:ext uri="{BB962C8B-B14F-4D97-AF65-F5344CB8AC3E}">
        <p14:creationId xmlns:p14="http://schemas.microsoft.com/office/powerpoint/2010/main" val="64639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D17DFCC-B90E-404F-B743-3622EA476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42" y="2128218"/>
            <a:ext cx="4714875" cy="3219450"/>
          </a:xfrm>
          <a:prstGeom prst="rect">
            <a:avLst/>
          </a:prstGeom>
        </p:spPr>
      </p:pic>
      <p:sp>
        <p:nvSpPr>
          <p:cNvPr id="3" name="Rettangolo 2"/>
          <p:cNvSpPr/>
          <p:nvPr/>
        </p:nvSpPr>
        <p:spPr>
          <a:xfrm>
            <a:off x="5409127" y="2434107"/>
            <a:ext cx="6516709" cy="1754326"/>
          </a:xfrm>
          <a:prstGeom prst="rect">
            <a:avLst/>
          </a:prstGeom>
        </p:spPr>
        <p:txBody>
          <a:bodyPr wrap="square">
            <a:spAutoFit/>
          </a:bodyPr>
          <a:lstStyle/>
          <a:p>
            <a:endParaRPr lang="it-IT" dirty="0"/>
          </a:p>
          <a:p>
            <a:pPr marL="285750" indent="-285750">
              <a:buFont typeface="Arial" panose="020B0604020202020204" pitchFamily="34" charset="0"/>
              <a:buChar char="•"/>
            </a:pPr>
            <a:r>
              <a:rPr lang="it-IT" dirty="0"/>
              <a:t>L’ Escursione della colonna, permette la acquisizione delle</a:t>
            </a:r>
          </a:p>
          <a:p>
            <a:pPr marL="285750" indent="-285750">
              <a:buFont typeface="Arial" panose="020B0604020202020204" pitchFamily="34" charset="0"/>
              <a:buChar char="•"/>
            </a:pPr>
            <a:r>
              <a:rPr lang="it-IT" dirty="0"/>
              <a:t>Immagini  dai bambini ai soggetti più alti.</a:t>
            </a:r>
          </a:p>
          <a:p>
            <a:pPr marL="285750" indent="-285750">
              <a:buFont typeface="Arial" panose="020B0604020202020204" pitchFamily="34" charset="0"/>
              <a:buChar char="•"/>
            </a:pPr>
            <a:r>
              <a:rPr lang="it-IT" dirty="0"/>
              <a:t>Il panoramico di solito viene installato a Pavimento anche se sono ora disponibili versioni Installabili a muro, o  con base autoportante.</a:t>
            </a:r>
          </a:p>
        </p:txBody>
      </p:sp>
      <p:sp>
        <p:nvSpPr>
          <p:cNvPr id="4" name="Rettangolo 3"/>
          <p:cNvSpPr/>
          <p:nvPr/>
        </p:nvSpPr>
        <p:spPr>
          <a:xfrm>
            <a:off x="1803042" y="682580"/>
            <a:ext cx="6980349" cy="92333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     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Tree>
    <p:extLst>
      <p:ext uri="{BB962C8B-B14F-4D97-AF65-F5344CB8AC3E}">
        <p14:creationId xmlns:p14="http://schemas.microsoft.com/office/powerpoint/2010/main" val="188129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97540" y="191069"/>
            <a:ext cx="7320103" cy="92333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
        <p:nvSpPr>
          <p:cNvPr id="4" name="Rettangolo 3"/>
          <p:cNvSpPr/>
          <p:nvPr/>
        </p:nvSpPr>
        <p:spPr>
          <a:xfrm>
            <a:off x="382138" y="1221939"/>
            <a:ext cx="9703558" cy="5632311"/>
          </a:xfrm>
          <a:prstGeom prst="rect">
            <a:avLst/>
          </a:prstGeom>
        </p:spPr>
        <p:txBody>
          <a:bodyPr wrap="square">
            <a:spAutoFit/>
          </a:bodyPr>
          <a:lstStyle/>
          <a:p>
            <a:r>
              <a:rPr lang="it-IT" b="1" dirty="0"/>
              <a:t>Posizionamento del paziente </a:t>
            </a:r>
            <a:r>
              <a:rPr lang="it-IT" dirty="0"/>
              <a:t> </a:t>
            </a:r>
            <a:r>
              <a:rPr lang="it-IT" b="1" u="sng" dirty="0"/>
              <a:t>Prima del posizionamento del paziente </a:t>
            </a:r>
            <a:endParaRPr lang="it-IT" dirty="0"/>
          </a:p>
          <a:p>
            <a:r>
              <a:rPr lang="it-IT" dirty="0"/>
              <a:t>1. Il paziente deve togliere tutti i gioielli e oggetti metallici eventualmente indossati, come orecchini, fermagli per capelli, occhiali, dentiere e apparecchi ortodontici. Questi oggetti possono causare ombre sulle immagini e impedire la diagnosi. </a:t>
            </a:r>
          </a:p>
          <a:p>
            <a:endParaRPr lang="it-IT" dirty="0"/>
          </a:p>
          <a:p>
            <a:r>
              <a:rPr lang="it-IT" dirty="0"/>
              <a:t>2. Si raccomanda di far indossare al paziente un grembiule in piombo per la protezione contro ogni eventuale dispersione di radiazioni. </a:t>
            </a:r>
          </a:p>
          <a:p>
            <a:endParaRPr lang="it-IT" dirty="0"/>
          </a:p>
          <a:p>
            <a:r>
              <a:rPr lang="it-IT" dirty="0"/>
              <a:t>3. Regolare l'altezza della colonna in base all'altezza del paziente usando il pulsante o l'interruttore su/giù (opzionale). </a:t>
            </a:r>
          </a:p>
          <a:p>
            <a:endParaRPr lang="it-IT" dirty="0"/>
          </a:p>
          <a:p>
            <a:r>
              <a:rPr lang="it-IT" dirty="0"/>
              <a:t>4. Inserire il supporto per il mento e il </a:t>
            </a:r>
            <a:r>
              <a:rPr lang="it-IT" dirty="0" err="1"/>
              <a:t>bite</a:t>
            </a:r>
            <a:r>
              <a:rPr lang="it-IT" dirty="0"/>
              <a:t> </a:t>
            </a:r>
            <a:r>
              <a:rPr lang="it-IT" dirty="0" err="1"/>
              <a:t>block</a:t>
            </a:r>
            <a:r>
              <a:rPr lang="it-IT" dirty="0"/>
              <a:t> standard nel vano mentoniera dell'unità. </a:t>
            </a:r>
          </a:p>
          <a:p>
            <a:endParaRPr lang="it-IT" dirty="0"/>
          </a:p>
          <a:p>
            <a:r>
              <a:rPr lang="it-IT" dirty="0"/>
              <a:t>5 Posizionare una copertura igienica sul </a:t>
            </a:r>
            <a:r>
              <a:rPr lang="it-IT" dirty="0" err="1"/>
              <a:t>bite</a:t>
            </a:r>
            <a:r>
              <a:rPr lang="it-IT" dirty="0"/>
              <a:t> </a:t>
            </a:r>
            <a:r>
              <a:rPr lang="it-IT" dirty="0" err="1"/>
              <a:t>block</a:t>
            </a:r>
            <a:r>
              <a:rPr lang="it-IT" dirty="0"/>
              <a:t>. </a:t>
            </a:r>
            <a:r>
              <a:rPr lang="it-IT" b="1" dirty="0"/>
              <a:t>La copertura igienica per il </a:t>
            </a:r>
            <a:r>
              <a:rPr lang="it-IT" b="1" dirty="0" err="1"/>
              <a:t>bite</a:t>
            </a:r>
            <a:r>
              <a:rPr lang="it-IT" b="1" dirty="0"/>
              <a:t> </a:t>
            </a:r>
            <a:r>
              <a:rPr lang="it-IT" b="1" dirty="0" err="1"/>
              <a:t>block</a:t>
            </a:r>
            <a:r>
              <a:rPr lang="it-IT" b="1" dirty="0"/>
              <a:t> è prevista solo monouso. Sostituire la copertura igienica per ciascun nuovo paziente. </a:t>
            </a:r>
            <a:r>
              <a:rPr lang="it-IT" dirty="0"/>
              <a:t>	</a:t>
            </a:r>
          </a:p>
          <a:p>
            <a:r>
              <a:rPr lang="it-IT" dirty="0">
                <a:solidFill>
                  <a:srgbClr val="000000"/>
                </a:solidFill>
                <a:latin typeface="Helvetica" panose="020B0604020202020204" pitchFamily="34" charset="0"/>
              </a:rPr>
              <a:t>rilassato. La spina cervicale deve essere in posizione diritta.</a:t>
            </a:r>
          </a:p>
          <a:p>
            <a:endParaRPr lang="it-IT" dirty="0"/>
          </a:p>
          <a:p>
            <a:r>
              <a:rPr lang="it-IT" dirty="0"/>
              <a:t>6. Disinfettare la mentoniera e il </a:t>
            </a:r>
            <a:r>
              <a:rPr lang="it-IT" dirty="0" err="1"/>
              <a:t>bite</a:t>
            </a:r>
            <a:r>
              <a:rPr lang="it-IT" dirty="0"/>
              <a:t> </a:t>
            </a:r>
            <a:r>
              <a:rPr lang="it-IT" dirty="0" err="1"/>
              <a:t>block</a:t>
            </a:r>
            <a:r>
              <a:rPr lang="it-IT" dirty="0"/>
              <a:t> usando una soluzione detergente a base alcolica e asciugare tutti i residui con un panno asciutto. 	</a:t>
            </a:r>
          </a:p>
          <a:p>
            <a:r>
              <a:rPr lang="it-IT" dirty="0">
                <a:solidFill>
                  <a:srgbClr val="000000"/>
                </a:solidFill>
                <a:latin typeface="Helvetica" panose="020B0604020202020204" pitchFamily="34" charset="0"/>
              </a:rPr>
              <a:t> 	</a:t>
            </a:r>
          </a:p>
        </p:txBody>
      </p:sp>
    </p:spTree>
    <p:extLst>
      <p:ext uri="{BB962C8B-B14F-4D97-AF65-F5344CB8AC3E}">
        <p14:creationId xmlns:p14="http://schemas.microsoft.com/office/powerpoint/2010/main" val="3842660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7539" y="327546"/>
            <a:ext cx="6605517" cy="92333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
        <p:nvSpPr>
          <p:cNvPr id="3" name="Rettangolo 2"/>
          <p:cNvSpPr/>
          <p:nvPr/>
        </p:nvSpPr>
        <p:spPr>
          <a:xfrm>
            <a:off x="1014482" y="1416152"/>
            <a:ext cx="10094795" cy="4801314"/>
          </a:xfrm>
          <a:prstGeom prst="rect">
            <a:avLst/>
          </a:prstGeom>
        </p:spPr>
        <p:txBody>
          <a:bodyPr wrap="square">
            <a:spAutoFit/>
          </a:bodyPr>
          <a:lstStyle/>
          <a:p>
            <a:pPr algn="just"/>
            <a:r>
              <a:rPr lang="it-IT" dirty="0">
                <a:solidFill>
                  <a:srgbClr val="000000"/>
                </a:solidFill>
                <a:latin typeface="Helvetica" panose="020B0604020202020204" pitchFamily="34" charset="0"/>
              </a:rPr>
              <a:t>1. Regolare l'altezza della colonna usando il pulsante o l'interruttore su/giù della colonna (opzionale) finché il mento del paziente non si appoggia in modo confortevole sulla mentoniera.</a:t>
            </a:r>
          </a:p>
          <a:p>
            <a:pPr algn="just"/>
            <a:r>
              <a:rPr lang="it-IT" dirty="0">
                <a:solidFill>
                  <a:srgbClr val="000000"/>
                </a:solidFill>
                <a:latin typeface="Helvetica" panose="020B0604020202020204" pitchFamily="34" charset="0"/>
              </a:rPr>
              <a:t>2. </a:t>
            </a:r>
            <a:r>
              <a:rPr lang="it-IT" dirty="0"/>
              <a:t>Chiedere al paziente di: </a:t>
            </a:r>
          </a:p>
          <a:p>
            <a:r>
              <a:rPr lang="it-IT" dirty="0"/>
              <a:t>      Stare diritto </a:t>
            </a:r>
          </a:p>
          <a:p>
            <a:r>
              <a:rPr lang="it-IT" dirty="0"/>
              <a:t>      Tenere saldamente l'impugnatura </a:t>
            </a:r>
          </a:p>
          <a:p>
            <a:r>
              <a:rPr lang="it-IT" dirty="0"/>
              <a:t>      Appoggiare il torace leggermente contro l'apparecchiatura </a:t>
            </a:r>
          </a:p>
          <a:p>
            <a:r>
              <a:rPr lang="it-IT" dirty="0"/>
              <a:t>      Posizionare i piedi leggermente in avanti </a:t>
            </a:r>
          </a:p>
          <a:p>
            <a:pPr marL="342900" indent="-342900">
              <a:buAutoNum type="arabicPeriod" startAt="3"/>
            </a:pPr>
            <a:r>
              <a:rPr lang="it-IT" dirty="0"/>
              <a:t>Accertarsi che le spalle del paziente siano alla stessa altezza e che il collo sia rilassato. La spina cervicale deve essere in posizione diritta.</a:t>
            </a:r>
          </a:p>
          <a:p>
            <a:pPr algn="just"/>
            <a:r>
              <a:rPr lang="it-IT" dirty="0">
                <a:solidFill>
                  <a:srgbClr val="000000"/>
                </a:solidFill>
                <a:latin typeface="Helvetica" panose="020B0604020202020204" pitchFamily="34" charset="0"/>
              </a:rPr>
              <a:t>4</a:t>
            </a:r>
            <a:r>
              <a:rPr lang="it-IT" dirty="0">
                <a:solidFill>
                  <a:srgbClr val="000000"/>
                </a:solidFill>
                <a:latin typeface="Corbel" panose="020B0503020204020204" pitchFamily="34" charset="0"/>
              </a:rPr>
              <a:t>. Indicare al paziente di mordere il </a:t>
            </a:r>
            <a:r>
              <a:rPr lang="it-IT" dirty="0" err="1">
                <a:solidFill>
                  <a:srgbClr val="000000"/>
                </a:solidFill>
                <a:latin typeface="Corbel" panose="020B0503020204020204" pitchFamily="34" charset="0"/>
              </a:rPr>
              <a:t>bite</a:t>
            </a:r>
            <a:r>
              <a:rPr lang="it-IT" dirty="0">
                <a:solidFill>
                  <a:srgbClr val="000000"/>
                </a:solidFill>
                <a:latin typeface="Corbel" panose="020B0503020204020204" pitchFamily="34" charset="0"/>
              </a:rPr>
              <a:t> </a:t>
            </a:r>
            <a:r>
              <a:rPr lang="it-IT" dirty="0" err="1">
                <a:solidFill>
                  <a:srgbClr val="000000"/>
                </a:solidFill>
                <a:latin typeface="Corbel" panose="020B0503020204020204" pitchFamily="34" charset="0"/>
              </a:rPr>
              <a:t>block</a:t>
            </a:r>
            <a:r>
              <a:rPr lang="it-IT" dirty="0">
                <a:solidFill>
                  <a:srgbClr val="000000"/>
                </a:solidFill>
                <a:latin typeface="Corbel" panose="020B0503020204020204" pitchFamily="34" charset="0"/>
              </a:rPr>
              <a:t> lungo le scanalature con gli incisivi superiori e inferiori (per</a:t>
            </a:r>
          </a:p>
          <a:p>
            <a:pPr algn="just"/>
            <a:r>
              <a:rPr lang="it-IT" dirty="0">
                <a:solidFill>
                  <a:srgbClr val="000000"/>
                </a:solidFill>
                <a:latin typeface="Corbel" panose="020B0503020204020204" pitchFamily="34" charset="0"/>
              </a:rPr>
              <a:t>       i pazienti edentuli, usare la mentoniera corretta). </a:t>
            </a:r>
          </a:p>
          <a:p>
            <a:pPr algn="just"/>
            <a:r>
              <a:rPr lang="it-IT" dirty="0">
                <a:solidFill>
                  <a:srgbClr val="000000"/>
                </a:solidFill>
                <a:latin typeface="Corbel" panose="020B0503020204020204" pitchFamily="34" charset="0"/>
              </a:rPr>
              <a:t>5.  Dire al paziente di: </a:t>
            </a:r>
          </a:p>
          <a:p>
            <a:r>
              <a:rPr lang="it-IT" dirty="0">
                <a:solidFill>
                  <a:srgbClr val="000000"/>
                </a:solidFill>
                <a:latin typeface="Corbel" panose="020B0503020204020204" pitchFamily="34" charset="0"/>
              </a:rPr>
              <a:t>     Chiudere le labbra attorno al </a:t>
            </a:r>
            <a:r>
              <a:rPr lang="it-IT" dirty="0" err="1">
                <a:solidFill>
                  <a:srgbClr val="000000"/>
                </a:solidFill>
                <a:latin typeface="Corbel" panose="020B0503020204020204" pitchFamily="34" charset="0"/>
              </a:rPr>
              <a:t>bite</a:t>
            </a:r>
            <a:r>
              <a:rPr lang="it-IT" dirty="0">
                <a:solidFill>
                  <a:srgbClr val="000000"/>
                </a:solidFill>
                <a:latin typeface="Corbel" panose="020B0503020204020204" pitchFamily="34" charset="0"/>
              </a:rPr>
              <a:t> </a:t>
            </a:r>
            <a:r>
              <a:rPr lang="it-IT" dirty="0" err="1">
                <a:solidFill>
                  <a:srgbClr val="000000"/>
                </a:solidFill>
                <a:latin typeface="Corbel" panose="020B0503020204020204" pitchFamily="34" charset="0"/>
              </a:rPr>
              <a:t>block</a:t>
            </a:r>
            <a:r>
              <a:rPr lang="it-IT" dirty="0">
                <a:solidFill>
                  <a:srgbClr val="000000"/>
                </a:solidFill>
                <a:latin typeface="Corbel" panose="020B0503020204020204" pitchFamily="34" charset="0"/>
              </a:rPr>
              <a:t> </a:t>
            </a:r>
          </a:p>
          <a:p>
            <a:r>
              <a:rPr lang="it-IT" dirty="0">
                <a:solidFill>
                  <a:srgbClr val="000000"/>
                </a:solidFill>
                <a:latin typeface="Corbel" panose="020B0503020204020204" pitchFamily="34" charset="0"/>
              </a:rPr>
              <a:t>     Tenere la lingua premuta contro il palato </a:t>
            </a:r>
          </a:p>
          <a:p>
            <a:r>
              <a:rPr lang="it-IT" dirty="0">
                <a:solidFill>
                  <a:srgbClr val="000000"/>
                </a:solidFill>
                <a:latin typeface="Corbel" panose="020B0503020204020204" pitchFamily="34" charset="0"/>
              </a:rPr>
              <a:t>     Chiudere gli occhi </a:t>
            </a:r>
          </a:p>
          <a:p>
            <a:r>
              <a:rPr lang="it-IT" dirty="0">
                <a:solidFill>
                  <a:srgbClr val="000000"/>
                </a:solidFill>
                <a:latin typeface="Corbel" panose="020B0503020204020204" pitchFamily="34" charset="0"/>
              </a:rPr>
              <a:t>6. Chiedere al paziente di rimanere fermo fino al termine della scansione</a:t>
            </a:r>
            <a:r>
              <a:rPr lang="it-IT" dirty="0">
                <a:solidFill>
                  <a:srgbClr val="000000"/>
                </a:solidFill>
                <a:latin typeface="Helvetica" panose="020B0604020202020204" pitchFamily="34" charset="0"/>
              </a:rPr>
              <a:t>. </a:t>
            </a:r>
            <a:r>
              <a:rPr lang="it-IT" dirty="0"/>
              <a:t>	</a:t>
            </a:r>
          </a:p>
          <a:p>
            <a:endParaRPr lang="it-IT"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3245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47414" y="259307"/>
            <a:ext cx="6086901" cy="92333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
        <p:nvSpPr>
          <p:cNvPr id="4" name="Rettangolo 3"/>
          <p:cNvSpPr/>
          <p:nvPr/>
        </p:nvSpPr>
        <p:spPr>
          <a:xfrm>
            <a:off x="586854" y="1405719"/>
            <a:ext cx="11259403" cy="4832092"/>
          </a:xfrm>
          <a:prstGeom prst="rect">
            <a:avLst/>
          </a:prstGeom>
        </p:spPr>
        <p:txBody>
          <a:bodyPr wrap="square">
            <a:spAutoFit/>
          </a:bodyPr>
          <a:lstStyle/>
          <a:p>
            <a:pPr algn="just"/>
            <a:r>
              <a:rPr lang="it-IT" b="1" dirty="0">
                <a:solidFill>
                  <a:srgbClr val="000000"/>
                </a:solidFill>
                <a:latin typeface="Arial" panose="020B0604020202020204" pitchFamily="34" charset="0"/>
              </a:rPr>
              <a:t>Per acquisire la migliore immagine possibile, chiedere al paziente di NON: </a:t>
            </a:r>
            <a:endParaRPr lang="it-IT" dirty="0">
              <a:solidFill>
                <a:srgbClr val="000000"/>
              </a:solidFill>
              <a:latin typeface="Arial" panose="020B0604020202020204" pitchFamily="34" charset="0"/>
            </a:endParaRPr>
          </a:p>
          <a:p>
            <a:pPr algn="just"/>
            <a:r>
              <a:rPr lang="it-IT" dirty="0">
                <a:solidFill>
                  <a:srgbClr val="000000"/>
                </a:solidFill>
                <a:latin typeface="Arial" panose="020B0604020202020204" pitchFamily="34" charset="0"/>
              </a:rPr>
              <a:t>- Respirare o ingoiare saliva durante l'acquisizione dell'immagine </a:t>
            </a:r>
          </a:p>
          <a:p>
            <a:r>
              <a:rPr lang="it-IT" dirty="0">
                <a:solidFill>
                  <a:srgbClr val="000000"/>
                </a:solidFill>
                <a:latin typeface="Arial" panose="020B0604020202020204" pitchFamily="34" charset="0"/>
              </a:rPr>
              <a:t>- Spostarsi durante l'acquisizione dell'immagine </a:t>
            </a:r>
          </a:p>
          <a:p>
            <a:endParaRPr lang="it-IT" b="1" u="sng" dirty="0"/>
          </a:p>
          <a:p>
            <a:r>
              <a:rPr lang="it-IT" sz="2000" b="1" u="sng" dirty="0"/>
              <a:t>Allineamento dei raggi laser </a:t>
            </a:r>
            <a:endParaRPr lang="it-IT" sz="2000" dirty="0"/>
          </a:p>
          <a:p>
            <a:r>
              <a:rPr lang="it-IT" dirty="0"/>
              <a:t>WARNING 	</a:t>
            </a:r>
            <a:r>
              <a:rPr lang="it-IT" b="1" dirty="0"/>
              <a:t>Fare attenzione a non proiettare i raggi laser direttamente negli occhi del paziente in quanto possono danneggiare gravemente la vista. </a:t>
            </a:r>
          </a:p>
          <a:p>
            <a:r>
              <a:rPr lang="it-IT" dirty="0"/>
              <a:t>	</a:t>
            </a:r>
          </a:p>
          <a:p>
            <a:pPr marL="342900" indent="-342900">
              <a:buAutoNum type="arabicPeriod"/>
            </a:pPr>
            <a:r>
              <a:rPr lang="it-IT" b="1" dirty="0"/>
              <a:t>Raggio laser del piano sagittale medio: </a:t>
            </a:r>
            <a:r>
              <a:rPr lang="it-IT" dirty="0"/>
              <a:t>Posizionare il raggio laser del piano sagittale medio al centro del viso del paziente per impedire ingrandimenti sul lato sinistro o destro nell'immagine finale. </a:t>
            </a:r>
          </a:p>
          <a:p>
            <a:endParaRPr lang="it-IT" dirty="0"/>
          </a:p>
          <a:p>
            <a:r>
              <a:rPr lang="it-IT" dirty="0"/>
              <a:t>2. </a:t>
            </a:r>
            <a:r>
              <a:rPr lang="it-IT" b="1" dirty="0"/>
              <a:t>Raggio laser del piano di Francoforte: </a:t>
            </a:r>
            <a:r>
              <a:rPr lang="it-IT" dirty="0"/>
              <a:t>Posizionare la testa del paziente in modo che il piano di Francoforte sia    </a:t>
            </a:r>
          </a:p>
          <a:p>
            <a:r>
              <a:rPr lang="it-IT" dirty="0"/>
              <a:t>     allineato con il raggio laser del piano di Francoforte. </a:t>
            </a:r>
            <a:r>
              <a:rPr lang="it-IT" b="1" dirty="0"/>
              <a:t>Il piano di Francoforte è il piano che unisce il punto i</a:t>
            </a:r>
          </a:p>
          <a:p>
            <a:r>
              <a:rPr lang="it-IT" b="1" dirty="0"/>
              <a:t>     infraorbitario al margine superiore del meato acustico esterno</a:t>
            </a:r>
          </a:p>
          <a:p>
            <a:pPr marL="285750" indent="-285750">
              <a:buFont typeface="Arial" panose="020B0604020202020204" pitchFamily="34" charset="0"/>
              <a:buChar char="•"/>
            </a:pPr>
            <a:r>
              <a:rPr lang="it-IT" b="1" dirty="0"/>
              <a:t>. </a:t>
            </a:r>
            <a:endParaRPr lang="it-IT" dirty="0"/>
          </a:p>
          <a:p>
            <a:r>
              <a:rPr lang="it-IT" dirty="0"/>
              <a:t>3. </a:t>
            </a:r>
            <a:r>
              <a:rPr lang="it-IT" b="1" dirty="0"/>
              <a:t>Raggio laser canino: </a:t>
            </a:r>
            <a:r>
              <a:rPr lang="it-IT" dirty="0"/>
              <a:t>Chiedere al paziente di sorridere per posizionare correttamente il raggio laser canino al centro del canino del paziente. </a:t>
            </a:r>
            <a:r>
              <a:rPr lang="it-IT"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152881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00742" y="0"/>
            <a:ext cx="8590515" cy="6858000"/>
          </a:xfrm>
          <a:prstGeom prst="rect">
            <a:avLst/>
          </a:prstGeom>
        </p:spPr>
      </p:pic>
    </p:spTree>
    <p:extLst>
      <p:ext uri="{BB962C8B-B14F-4D97-AF65-F5344CB8AC3E}">
        <p14:creationId xmlns:p14="http://schemas.microsoft.com/office/powerpoint/2010/main" val="209559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149" y="1191491"/>
            <a:ext cx="11859904" cy="5355312"/>
          </a:xfrm>
          <a:prstGeom prst="rect">
            <a:avLst/>
          </a:prstGeom>
        </p:spPr>
        <p:txBody>
          <a:bodyPr wrap="square">
            <a:spAutoFit/>
          </a:bodyPr>
          <a:lstStyle/>
          <a:p>
            <a:endParaRPr lang="it-IT" sz="2400" dirty="0">
              <a:solidFill>
                <a:srgbClr val="000000"/>
              </a:solidFill>
              <a:latin typeface="Ronnia Cond Th"/>
            </a:endParaRPr>
          </a:p>
          <a:p>
            <a:r>
              <a:rPr lang="it-IT" sz="2400" dirty="0">
                <a:solidFill>
                  <a:srgbClr val="000000"/>
                </a:solidFill>
                <a:latin typeface="Ronnia Cond Th"/>
              </a:rPr>
              <a:t>Informazioni per la </a:t>
            </a:r>
            <a:r>
              <a:rPr lang="it-IT" sz="2400" i="1" dirty="0" err="1">
                <a:solidFill>
                  <a:srgbClr val="000000"/>
                </a:solidFill>
                <a:latin typeface="Ronnia Cond Th"/>
              </a:rPr>
              <a:t>pre</a:t>
            </a:r>
            <a:r>
              <a:rPr lang="it-IT" sz="2400" i="1" dirty="0">
                <a:solidFill>
                  <a:srgbClr val="000000"/>
                </a:solidFill>
                <a:latin typeface="Ronnia Cond Th"/>
              </a:rPr>
              <a:t>-installazione </a:t>
            </a:r>
            <a:r>
              <a:rPr lang="it-IT" sz="2400" dirty="0">
                <a:solidFill>
                  <a:srgbClr val="000000"/>
                </a:solidFill>
                <a:latin typeface="Ronnia Cond Th"/>
              </a:rPr>
              <a:t>in studio </a:t>
            </a:r>
          </a:p>
          <a:p>
            <a:pPr marL="228600" indent="-228600">
              <a:buAutoNum type="alphaUcPeriod"/>
            </a:pPr>
            <a:r>
              <a:rPr lang="it-IT" sz="1400" dirty="0">
                <a:solidFill>
                  <a:srgbClr val="000000"/>
                </a:solidFill>
                <a:latin typeface="Ronnia Lt"/>
              </a:rPr>
              <a:t>L’odontoiatra deve incaricare un esperto qualificato della sorveglianza fisica e del controllo di qualità (art.77, D. </a:t>
            </a:r>
            <a:r>
              <a:rPr lang="it-IT" sz="1400" dirty="0" err="1">
                <a:solidFill>
                  <a:srgbClr val="000000"/>
                </a:solidFill>
                <a:latin typeface="Ronnia Lt"/>
              </a:rPr>
              <a:t>Lgs</a:t>
            </a:r>
            <a:r>
              <a:rPr lang="it-IT" sz="1400" dirty="0">
                <a:solidFill>
                  <a:srgbClr val="000000"/>
                </a:solidFill>
                <a:latin typeface="Ronnia Lt"/>
              </a:rPr>
              <a:t>. 230/1995). </a:t>
            </a:r>
          </a:p>
          <a:p>
            <a:pPr marL="228600" indent="-228600">
              <a:buAutoNum type="alphaUcPeriod"/>
            </a:pPr>
            <a:r>
              <a:rPr lang="it-IT" sz="1400" dirty="0">
                <a:solidFill>
                  <a:srgbClr val="000000"/>
                </a:solidFill>
                <a:latin typeface="Ronnia Lt"/>
              </a:rPr>
              <a:t>La nomina deve essere comunicata all’Ispettorato provinciale del lavoro competente per territorio, allegando la dichiarazione di accettazione dell’incarico. È sufficiente avvalersi di un esperto qualificato con abilitazione di primo grado, purché iscritto all’elenco nominativo istituito presso l’Ispettorato medico centrale del lavoro. Prima dell’inizio dell’attività, egli provvederà alla prima verifica ed al primo controllo di qualità (prova di accettazione e di </a:t>
            </a:r>
            <a:r>
              <a:rPr lang="it-IT" sz="1400" dirty="0" err="1">
                <a:solidFill>
                  <a:srgbClr val="000000"/>
                </a:solidFill>
                <a:latin typeface="Ronnia Lt"/>
              </a:rPr>
              <a:t>collaudo,V.Avanti</a:t>
            </a:r>
            <a:r>
              <a:rPr lang="it-IT" sz="1400" dirty="0">
                <a:solidFill>
                  <a:srgbClr val="000000"/>
                </a:solidFill>
                <a:latin typeface="Ronnia Lt"/>
              </a:rPr>
              <a:t>, par. II n.3) (</a:t>
            </a:r>
            <a:r>
              <a:rPr lang="it-IT" sz="1400" dirty="0" err="1">
                <a:solidFill>
                  <a:srgbClr val="000000"/>
                </a:solidFill>
                <a:latin typeface="Ronnia Lt"/>
              </a:rPr>
              <a:t>D.Lgs.</a:t>
            </a:r>
            <a:r>
              <a:rPr lang="it-IT" sz="1400" dirty="0">
                <a:solidFill>
                  <a:srgbClr val="000000"/>
                </a:solidFill>
                <a:latin typeface="Ronnia Lt"/>
              </a:rPr>
              <a:t> 230/95, </a:t>
            </a:r>
            <a:r>
              <a:rPr lang="it-IT" sz="1400" dirty="0" err="1">
                <a:solidFill>
                  <a:srgbClr val="000000"/>
                </a:solidFill>
                <a:latin typeface="Ronnia Lt"/>
              </a:rPr>
              <a:t>D.Lgs.</a:t>
            </a:r>
            <a:r>
              <a:rPr lang="it-IT" sz="1400" dirty="0">
                <a:solidFill>
                  <a:srgbClr val="000000"/>
                </a:solidFill>
                <a:latin typeface="Ronnia Lt"/>
              </a:rPr>
              <a:t> 241/00, </a:t>
            </a:r>
            <a:r>
              <a:rPr lang="it-IT" sz="1400" dirty="0" err="1">
                <a:solidFill>
                  <a:srgbClr val="000000"/>
                </a:solidFill>
                <a:latin typeface="Ronnia Lt"/>
              </a:rPr>
              <a:t>D.Lgs.</a:t>
            </a:r>
            <a:r>
              <a:rPr lang="it-IT" sz="1400" dirty="0">
                <a:solidFill>
                  <a:srgbClr val="000000"/>
                </a:solidFill>
                <a:latin typeface="Ronnia Lt"/>
              </a:rPr>
              <a:t> 257/01, </a:t>
            </a:r>
            <a:r>
              <a:rPr lang="it-IT" sz="1400" dirty="0" err="1">
                <a:solidFill>
                  <a:srgbClr val="000000"/>
                </a:solidFill>
                <a:latin typeface="Ronnia Lt"/>
              </a:rPr>
              <a:t>D.Lgs.</a:t>
            </a:r>
            <a:r>
              <a:rPr lang="it-IT" sz="1400" dirty="0">
                <a:solidFill>
                  <a:srgbClr val="000000"/>
                </a:solidFill>
                <a:latin typeface="Ronnia Lt"/>
              </a:rPr>
              <a:t> 187/00). </a:t>
            </a:r>
          </a:p>
          <a:p>
            <a:r>
              <a:rPr lang="it-IT" sz="1400" dirty="0">
                <a:solidFill>
                  <a:srgbClr val="000000"/>
                </a:solidFill>
                <a:latin typeface="Ronnia Lt"/>
              </a:rPr>
              <a:t>B. Ottenuta la relazione scritta iniziale dall’EQ con specifica valutazione di radioprotezione, il benestare sui progetti di installazione del radiografico e l’esito della prima verifica, il titolare dello studio dovrà adempiere alle indicazioni del perito di radioprotezione di fiducia dello studio incluso il fatto di assicurarsi che siano indicate, mediante appositi contrassegni, le sorgenti di radiazioni ionizzanti. </a:t>
            </a:r>
          </a:p>
          <a:p>
            <a:r>
              <a:rPr lang="it-IT" sz="1400" dirty="0">
                <a:solidFill>
                  <a:srgbClr val="000000"/>
                </a:solidFill>
                <a:latin typeface="Ronnia Lt"/>
              </a:rPr>
              <a:t>C. Comunicazione preventiva di pratica: è fatto obbligo al detentore dell’apparecchio di comunicarlo almeno 30 giorni prima dell’installazione alla Azienda USL competente per territorio, indicando: </a:t>
            </a:r>
          </a:p>
          <a:p>
            <a:pPr lvl="1"/>
            <a:r>
              <a:rPr lang="it-IT" sz="1400" dirty="0">
                <a:solidFill>
                  <a:srgbClr val="000000"/>
                </a:solidFill>
                <a:latin typeface="Ronnia Lt"/>
              </a:rPr>
              <a:t>• tipo di apparecchiatura posseduta; </a:t>
            </a:r>
          </a:p>
          <a:p>
            <a:pPr lvl="1"/>
            <a:r>
              <a:rPr lang="it-IT" sz="1400" dirty="0">
                <a:solidFill>
                  <a:srgbClr val="000000"/>
                </a:solidFill>
                <a:latin typeface="Ronnia Lt"/>
              </a:rPr>
              <a:t>• finalità della detenzione (in tal caso: all’attività radiodiagnostica complementare all’esercizio clinico dell’odontoiatria). </a:t>
            </a:r>
          </a:p>
          <a:p>
            <a:r>
              <a:rPr lang="it-IT" sz="1400" dirty="0">
                <a:solidFill>
                  <a:srgbClr val="000000"/>
                </a:solidFill>
                <a:latin typeface="Ronnia Lt"/>
              </a:rPr>
              <a:t>Vanno allegate sia la relazione dell’EQ di cui sopra, oltre alle ulteriori certificazioni richieste, in particolare sul possesso dei titoli professionali nonché sull’idoneità dell’impianto elettrico. </a:t>
            </a:r>
          </a:p>
          <a:p>
            <a:r>
              <a:rPr lang="it-IT" sz="1400" dirty="0">
                <a:solidFill>
                  <a:srgbClr val="000000"/>
                </a:solidFill>
                <a:latin typeface="Ronnia Lt"/>
              </a:rPr>
              <a:t>D. È necessario inoltre adempiere ai seguenti oneri contributivi ed assicurativi: </a:t>
            </a:r>
          </a:p>
          <a:p>
            <a:pPr lvl="1"/>
            <a:r>
              <a:rPr lang="it-IT" sz="1400" dirty="0">
                <a:solidFill>
                  <a:srgbClr val="000000"/>
                </a:solidFill>
                <a:latin typeface="Ronnia Lt"/>
              </a:rPr>
              <a:t>• tassa di concessione regionale: in misura variabile da Regione a Regione (</a:t>
            </a:r>
            <a:r>
              <a:rPr lang="it-IT" sz="1400" dirty="0" err="1">
                <a:solidFill>
                  <a:srgbClr val="000000"/>
                </a:solidFill>
                <a:latin typeface="Ronnia Lt"/>
              </a:rPr>
              <a:t>DLgs</a:t>
            </a:r>
            <a:r>
              <a:rPr lang="it-IT" sz="1400" dirty="0">
                <a:solidFill>
                  <a:srgbClr val="000000"/>
                </a:solidFill>
                <a:latin typeface="Ronnia Lt"/>
              </a:rPr>
              <a:t> n. 230/1991); </a:t>
            </a:r>
          </a:p>
          <a:p>
            <a:pPr lvl="1"/>
            <a:r>
              <a:rPr lang="it-IT" sz="1400" dirty="0">
                <a:solidFill>
                  <a:srgbClr val="000000"/>
                </a:solidFill>
                <a:latin typeface="Ronnia Lt"/>
              </a:rPr>
              <a:t>• premio assicurativo INAIL: presentare apposita denuncia all’INAIL entro 30 giorni dall’inizio dell’uso degli apparecchi (art.2 DPR n.1055/1960), al fine di assicurarne la copertura assicurativa obbligatoria (art.5 Legge n.93/1958). </a:t>
            </a:r>
          </a:p>
          <a:p>
            <a:r>
              <a:rPr lang="it-IT" sz="1400" dirty="0">
                <a:solidFill>
                  <a:srgbClr val="000000"/>
                </a:solidFill>
                <a:latin typeface="Ronnia Lt"/>
              </a:rPr>
              <a:t>* Poiché l’attività radiodiagnostica propria dell’odontoiatra consente di classificare i dipendenti come lavoratori non esposti, solitamente l’odontoiatra è dispensato dalla sorveglianza medica e dosimetrica sui dipendenti, la cui dose ricevuta può essere valutata sulle risultanze della sorveglianza ambientale. </a:t>
            </a:r>
            <a:endParaRPr lang="it-IT" sz="1400" dirty="0"/>
          </a:p>
        </p:txBody>
      </p:sp>
      <p:sp>
        <p:nvSpPr>
          <p:cNvPr id="3" name="Rettangolo 2"/>
          <p:cNvSpPr/>
          <p:nvPr/>
        </p:nvSpPr>
        <p:spPr>
          <a:xfrm>
            <a:off x="942109" y="457200"/>
            <a:ext cx="9822873"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441128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7540" y="382136"/>
            <a:ext cx="5854889" cy="923330"/>
          </a:xfrm>
          <a:prstGeom prst="rect">
            <a:avLst/>
          </a:prstGeom>
        </p:spPr>
        <p:txBody>
          <a:bodyPr wrap="squar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endParaRPr lang="it-IT" sz="5400" dirty="0"/>
          </a:p>
        </p:txBody>
      </p:sp>
      <p:sp>
        <p:nvSpPr>
          <p:cNvPr id="3" name="Rettangolo 2"/>
          <p:cNvSpPr/>
          <p:nvPr/>
        </p:nvSpPr>
        <p:spPr>
          <a:xfrm>
            <a:off x="1405719" y="1582341"/>
            <a:ext cx="7738281" cy="3693319"/>
          </a:xfrm>
          <a:prstGeom prst="rect">
            <a:avLst/>
          </a:prstGeom>
        </p:spPr>
        <p:txBody>
          <a:bodyPr wrap="square">
            <a:spAutoFit/>
          </a:bodyPr>
          <a:lstStyle/>
          <a:p>
            <a:pPr algn="just"/>
            <a:r>
              <a:rPr lang="it-IT" b="1" dirty="0">
                <a:solidFill>
                  <a:srgbClr val="000000"/>
                </a:solidFill>
                <a:latin typeface="Arial" panose="020B0604020202020204" pitchFamily="34" charset="0"/>
              </a:rPr>
              <a:t>INSERIMENTO SCHEDA NUOVO PAZIENTE </a:t>
            </a:r>
          </a:p>
          <a:p>
            <a:pPr algn="just"/>
            <a:r>
              <a:rPr lang="it-IT" dirty="0">
                <a:solidFill>
                  <a:srgbClr val="000000"/>
                </a:solidFill>
                <a:latin typeface="Helvetica" panose="020B0604020202020204" pitchFamily="34" charset="0"/>
              </a:rPr>
              <a:t>Inserire le informazioni richieste sul paziente. </a:t>
            </a:r>
            <a:endParaRPr lang="it-IT" b="1" dirty="0">
              <a:solidFill>
                <a:srgbClr val="000000"/>
              </a:solidFill>
              <a:latin typeface="Helvetica85-Heavy"/>
            </a:endParaRPr>
          </a:p>
          <a:p>
            <a:pPr algn="just"/>
            <a:r>
              <a:rPr lang="it-IT" b="1" dirty="0">
                <a:solidFill>
                  <a:srgbClr val="000000"/>
                </a:solidFill>
                <a:latin typeface="Helvetica85-Heavy"/>
              </a:rPr>
              <a:t>Nome cognome anno di nascita e codice fiscale</a:t>
            </a:r>
          </a:p>
          <a:p>
            <a:pPr algn="just"/>
            <a:r>
              <a:rPr lang="it-IT" dirty="0">
                <a:solidFill>
                  <a:srgbClr val="000000"/>
                </a:solidFill>
                <a:latin typeface="Helvetica" panose="020B0604020202020204" pitchFamily="34" charset="0"/>
              </a:rPr>
              <a:t>Sono normalmente campi obbligatori. </a:t>
            </a:r>
          </a:p>
          <a:p>
            <a:pPr algn="just"/>
            <a:r>
              <a:rPr lang="it-IT" dirty="0">
                <a:solidFill>
                  <a:srgbClr val="000000"/>
                </a:solidFill>
                <a:latin typeface="Helvetica" panose="020B0604020202020204" pitchFamily="34" charset="0"/>
              </a:rPr>
              <a:t>Tutti gli altri campi sono opzionali, ma se ne consiglia la compilazione. </a:t>
            </a:r>
          </a:p>
          <a:p>
            <a:pPr algn="just"/>
            <a:r>
              <a:rPr lang="it-IT" dirty="0">
                <a:solidFill>
                  <a:srgbClr val="000000"/>
                </a:solidFill>
                <a:latin typeface="Helvetica" panose="020B0604020202020204" pitchFamily="34" charset="0"/>
              </a:rPr>
              <a:t>Fare clic su </a:t>
            </a:r>
            <a:r>
              <a:rPr lang="it-IT" b="1" dirty="0" err="1">
                <a:solidFill>
                  <a:srgbClr val="000000"/>
                </a:solidFill>
                <a:latin typeface="Helvetica85-Heavy"/>
              </a:rPr>
              <a:t>Add</a:t>
            </a:r>
            <a:r>
              <a:rPr lang="it-IT" b="1" dirty="0">
                <a:solidFill>
                  <a:srgbClr val="000000"/>
                </a:solidFill>
                <a:latin typeface="Helvetica85-Heavy"/>
              </a:rPr>
              <a:t> </a:t>
            </a:r>
            <a:r>
              <a:rPr lang="it-IT" dirty="0">
                <a:solidFill>
                  <a:srgbClr val="000000"/>
                </a:solidFill>
                <a:latin typeface="Helvetica" panose="020B0604020202020204" pitchFamily="34" charset="0"/>
              </a:rPr>
              <a:t>per salvare la scheda del paziente</a:t>
            </a:r>
          </a:p>
          <a:p>
            <a:pPr algn="just"/>
            <a:endParaRPr lang="it-IT" b="1" dirty="0">
              <a:solidFill>
                <a:srgbClr val="000000"/>
              </a:solidFill>
              <a:latin typeface="Helvetica" panose="020B0604020202020204" pitchFamily="34" charset="0"/>
            </a:endParaRPr>
          </a:p>
          <a:p>
            <a:pPr algn="just"/>
            <a:r>
              <a:rPr lang="it-IT" b="1" dirty="0">
                <a:solidFill>
                  <a:srgbClr val="000000"/>
                </a:solidFill>
                <a:latin typeface="Helvetica" panose="020B0604020202020204" pitchFamily="34" charset="0"/>
              </a:rPr>
              <a:t>RECUPERO SCHEDA PAZIENTE GIA INSERITO</a:t>
            </a:r>
            <a:r>
              <a:rPr lang="it-IT" dirty="0">
                <a:solidFill>
                  <a:srgbClr val="000000"/>
                </a:solidFill>
                <a:latin typeface="Helvetica" panose="020B0604020202020204" pitchFamily="34" charset="0"/>
              </a:rPr>
              <a:t>. </a:t>
            </a:r>
          </a:p>
          <a:p>
            <a:pPr algn="just"/>
            <a:r>
              <a:rPr lang="it-IT" dirty="0">
                <a:solidFill>
                  <a:srgbClr val="000000"/>
                </a:solidFill>
                <a:latin typeface="Helvetica" panose="020B0604020202020204" pitchFamily="34" charset="0"/>
              </a:rPr>
              <a:t>È possibile cercare all'interno del database dei pazienti in base al numero di cartella clinica, al nome o al cognome. </a:t>
            </a:r>
          </a:p>
          <a:p>
            <a:pPr algn="just"/>
            <a:r>
              <a:rPr lang="it-IT" dirty="0">
                <a:solidFill>
                  <a:srgbClr val="000000"/>
                </a:solidFill>
                <a:latin typeface="Helvetica" panose="020B0604020202020204" pitchFamily="34" charset="0"/>
              </a:rPr>
              <a:t>1. Nel </a:t>
            </a:r>
            <a:r>
              <a:rPr lang="it-IT" b="1" dirty="0">
                <a:solidFill>
                  <a:srgbClr val="000000"/>
                </a:solidFill>
                <a:latin typeface="Helvetica85-Heavy"/>
              </a:rPr>
              <a:t>riquadro Informazioni Paziente , </a:t>
            </a:r>
            <a:r>
              <a:rPr lang="it-IT" dirty="0">
                <a:solidFill>
                  <a:srgbClr val="000000"/>
                </a:solidFill>
                <a:latin typeface="Helvetica" panose="020B0604020202020204" pitchFamily="34" charset="0"/>
              </a:rPr>
              <a:t>fare doppio clic sul numero di </a:t>
            </a:r>
            <a:r>
              <a:rPr lang="it-IT" b="1" dirty="0">
                <a:solidFill>
                  <a:srgbClr val="000000"/>
                </a:solidFill>
                <a:latin typeface="Helvetica" panose="020B0604020202020204" pitchFamily="34" charset="0"/>
              </a:rPr>
              <a:t>codice piuttosto che su Cognome e nome</a:t>
            </a:r>
            <a:r>
              <a:rPr lang="it-IT" b="1" dirty="0">
                <a:solidFill>
                  <a:srgbClr val="000000"/>
                </a:solidFill>
                <a:latin typeface="Helvetica85-Heavy"/>
              </a:rPr>
              <a:t> </a:t>
            </a:r>
            <a:r>
              <a:rPr lang="it-IT" dirty="0">
                <a:solidFill>
                  <a:srgbClr val="000000"/>
                </a:solidFill>
                <a:latin typeface="Helvetica" panose="020B0604020202020204" pitchFamily="34" charset="0"/>
              </a:rPr>
              <a:t>del paziente e viene visualizzata la tastiera virtuale. </a:t>
            </a:r>
            <a:endParaRPr lang="it-IT" dirty="0"/>
          </a:p>
        </p:txBody>
      </p:sp>
    </p:spTree>
    <p:extLst>
      <p:ext uri="{BB962C8B-B14F-4D97-AF65-F5344CB8AC3E}">
        <p14:creationId xmlns:p14="http://schemas.microsoft.com/office/powerpoint/2010/main" val="4226560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37B607A-D10E-4EA7-A04E-29261E95E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61" y="1533545"/>
            <a:ext cx="4536733" cy="2375782"/>
          </a:xfrm>
          <a:prstGeom prst="rect">
            <a:avLst/>
          </a:prstGeom>
        </p:spPr>
      </p:pic>
      <p:pic>
        <p:nvPicPr>
          <p:cNvPr id="3" name="Immagine 2">
            <a:extLst>
              <a:ext uri="{FF2B5EF4-FFF2-40B4-BE49-F238E27FC236}">
                <a16:creationId xmlns:a16="http://schemas.microsoft.com/office/drawing/2014/main" id="{2CC91392-A2A3-485C-9EF5-47D40B490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61" y="4055740"/>
            <a:ext cx="4536733" cy="2375783"/>
          </a:xfrm>
          <a:prstGeom prst="rect">
            <a:avLst/>
          </a:prstGeom>
        </p:spPr>
      </p:pic>
      <p:pic>
        <p:nvPicPr>
          <p:cNvPr id="4" name="Immagine 3">
            <a:extLst>
              <a:ext uri="{FF2B5EF4-FFF2-40B4-BE49-F238E27FC236}">
                <a16:creationId xmlns:a16="http://schemas.microsoft.com/office/drawing/2014/main" id="{E448587C-6784-4C36-9C2E-1D00CF81BD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593" y="1992485"/>
            <a:ext cx="4439047" cy="3637114"/>
          </a:xfrm>
          <a:prstGeom prst="rect">
            <a:avLst/>
          </a:prstGeom>
        </p:spPr>
      </p:pic>
      <p:sp>
        <p:nvSpPr>
          <p:cNvPr id="5" name="Rettangolo 4"/>
          <p:cNvSpPr/>
          <p:nvPr/>
        </p:nvSpPr>
        <p:spPr>
          <a:xfrm>
            <a:off x="2932938" y="270082"/>
            <a:ext cx="5048178" cy="923330"/>
          </a:xfrm>
          <a:prstGeom prst="rect">
            <a:avLst/>
          </a:prstGeom>
        </p:spPr>
        <p:txBody>
          <a:bodyPr wrap="none">
            <a:spAutoFit/>
          </a:bodyPr>
          <a:lstStyle/>
          <a:p>
            <a:pPr lvl="0" algn="ctr" defTabSz="914400">
              <a:defRPr/>
            </a:pPr>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2D</a:t>
            </a:r>
          </a:p>
        </p:txBody>
      </p:sp>
    </p:spTree>
    <p:extLst>
      <p:ext uri="{BB962C8B-B14F-4D97-AF65-F5344CB8AC3E}">
        <p14:creationId xmlns:p14="http://schemas.microsoft.com/office/powerpoint/2010/main" val="418832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59281" y="460190"/>
            <a:ext cx="5048177" cy="923330"/>
          </a:xfrm>
          <a:prstGeom prst="rect">
            <a:avLst/>
          </a:prstGeom>
        </p:spPr>
        <p:txBody>
          <a:bodyPr wrap="none">
            <a:spAutoFit/>
          </a:bodyPr>
          <a:lstStyle/>
          <a:p>
            <a:r>
              <a:rPr lang="it-IT" sz="5400" b="1" dirty="0">
                <a:ln w="22225">
                  <a:noFill/>
                  <a:prstDash val="solid"/>
                </a:ln>
                <a:solidFill>
                  <a:srgbClr val="0070C0"/>
                </a:solidFill>
                <a:latin typeface="Palatino Linotype" panose="02040502050505030304"/>
              </a:rPr>
              <a:t>Diagnostica</a:t>
            </a:r>
            <a:r>
              <a:rPr lang="it-IT" sz="5400" b="1" dirty="0">
                <a:ln/>
                <a:solidFill>
                  <a:srgbClr val="C0CF3A"/>
                </a:solidFill>
                <a:latin typeface="Palatino Linotype" panose="02040502050505030304"/>
              </a:rPr>
              <a:t> </a:t>
            </a:r>
            <a:r>
              <a:rPr lang="it-IT" sz="5400" b="1" dirty="0">
                <a:ln w="22225">
                  <a:noFill/>
                  <a:prstDash val="solid"/>
                </a:ln>
                <a:solidFill>
                  <a:srgbClr val="0070C0"/>
                </a:solidFill>
                <a:latin typeface="Palatino Linotype" panose="02040502050505030304"/>
              </a:rPr>
              <a:t>3D</a:t>
            </a:r>
            <a:endParaRPr lang="it-IT" sz="5400" dirty="0"/>
          </a:p>
        </p:txBody>
      </p:sp>
      <p:sp>
        <p:nvSpPr>
          <p:cNvPr id="3" name="Rettangolo 2"/>
          <p:cNvSpPr/>
          <p:nvPr/>
        </p:nvSpPr>
        <p:spPr>
          <a:xfrm>
            <a:off x="457201" y="1506087"/>
            <a:ext cx="11734800" cy="4739759"/>
          </a:xfrm>
          <a:prstGeom prst="rect">
            <a:avLst/>
          </a:prstGeom>
        </p:spPr>
        <p:txBody>
          <a:bodyPr wrap="square">
            <a:spAutoFit/>
          </a:bodyPr>
          <a:lstStyle/>
          <a:p>
            <a:r>
              <a:rPr lang="it-IT" sz="3200" dirty="0" err="1">
                <a:solidFill>
                  <a:srgbClr val="D43119"/>
                </a:solidFill>
                <a:latin typeface="MyriadPro-Light"/>
              </a:rPr>
              <a:t>Perchè</a:t>
            </a:r>
            <a:r>
              <a:rPr lang="it-IT" sz="3200" dirty="0">
                <a:solidFill>
                  <a:srgbClr val="D43119"/>
                </a:solidFill>
                <a:latin typeface="MyriadPro-Light"/>
              </a:rPr>
              <a:t> un panoramico dentale 3D?</a:t>
            </a:r>
          </a:p>
          <a:p>
            <a:endParaRPr lang="it-IT" dirty="0">
              <a:solidFill>
                <a:srgbClr val="5C5E5D"/>
              </a:solidFill>
              <a:latin typeface="MyriadPro-Regular" panose="020B0503030403020204" pitchFamily="34" charset="0"/>
            </a:endParaRPr>
          </a:p>
          <a:p>
            <a:r>
              <a:rPr lang="it-IT" dirty="0">
                <a:solidFill>
                  <a:srgbClr val="5C5E5D"/>
                </a:solidFill>
                <a:latin typeface="MyriadPro-Regular" panose="020B0503030403020204" pitchFamily="34" charset="0"/>
              </a:rPr>
              <a:t>Con lo sviluppo e l’evoluzione di nuove tecniche chirurgiche, </a:t>
            </a:r>
            <a:r>
              <a:rPr lang="it-IT" dirty="0" err="1">
                <a:solidFill>
                  <a:srgbClr val="5C5E5D"/>
                </a:solidFill>
                <a:latin typeface="MyriadPro-Regular" panose="020B0503030403020204" pitchFamily="34" charset="0"/>
              </a:rPr>
              <a:t>implantari</a:t>
            </a:r>
            <a:r>
              <a:rPr lang="it-IT" dirty="0">
                <a:solidFill>
                  <a:srgbClr val="5C5E5D"/>
                </a:solidFill>
                <a:latin typeface="MyriadPro-Regular" panose="020B0503030403020204" pitchFamily="34" charset="0"/>
              </a:rPr>
              <a:t> e ortodontiche, è nata l’esigenza</a:t>
            </a:r>
          </a:p>
          <a:p>
            <a:r>
              <a:rPr lang="it-IT" dirty="0">
                <a:solidFill>
                  <a:srgbClr val="5C5E5D"/>
                </a:solidFill>
                <a:latin typeface="MyriadPro-Regular" panose="020B0503030403020204" pitchFamily="34" charset="0"/>
              </a:rPr>
              <a:t>d</a:t>
            </a:r>
            <a:r>
              <a:rPr lang="it-IT" dirty="0">
                <a:solidFill>
                  <a:srgbClr val="000000"/>
                </a:solidFill>
                <a:latin typeface="MyriadPro-Regular" panose="020B0503030403020204" pitchFamily="34" charset="0"/>
              </a:rPr>
              <a:t>i disporre di esami radiologici </a:t>
            </a:r>
            <a:r>
              <a:rPr lang="it-IT" dirty="0" err="1">
                <a:solidFill>
                  <a:srgbClr val="000000"/>
                </a:solidFill>
                <a:latin typeface="MyriadPro-Regular" panose="020B0503030403020204" pitchFamily="34" charset="0"/>
              </a:rPr>
              <a:t>piu</a:t>
            </a:r>
            <a:r>
              <a:rPr lang="it-IT" dirty="0">
                <a:solidFill>
                  <a:srgbClr val="000000"/>
                </a:solidFill>
                <a:latin typeface="MyriadPro-Regular" panose="020B0503030403020204" pitchFamily="34" charset="0"/>
              </a:rPr>
              <a:t> sofisticati e in grado di visualizzare tridimensionalmente le strutture anatomiche.</a:t>
            </a:r>
          </a:p>
          <a:p>
            <a:endParaRPr lang="it-IT" dirty="0">
              <a:solidFill>
                <a:srgbClr val="000000"/>
              </a:solidFill>
              <a:latin typeface="MyriadPro-Regular" panose="020B0503030403020204" pitchFamily="34" charset="0"/>
            </a:endParaRPr>
          </a:p>
          <a:p>
            <a:r>
              <a:rPr lang="it-IT" dirty="0">
                <a:solidFill>
                  <a:srgbClr val="000000"/>
                </a:solidFill>
                <a:latin typeface="MyriadPro-Regular" panose="020B0503030403020204" pitchFamily="34" charset="0"/>
              </a:rPr>
              <a:t>L’attenzione si è quindi rivolta ad esami più complessi, che richiedono moderne attrezzature per la radiologia dentale</a:t>
            </a:r>
          </a:p>
          <a:p>
            <a:r>
              <a:rPr lang="it-IT" dirty="0">
                <a:solidFill>
                  <a:srgbClr val="000000"/>
                </a:solidFill>
                <a:latin typeface="MyriadPro-Regular" panose="020B0503030403020204" pitchFamily="34" charset="0"/>
              </a:rPr>
              <a:t>(TC </a:t>
            </a:r>
            <a:r>
              <a:rPr lang="it-IT" dirty="0" err="1">
                <a:solidFill>
                  <a:srgbClr val="000000"/>
                </a:solidFill>
                <a:latin typeface="MyriadPro-Regular" panose="020B0503030403020204" pitchFamily="34" charset="0"/>
              </a:rPr>
              <a:t>ConeBeam</a:t>
            </a:r>
            <a:r>
              <a:rPr lang="it-IT" dirty="0">
                <a:solidFill>
                  <a:srgbClr val="000000"/>
                </a:solidFill>
                <a:latin typeface="MyriadPro-Regular" panose="020B0503030403020204" pitchFamily="34" charset="0"/>
              </a:rPr>
              <a:t>), </a:t>
            </a:r>
            <a:r>
              <a:rPr lang="it-IT" dirty="0">
                <a:solidFill>
                  <a:srgbClr val="5C5E5D"/>
                </a:solidFill>
                <a:latin typeface="MyriadPro-Regular" panose="020B0503030403020204" pitchFamily="34" charset="0"/>
              </a:rPr>
              <a:t>le quali permettono di acquisire non più solo immagini bidimensionali, ma anche tridimensionali,</a:t>
            </a:r>
          </a:p>
          <a:p>
            <a:r>
              <a:rPr lang="it-IT" dirty="0">
                <a:solidFill>
                  <a:srgbClr val="5C5E5D"/>
                </a:solidFill>
                <a:latin typeface="MyriadPro-Regular" panose="020B0503030403020204" pitchFamily="34" charset="0"/>
              </a:rPr>
              <a:t>riducendo in modo drastico l’emissione dei raggi x. </a:t>
            </a:r>
          </a:p>
          <a:p>
            <a:endParaRPr lang="it-IT" dirty="0">
              <a:solidFill>
                <a:srgbClr val="5C5E5D"/>
              </a:solidFill>
              <a:latin typeface="MyriadPro-Regular" panose="020B0503030403020204" pitchFamily="34" charset="0"/>
            </a:endParaRPr>
          </a:p>
          <a:p>
            <a:r>
              <a:rPr lang="it-IT" dirty="0">
                <a:solidFill>
                  <a:srgbClr val="5C5E5D"/>
                </a:solidFill>
                <a:latin typeface="MyriadPro-Regular" panose="020B0503030403020204" pitchFamily="34" charset="0"/>
              </a:rPr>
              <a:t>Queste nuove tecnologie </a:t>
            </a:r>
            <a:r>
              <a:rPr lang="it-IT" dirty="0">
                <a:solidFill>
                  <a:srgbClr val="000000"/>
                </a:solidFill>
                <a:latin typeface="MyriadPro-Regular" panose="020B0503030403020204" pitchFamily="34" charset="0"/>
              </a:rPr>
              <a:t>forniscono importanti dati che l’odontoiatra può utilizzare per progettare e pianificare ogni fase del trattamento da eseguire.</a:t>
            </a:r>
          </a:p>
          <a:p>
            <a:endParaRPr lang="it-IT" dirty="0">
              <a:solidFill>
                <a:srgbClr val="000000"/>
              </a:solidFill>
              <a:latin typeface="MyriadPro-Regular" panose="020B0503030403020204" pitchFamily="34" charset="0"/>
            </a:endParaRPr>
          </a:p>
          <a:p>
            <a:r>
              <a:rPr lang="it-IT" dirty="0">
                <a:solidFill>
                  <a:srgbClr val="000000"/>
                </a:solidFill>
                <a:latin typeface="MyriadPro-Regular" panose="020B0503030403020204" pitchFamily="34" charset="0"/>
              </a:rPr>
              <a:t>L’</a:t>
            </a:r>
            <a:r>
              <a:rPr lang="it-IT" dirty="0" err="1">
                <a:solidFill>
                  <a:srgbClr val="000000"/>
                </a:solidFill>
                <a:latin typeface="MyriadPro-Regular" panose="020B0503030403020204" pitchFamily="34" charset="0"/>
              </a:rPr>
              <a:t>imaging</a:t>
            </a:r>
            <a:r>
              <a:rPr lang="it-IT" dirty="0">
                <a:solidFill>
                  <a:srgbClr val="000000"/>
                </a:solidFill>
                <a:latin typeface="MyriadPro-Regular" panose="020B0503030403020204" pitchFamily="34" charset="0"/>
              </a:rPr>
              <a:t> 3D offre una rappresentazione reale dell’anatomia del paziente, osservabile da qualsiasi direzione. </a:t>
            </a:r>
            <a:r>
              <a:rPr lang="it-IT" dirty="0">
                <a:solidFill>
                  <a:srgbClr val="5C5E5D"/>
                </a:solidFill>
                <a:latin typeface="MyriadPro-Regular" panose="020B0503030403020204" pitchFamily="34" charset="0"/>
              </a:rPr>
              <a:t>Tutti i sistemi di </a:t>
            </a:r>
            <a:r>
              <a:rPr lang="it-IT" dirty="0" err="1">
                <a:solidFill>
                  <a:srgbClr val="5C5E5D"/>
                </a:solidFill>
                <a:latin typeface="MyriadPro-Regular" panose="020B0503030403020204" pitchFamily="34" charset="0"/>
              </a:rPr>
              <a:t>imaging</a:t>
            </a:r>
            <a:r>
              <a:rPr lang="it-IT" dirty="0">
                <a:solidFill>
                  <a:srgbClr val="5C5E5D"/>
                </a:solidFill>
                <a:latin typeface="MyriadPro-Regular" panose="020B0503030403020204" pitchFamily="34" charset="0"/>
              </a:rPr>
              <a:t> 3D sono sistemi di tomografia computerizzata (TC) che utilizzano gli algoritmi informatici per tradurre in visualizzazioni tridimensionali una sequenza di tomografie: “strati” bidimensionali della struttura di cui si intende elaborare l’immagine. </a:t>
            </a:r>
            <a:r>
              <a:rPr lang="it-IT" dirty="0">
                <a:solidFill>
                  <a:srgbClr val="000000"/>
                </a:solidFill>
                <a:latin typeface="MyriadPro-Regular" panose="020B0503030403020204" pitchFamily="34" charset="0"/>
              </a:rPr>
              <a:t>L’utilizzo dei sistemi 3D, per pianificazione e diagnosi, e applicabile in diverse branche dentali.</a:t>
            </a:r>
            <a:endParaRPr lang="it-IT" dirty="0"/>
          </a:p>
        </p:txBody>
      </p:sp>
    </p:spTree>
    <p:extLst>
      <p:ext uri="{BB962C8B-B14F-4D97-AF65-F5344CB8AC3E}">
        <p14:creationId xmlns:p14="http://schemas.microsoft.com/office/powerpoint/2010/main" val="18894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8491" y="1924333"/>
            <a:ext cx="10604311" cy="4616648"/>
          </a:xfrm>
          <a:prstGeom prst="rect">
            <a:avLst/>
          </a:prstGeom>
        </p:spPr>
        <p:txBody>
          <a:bodyPr wrap="square">
            <a:spAutoFit/>
          </a:bodyPr>
          <a:lstStyle/>
          <a:p>
            <a:r>
              <a:rPr lang="it-IT" sz="2400" dirty="0"/>
              <a:t>INFORMAZIONI SULLA  FASE DELL’INSTALLAZIONE </a:t>
            </a:r>
          </a:p>
          <a:p>
            <a:r>
              <a:rPr lang="it-IT" dirty="0"/>
              <a:t>Il nuovo Testo Unico sulla sicurezza 81/2008, fra le tante novità ha introdotto le così denominate “attrezzature di lavoro” che in ambito sanitario ed odontoiatrico sono tutti i DISPOSITIVI MEDIC</a:t>
            </a:r>
            <a:r>
              <a:rPr lang="it-IT" b="1" dirty="0">
                <a:ln w="22225">
                  <a:noFill/>
                  <a:prstDash val="solid"/>
                </a:ln>
                <a:solidFill>
                  <a:srgbClr val="0070C0"/>
                </a:solidFill>
              </a:rPr>
              <a:t>I</a:t>
            </a:r>
          </a:p>
          <a:p>
            <a:r>
              <a:rPr lang="it-IT" dirty="0"/>
              <a:t>Indica come obbligo la marcatura CE (marcatura che attesta la sicurezza del prodotto) e richiama l’attenzione sul concetto di “corretta installazione”, aspetto richiamato anche dalla Direttiva 93/42 CEE. L’obiettivo è quello di mantenere e garantire la sicurezza del dispositivo. </a:t>
            </a:r>
          </a:p>
          <a:p>
            <a:r>
              <a:rPr lang="it-IT" dirty="0"/>
              <a:t>Questa azione assume quindi un ruolo primario, al fine di garantire la sicurezza e l’efficienza del dispositivo.  Il montaggio deve seguire precise regole: </a:t>
            </a:r>
          </a:p>
          <a:p>
            <a:r>
              <a:rPr lang="it-IT" dirty="0"/>
              <a:t>• Il montaggio deve essere eseguito esclusivamente da personale abilitato dal produttore. </a:t>
            </a:r>
          </a:p>
          <a:p>
            <a:r>
              <a:rPr lang="it-IT" dirty="0"/>
              <a:t>• Il montaggio deve essere eseguito seguendo rigorosamente le disposizioni redatte dal produttore, elencate nel manuale d’uso e suggerite durante i corsi di perfezionamento tecnico. </a:t>
            </a:r>
          </a:p>
          <a:p>
            <a:r>
              <a:rPr lang="it-IT" dirty="0"/>
              <a:t>• Dopo il montaggio del dispositivo, il tecnico autorizzato deve provvedere ad una spiegazione dettagliata del suo uso agli utilizzatori e deve essere rilasciata tutta la documentazione informativa, tecnica e didattica, da conservare nel libro macchina dell’apparecchiatura stessa. </a:t>
            </a:r>
          </a:p>
          <a:p>
            <a:r>
              <a:rPr lang="it-IT" dirty="0"/>
              <a:t>• Il montaggio deve essere formalizzato, con la consegna dell’apposito verbale installazione, debitamente compilato e sottoscritto da entrambe le parti.</a:t>
            </a:r>
            <a:endParaRPr lang="it-IT" b="1" dirty="0">
              <a:ln w="22225">
                <a:noFill/>
                <a:prstDash val="solid"/>
              </a:ln>
              <a:solidFill>
                <a:srgbClr val="0070C0"/>
              </a:solidFill>
            </a:endParaRPr>
          </a:p>
        </p:txBody>
      </p:sp>
      <p:sp>
        <p:nvSpPr>
          <p:cNvPr id="3" name="Rettangolo 2"/>
          <p:cNvSpPr/>
          <p:nvPr/>
        </p:nvSpPr>
        <p:spPr>
          <a:xfrm>
            <a:off x="3221949" y="358040"/>
            <a:ext cx="4698921"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374046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39107" y="542077"/>
            <a:ext cx="5545083"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
        <p:nvSpPr>
          <p:cNvPr id="5" name="Rettangolo 4"/>
          <p:cNvSpPr/>
          <p:nvPr/>
        </p:nvSpPr>
        <p:spPr>
          <a:xfrm>
            <a:off x="136478" y="1465407"/>
            <a:ext cx="12055521" cy="4924425"/>
          </a:xfrm>
          <a:prstGeom prst="rect">
            <a:avLst/>
          </a:prstGeom>
        </p:spPr>
        <p:txBody>
          <a:bodyPr wrap="square">
            <a:spAutoFit/>
          </a:bodyPr>
          <a:lstStyle/>
          <a:p>
            <a:r>
              <a:rPr lang="it-IT" sz="2400" b="1" dirty="0"/>
              <a:t>Informazione sugli Adempimenti </a:t>
            </a:r>
            <a:r>
              <a:rPr lang="it-IT" sz="2400" b="1" i="1" dirty="0"/>
              <a:t>post </a:t>
            </a:r>
            <a:r>
              <a:rPr lang="it-IT" sz="2400" b="1" dirty="0"/>
              <a:t>installazione </a:t>
            </a:r>
          </a:p>
          <a:p>
            <a:r>
              <a:rPr lang="it-IT" sz="1400" b="1" i="1" dirty="0"/>
              <a:t> </a:t>
            </a:r>
            <a:r>
              <a:rPr lang="it-IT" sz="1400" dirty="0"/>
              <a:t>1. Eseguire costantemente la verifica periodica</a:t>
            </a:r>
            <a:r>
              <a:rPr lang="it-IT" sz="1400" b="1" dirty="0"/>
              <a:t> </a:t>
            </a:r>
            <a:r>
              <a:rPr lang="it-IT" sz="1400" dirty="0"/>
              <a:t>dell’efficacia dei dispositivi e delle tecniche di radioprotezione, tramite controllo svolto dall’EQ, con cadenza almeno biennale. Per ciascuna verifica eseguita, verrà redatto apposito verbale di controllo. </a:t>
            </a:r>
          </a:p>
          <a:p>
            <a:r>
              <a:rPr lang="it-IT" sz="1400" dirty="0"/>
              <a:t>2. La relativa documentazione, tenuta a cura dell’esperto qualificato incaricato per conto dell’odontoiatra, deve essere conservata per almeno 5 anni dalla data di compilazione, limitatamente ai verbali di verifica periodica, con le valutazioni delle zone sorvegliate e della dose ricevuta dai lavoratori (non esposti) in essi contenute. (ulteriore termine: sino a 5 anni dalla cessazione dall’attività radiodiagnostica per la relazione relativa all’entità di rischio e all’esame preventivo dei progetti - relazione iniziale - e delle eventuali modifiche di installazione). </a:t>
            </a:r>
          </a:p>
          <a:p>
            <a:r>
              <a:rPr lang="it-IT" sz="1400" dirty="0"/>
              <a:t>3. Il controllo di qualità per opera dell’Esperto Qualificato se trattasi di professionista abilitato prima del luglio 2000, oppure dell’Esperto in Fisica Medica, a seguito di specifico incarico scritto del titolare dello studio, costituisce un’ulteriore verifica della funzionalità degli apparecchi radiogeni che si aggiunge alla sorveglianza fisica, con cadenza annuale (circolare Min. Salute n° DPU U07/3.1.5 la/1206 del 01/07/02). Le prove idonee a verificare le prestazioni funzionali di un’apparecchiatura sono classificate in tre tipologie: </a:t>
            </a:r>
          </a:p>
          <a:p>
            <a:r>
              <a:rPr lang="it-IT" sz="1400" dirty="0"/>
              <a:t>• prova di accettazione e di collaudo: dopo l’apporto di importanti modifiche; </a:t>
            </a:r>
          </a:p>
          <a:p>
            <a:r>
              <a:rPr lang="it-IT" sz="1400" dirty="0"/>
              <a:t>• prova di verifica o di stato: per verificare il livello di funzionamento dell’apparecchiatura in rapporto alla funzione che deve svolgere (apparecchi in uso); </a:t>
            </a:r>
          </a:p>
          <a:p>
            <a:r>
              <a:rPr lang="it-IT" sz="1400" dirty="0"/>
              <a:t>• prova di mantenimento o di costanza: per verificare periodicamente il corretto funzionamento, attraverso singoli test (controlli periodici). </a:t>
            </a:r>
          </a:p>
          <a:p>
            <a:r>
              <a:rPr lang="it-IT" sz="1400" dirty="0"/>
              <a:t>4. L’odontoiatra deve predisporre per ogni gruppo di apparecchiature omogenee un registro, cd. “manuale di qualità”, nel quale dovranno essere riportati: </a:t>
            </a:r>
          </a:p>
          <a:p>
            <a:r>
              <a:rPr lang="it-IT" sz="1400" dirty="0"/>
              <a:t>• i protocolli di verifica; </a:t>
            </a:r>
          </a:p>
          <a:p>
            <a:r>
              <a:rPr lang="it-IT" sz="1400" dirty="0"/>
              <a:t>• i risultati delle prove di collaudo e di quelle periodiche, con le relative conclusioni; </a:t>
            </a:r>
          </a:p>
          <a:p>
            <a:r>
              <a:rPr lang="it-IT" sz="1400" dirty="0"/>
              <a:t>• i giudizi sulla qualità tecnica delle prestazioni diagnostiche, sottoscritti da parte dell’odontoiatra stesso, in qualità di responsabile delle apparecchiature abilitato a svolgere direttamente l’indagine clinica (DM sanità 14 febbraio 1997, art.2, comma2). </a:t>
            </a:r>
          </a:p>
          <a:p>
            <a:r>
              <a:rPr lang="it-IT" sz="1400" dirty="0"/>
              <a:t>Tale registro, deve essere custodito per almeno 5 anni dalla data dell’ultima registrazione. </a:t>
            </a:r>
          </a:p>
          <a:p>
            <a:endParaRPr lang="it-IT" sz="2400" dirty="0"/>
          </a:p>
        </p:txBody>
      </p:sp>
    </p:spTree>
    <p:extLst>
      <p:ext uri="{BB962C8B-B14F-4D97-AF65-F5344CB8AC3E}">
        <p14:creationId xmlns:p14="http://schemas.microsoft.com/office/powerpoint/2010/main" val="123575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9C0D23B-2BCF-40A8-87C5-F2512E506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6688" y="3177057"/>
            <a:ext cx="5293926" cy="3422962"/>
          </a:xfrm>
          <a:prstGeom prst="rect">
            <a:avLst/>
          </a:prstGeom>
        </p:spPr>
      </p:pic>
      <p:sp>
        <p:nvSpPr>
          <p:cNvPr id="3" name="Rettangolo 2">
            <a:extLst>
              <a:ext uri="{FF2B5EF4-FFF2-40B4-BE49-F238E27FC236}">
                <a16:creationId xmlns:a16="http://schemas.microsoft.com/office/drawing/2014/main" id="{2AB85638-59F3-45A1-BCE8-F751A99D1C7B}"/>
              </a:ext>
            </a:extLst>
          </p:cNvPr>
          <p:cNvSpPr/>
          <p:nvPr/>
        </p:nvSpPr>
        <p:spPr>
          <a:xfrm>
            <a:off x="1488913" y="656185"/>
            <a:ext cx="9175589" cy="221599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a:p>
            <a:pPr algn="ctr"/>
            <a:r>
              <a:rPr lang="it-IT" sz="3600" b="1" dirty="0">
                <a:ln w="22225">
                  <a:noFill/>
                  <a:prstDash val="solid"/>
                </a:ln>
                <a:solidFill>
                  <a:srgbClr val="0070C0"/>
                </a:solidFill>
              </a:rPr>
              <a:t>Radiografico </a:t>
            </a:r>
            <a:r>
              <a:rPr lang="it-IT" sz="3600" b="1" dirty="0" err="1">
                <a:ln w="22225">
                  <a:noFill/>
                  <a:prstDash val="solid"/>
                </a:ln>
                <a:solidFill>
                  <a:srgbClr val="0070C0"/>
                </a:solidFill>
              </a:rPr>
              <a:t>endorale</a:t>
            </a:r>
            <a:endParaRPr lang="it-IT" sz="3600" b="1" dirty="0">
              <a:ln w="22225">
                <a:noFill/>
                <a:prstDash val="solid"/>
              </a:ln>
              <a:solidFill>
                <a:srgbClr val="0070C0"/>
              </a:solidFill>
            </a:endParaRPr>
          </a:p>
          <a:p>
            <a:r>
              <a:rPr lang="it-IT" sz="2000" dirty="0"/>
              <a:t>La Radiografia </a:t>
            </a:r>
            <a:r>
              <a:rPr lang="it-IT" sz="2000" dirty="0" err="1"/>
              <a:t>Endorale</a:t>
            </a:r>
            <a:r>
              <a:rPr lang="it-IT" sz="2000" dirty="0"/>
              <a:t> </a:t>
            </a:r>
            <a:r>
              <a:rPr lang="it-IT" sz="1400" dirty="0"/>
              <a:t>è un esame mirato a un singolo dente o a pochi denti (2-3 massimo) e offre un dettaglio</a:t>
            </a:r>
          </a:p>
          <a:p>
            <a:r>
              <a:rPr lang="it-IT" sz="1400" dirty="0"/>
              <a:t>particolareggiato in una zona specifica. della bocca. Questi prodotti sono utilizzati da anni, ma grazie all’avvento</a:t>
            </a:r>
          </a:p>
          <a:p>
            <a:r>
              <a:rPr lang="it-IT" sz="1400" dirty="0"/>
              <a:t>dei sensori </a:t>
            </a:r>
            <a:r>
              <a:rPr lang="it-IT" sz="1400" dirty="0" err="1"/>
              <a:t>intraorali</a:t>
            </a:r>
            <a:r>
              <a:rPr lang="it-IT" sz="1400" dirty="0"/>
              <a:t>, ora possono sfruttare appieno la logica digitale.</a:t>
            </a:r>
            <a:endParaRPr lang="it-IT" sz="1400" b="1" dirty="0">
              <a:ln w="22225">
                <a:noFill/>
                <a:prstDash val="solid"/>
              </a:ln>
              <a:solidFill>
                <a:srgbClr val="0070C0"/>
              </a:solidFill>
            </a:endParaRPr>
          </a:p>
        </p:txBody>
      </p:sp>
    </p:spTree>
    <p:extLst>
      <p:ext uri="{BB962C8B-B14F-4D97-AF65-F5344CB8AC3E}">
        <p14:creationId xmlns:p14="http://schemas.microsoft.com/office/powerpoint/2010/main" val="27182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88643" y="206062"/>
            <a:ext cx="10122794" cy="1754326"/>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a:p>
            <a:pPr algn="ctr"/>
            <a:r>
              <a:rPr lang="it-IT" sz="5400" b="1" dirty="0">
                <a:ln w="22225">
                  <a:noFill/>
                  <a:prstDash val="solid"/>
                </a:ln>
                <a:solidFill>
                  <a:srgbClr val="0070C0"/>
                </a:solidFill>
              </a:rPr>
              <a:t>Cosa significa DIAGNOSTICA 2D </a:t>
            </a:r>
          </a:p>
        </p:txBody>
      </p:sp>
      <p:pic>
        <p:nvPicPr>
          <p:cNvPr id="5" name="Immagine 4">
            <a:extLst>
              <a:ext uri="{FF2B5EF4-FFF2-40B4-BE49-F238E27FC236}">
                <a16:creationId xmlns:a16="http://schemas.microsoft.com/office/drawing/2014/main" id="{AC90CB7D-FCAE-45CE-9C9E-58FD23B8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099" y="2245049"/>
            <a:ext cx="7621064" cy="4372585"/>
          </a:xfrm>
          <a:prstGeom prst="rect">
            <a:avLst/>
          </a:prstGeom>
        </p:spPr>
      </p:pic>
    </p:spTree>
    <p:extLst>
      <p:ext uri="{BB962C8B-B14F-4D97-AF65-F5344CB8AC3E}">
        <p14:creationId xmlns:p14="http://schemas.microsoft.com/office/powerpoint/2010/main" val="104486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40158" y="1271191"/>
            <a:ext cx="10097036" cy="4868384"/>
          </a:xfrm>
          <a:prstGeom prst="rect">
            <a:avLst/>
          </a:prstGeom>
        </p:spPr>
        <p:txBody>
          <a:bodyPr wrap="square">
            <a:spAutoFit/>
          </a:bodyPr>
          <a:lstStyle/>
          <a:p>
            <a:pPr>
              <a:lnSpc>
                <a:spcPct val="107000"/>
              </a:lnSpc>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Quali sono le domande che mi devo porre in uno studio per pensare di poter effettuare della buona diagnostica 2d con efficienza ed efficacia</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1 – Da quanti anni ha installato il radiografico in studio?</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2 – Il braccio del suo radiografico è stabile o lo deve far spesso regolare dal tecnico (la testa si sposta dopo averla posizionata)?</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3 – La testa del radiografico perde olio?</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4 – La centralina le permette di impostare i tempi desiderati con i fosfori o i sistemi digitali o deve sempre schiarire o scurire le immagini dopo averle acquisite?</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5 – La centralina del radiografico dopo aver eseguito lo scatto, segnala la dose in DAP?</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6 – E’ soddisfatto della qualità delle immagini acquisite o vorrebbe ulteriormente migliorarle?</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ttangolo 3"/>
          <p:cNvSpPr/>
          <p:nvPr/>
        </p:nvSpPr>
        <p:spPr>
          <a:xfrm>
            <a:off x="1622738" y="321972"/>
            <a:ext cx="7881870" cy="923330"/>
          </a:xfrm>
          <a:prstGeom prst="rect">
            <a:avLst/>
          </a:prstGeom>
        </p:spPr>
        <p:txBody>
          <a:bodyPr wrap="square">
            <a:spAutoFit/>
          </a:bodyPr>
          <a:lstStyle/>
          <a:p>
            <a:pPr algn="ctr"/>
            <a:r>
              <a:rPr lang="it-IT" sz="5400" b="1" dirty="0">
                <a:ln w="22225">
                  <a:noFill/>
                  <a:prstDash val="solid"/>
                </a:ln>
                <a:solidFill>
                  <a:srgbClr val="0070C0"/>
                </a:solidFill>
              </a:rPr>
              <a:t>Diagnostica</a:t>
            </a:r>
            <a:r>
              <a:rPr lang="it-IT" sz="5400" b="1" dirty="0">
                <a:ln/>
                <a:solidFill>
                  <a:schemeClr val="accent3"/>
                </a:solidFill>
              </a:rPr>
              <a:t> </a:t>
            </a:r>
            <a:r>
              <a:rPr lang="it-IT" sz="5400" b="1" dirty="0">
                <a:ln w="22225">
                  <a:noFill/>
                  <a:prstDash val="solid"/>
                </a:ln>
                <a:solidFill>
                  <a:srgbClr val="0070C0"/>
                </a:solidFill>
              </a:rPr>
              <a:t>2D</a:t>
            </a:r>
          </a:p>
        </p:txBody>
      </p:sp>
    </p:spTree>
    <p:extLst>
      <p:ext uri="{BB962C8B-B14F-4D97-AF65-F5344CB8AC3E}">
        <p14:creationId xmlns:p14="http://schemas.microsoft.com/office/powerpoint/2010/main" val="1862126287"/>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TM03457475[[fn=Cornice]]</Template>
  <TotalTime>316</TotalTime>
  <Words>3457</Words>
  <Application>Microsoft Office PowerPoint</Application>
  <PresentationFormat>Widescreen</PresentationFormat>
  <Paragraphs>251</Paragraphs>
  <Slides>42</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42</vt:i4>
      </vt:variant>
    </vt:vector>
  </HeadingPairs>
  <TitlesOfParts>
    <vt:vector size="55" baseType="lpstr">
      <vt:lpstr>Arial</vt:lpstr>
      <vt:lpstr>Calibri</vt:lpstr>
      <vt:lpstr>Corbel</vt:lpstr>
      <vt:lpstr>Helvetica</vt:lpstr>
      <vt:lpstr>Helvetica85-Heavy</vt:lpstr>
      <vt:lpstr>MyriadPro-Light</vt:lpstr>
      <vt:lpstr>MyriadPro-Regular</vt:lpstr>
      <vt:lpstr>MyriadPro-Semibold</vt:lpstr>
      <vt:lpstr>Palatino Linotype</vt:lpstr>
      <vt:lpstr>Ronnia Cond Th</vt:lpstr>
      <vt:lpstr>Ronnia Lt</vt:lpstr>
      <vt:lpstr>Wingdings 2</vt:lpstr>
      <vt:lpstr>Cornice</vt:lpstr>
      <vt:lpstr>APPARECCHIATURE PER LA DIAGNOSTICA E MODALITA’ D’USO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APPARECCHIATURE PER LA DIAGNOSTICA E MODALITA’ D’USO</dc:title>
  <dc:creator>mau.quaranta@gmail.com</dc:creator>
  <cp:lastModifiedBy>Federica Russo</cp:lastModifiedBy>
  <cp:revision>40</cp:revision>
  <dcterms:created xsi:type="dcterms:W3CDTF">2019-02-26T12:20:24Z</dcterms:created>
  <dcterms:modified xsi:type="dcterms:W3CDTF">2020-04-20T07:33:35Z</dcterms:modified>
</cp:coreProperties>
</file>