
<file path=[Content_Types].xml><?xml version="1.0" encoding="utf-8"?>
<Types xmlns="http://schemas.openxmlformats.org/package/2006/content-types">
  <Default Extension="xml" ContentType="application/xml"/>
  <Default Extension="jpeg" ContentType="image/jpeg"/>
  <Default Extension="tif" ContentType="image/tif"/>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2" r:id="rId37"/>
    <p:sldId id="291" r:id="rId3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1F497D"/>
              </a:solidFill>
              <a:prstDash val="solid"/>
              <a:round/>
            </a:ln>
          </a:left>
          <a:right>
            <a:ln w="12700" cap="flat">
              <a:solidFill>
                <a:srgbClr val="1F497D"/>
              </a:solidFill>
              <a:prstDash val="solid"/>
              <a:round/>
            </a:ln>
          </a:right>
          <a:top>
            <a:ln w="12700" cap="flat">
              <a:solidFill>
                <a:srgbClr val="1F497D"/>
              </a:solidFill>
              <a:prstDash val="solid"/>
              <a:round/>
            </a:ln>
          </a:top>
          <a:bottom>
            <a:ln w="12700" cap="flat">
              <a:solidFill>
                <a:srgbClr val="1F497D"/>
              </a:solidFill>
              <a:prstDash val="solid"/>
              <a:round/>
            </a:ln>
          </a:bottom>
          <a:insideH>
            <a:ln w="12700" cap="flat">
              <a:solidFill>
                <a:srgbClr val="1F497D"/>
              </a:solidFill>
              <a:prstDash val="solid"/>
              <a:round/>
            </a:ln>
          </a:insideH>
          <a:insideV>
            <a:ln w="12700" cap="flat">
              <a:solidFill>
                <a:srgbClr val="1F497D"/>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1F497D"/>
        </a:fontRef>
        <a:srgbClr val="1F497D"/>
      </a:tcTxStyle>
      <a:tcStyle>
        <a:tcBdr>
          <a:left>
            <a:ln w="12700" cap="flat">
              <a:solidFill>
                <a:srgbClr val="1F497D"/>
              </a:solidFill>
              <a:prstDash val="solid"/>
              <a:round/>
            </a:ln>
          </a:left>
          <a:right>
            <a:ln w="12700" cap="flat">
              <a:solidFill>
                <a:srgbClr val="1F497D"/>
              </a:solidFill>
              <a:prstDash val="solid"/>
              <a:round/>
            </a:ln>
          </a:right>
          <a:top>
            <a:ln w="12700" cap="flat">
              <a:solidFill>
                <a:srgbClr val="1F497D"/>
              </a:solidFill>
              <a:prstDash val="solid"/>
              <a:round/>
            </a:ln>
          </a:top>
          <a:bottom>
            <a:ln w="12700" cap="flat">
              <a:solidFill>
                <a:srgbClr val="1F497D"/>
              </a:solidFill>
              <a:prstDash val="solid"/>
              <a:round/>
            </a:ln>
          </a:bottom>
          <a:insideH>
            <a:ln w="12700" cap="flat">
              <a:solidFill>
                <a:srgbClr val="1F497D"/>
              </a:solidFill>
              <a:prstDash val="solid"/>
              <a:round/>
            </a:ln>
          </a:insideH>
          <a:insideV>
            <a:ln w="12700" cap="flat">
              <a:solidFill>
                <a:srgbClr val="1F497D"/>
              </a:solidFill>
              <a:prstDash val="solid"/>
              <a:round/>
            </a:ln>
          </a:insideV>
        </a:tcBdr>
        <a:fill>
          <a:solidFill>
            <a:schemeClr val="accent1"/>
          </a:solidFill>
        </a:fill>
      </a:tcStyle>
    </a:firstCol>
    <a:lastRow>
      <a:tcTxStyle b="on" i="off">
        <a:fontRef idx="major">
          <a:srgbClr val="1F497D"/>
        </a:fontRef>
        <a:srgbClr val="1F497D"/>
      </a:tcTxStyle>
      <a:tcStyle>
        <a:tcBdr>
          <a:left>
            <a:ln w="12700" cap="flat">
              <a:solidFill>
                <a:srgbClr val="1F497D"/>
              </a:solidFill>
              <a:prstDash val="solid"/>
              <a:round/>
            </a:ln>
          </a:left>
          <a:right>
            <a:ln w="12700" cap="flat">
              <a:solidFill>
                <a:srgbClr val="1F497D"/>
              </a:solidFill>
              <a:prstDash val="solid"/>
              <a:round/>
            </a:ln>
          </a:right>
          <a:top>
            <a:ln w="38100" cap="flat">
              <a:solidFill>
                <a:srgbClr val="1F497D"/>
              </a:solidFill>
              <a:prstDash val="solid"/>
              <a:round/>
            </a:ln>
          </a:top>
          <a:bottom>
            <a:ln w="12700" cap="flat">
              <a:solidFill>
                <a:srgbClr val="1F497D"/>
              </a:solidFill>
              <a:prstDash val="solid"/>
              <a:round/>
            </a:ln>
          </a:bottom>
          <a:insideH>
            <a:ln w="12700" cap="flat">
              <a:solidFill>
                <a:srgbClr val="1F497D"/>
              </a:solidFill>
              <a:prstDash val="solid"/>
              <a:round/>
            </a:ln>
          </a:insideH>
          <a:insideV>
            <a:ln w="12700" cap="flat">
              <a:solidFill>
                <a:srgbClr val="1F497D"/>
              </a:solidFill>
              <a:prstDash val="solid"/>
              <a:round/>
            </a:ln>
          </a:insideV>
        </a:tcBdr>
        <a:fill>
          <a:solidFill>
            <a:schemeClr val="accent1"/>
          </a:solidFill>
        </a:fill>
      </a:tcStyle>
    </a:lastRow>
    <a:firstRow>
      <a:tcTxStyle b="on" i="off">
        <a:fontRef idx="major">
          <a:srgbClr val="1F497D"/>
        </a:fontRef>
        <a:srgbClr val="1F497D"/>
      </a:tcTxStyle>
      <a:tcStyle>
        <a:tcBdr>
          <a:left>
            <a:ln w="12700" cap="flat">
              <a:solidFill>
                <a:srgbClr val="1F497D"/>
              </a:solidFill>
              <a:prstDash val="solid"/>
              <a:round/>
            </a:ln>
          </a:left>
          <a:right>
            <a:ln w="12700" cap="flat">
              <a:solidFill>
                <a:srgbClr val="1F497D"/>
              </a:solidFill>
              <a:prstDash val="solid"/>
              <a:round/>
            </a:ln>
          </a:right>
          <a:top>
            <a:ln w="12700" cap="flat">
              <a:solidFill>
                <a:srgbClr val="1F497D"/>
              </a:solidFill>
              <a:prstDash val="solid"/>
              <a:round/>
            </a:ln>
          </a:top>
          <a:bottom>
            <a:ln w="38100" cap="flat">
              <a:solidFill>
                <a:srgbClr val="1F497D"/>
              </a:solidFill>
              <a:prstDash val="solid"/>
              <a:round/>
            </a:ln>
          </a:bottom>
          <a:insideH>
            <a:ln w="12700" cap="flat">
              <a:solidFill>
                <a:srgbClr val="1F497D"/>
              </a:solidFill>
              <a:prstDash val="solid"/>
              <a:round/>
            </a:ln>
          </a:insideH>
          <a:insideV>
            <a:ln w="12700" cap="flat">
              <a:solidFill>
                <a:srgbClr val="1F497D"/>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1F497D"/>
              </a:solidFill>
              <a:prstDash val="solid"/>
              <a:round/>
            </a:ln>
          </a:left>
          <a:right>
            <a:ln w="12700" cap="flat">
              <a:solidFill>
                <a:srgbClr val="1F497D"/>
              </a:solidFill>
              <a:prstDash val="solid"/>
              <a:round/>
            </a:ln>
          </a:right>
          <a:top>
            <a:ln w="12700" cap="flat">
              <a:solidFill>
                <a:srgbClr val="1F497D"/>
              </a:solidFill>
              <a:prstDash val="solid"/>
              <a:round/>
            </a:ln>
          </a:top>
          <a:bottom>
            <a:ln w="12700" cap="flat">
              <a:solidFill>
                <a:srgbClr val="1F497D"/>
              </a:solidFill>
              <a:prstDash val="solid"/>
              <a:round/>
            </a:ln>
          </a:bottom>
          <a:insideH>
            <a:ln w="12700" cap="flat">
              <a:solidFill>
                <a:srgbClr val="1F497D"/>
              </a:solidFill>
              <a:prstDash val="solid"/>
              <a:round/>
            </a:ln>
          </a:insideH>
          <a:insideV>
            <a:ln w="12700" cap="flat">
              <a:solidFill>
                <a:srgbClr val="1F497D"/>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1F497D"/>
        </a:fontRef>
        <a:srgbClr val="1F497D"/>
      </a:tcTxStyle>
      <a:tcStyle>
        <a:tcBdr>
          <a:left>
            <a:ln w="12700" cap="flat">
              <a:solidFill>
                <a:srgbClr val="1F497D"/>
              </a:solidFill>
              <a:prstDash val="solid"/>
              <a:round/>
            </a:ln>
          </a:left>
          <a:right>
            <a:ln w="12700" cap="flat">
              <a:solidFill>
                <a:srgbClr val="1F497D"/>
              </a:solidFill>
              <a:prstDash val="solid"/>
              <a:round/>
            </a:ln>
          </a:right>
          <a:top>
            <a:ln w="12700" cap="flat">
              <a:solidFill>
                <a:srgbClr val="1F497D"/>
              </a:solidFill>
              <a:prstDash val="solid"/>
              <a:round/>
            </a:ln>
          </a:top>
          <a:bottom>
            <a:ln w="12700" cap="flat">
              <a:solidFill>
                <a:srgbClr val="1F497D"/>
              </a:solidFill>
              <a:prstDash val="solid"/>
              <a:round/>
            </a:ln>
          </a:bottom>
          <a:insideH>
            <a:ln w="12700" cap="flat">
              <a:solidFill>
                <a:srgbClr val="1F497D"/>
              </a:solidFill>
              <a:prstDash val="solid"/>
              <a:round/>
            </a:ln>
          </a:insideH>
          <a:insideV>
            <a:ln w="12700" cap="flat">
              <a:solidFill>
                <a:srgbClr val="1F497D"/>
              </a:solidFill>
              <a:prstDash val="solid"/>
              <a:round/>
            </a:ln>
          </a:insideV>
        </a:tcBdr>
        <a:fill>
          <a:solidFill>
            <a:schemeClr val="accent3"/>
          </a:solidFill>
        </a:fill>
      </a:tcStyle>
    </a:firstCol>
    <a:lastRow>
      <a:tcTxStyle b="on" i="off">
        <a:fontRef idx="major">
          <a:srgbClr val="1F497D"/>
        </a:fontRef>
        <a:srgbClr val="1F497D"/>
      </a:tcTxStyle>
      <a:tcStyle>
        <a:tcBdr>
          <a:left>
            <a:ln w="12700" cap="flat">
              <a:solidFill>
                <a:srgbClr val="1F497D"/>
              </a:solidFill>
              <a:prstDash val="solid"/>
              <a:round/>
            </a:ln>
          </a:left>
          <a:right>
            <a:ln w="12700" cap="flat">
              <a:solidFill>
                <a:srgbClr val="1F497D"/>
              </a:solidFill>
              <a:prstDash val="solid"/>
              <a:round/>
            </a:ln>
          </a:right>
          <a:top>
            <a:ln w="38100" cap="flat">
              <a:solidFill>
                <a:srgbClr val="1F497D"/>
              </a:solidFill>
              <a:prstDash val="solid"/>
              <a:round/>
            </a:ln>
          </a:top>
          <a:bottom>
            <a:ln w="12700" cap="flat">
              <a:solidFill>
                <a:srgbClr val="1F497D"/>
              </a:solidFill>
              <a:prstDash val="solid"/>
              <a:round/>
            </a:ln>
          </a:bottom>
          <a:insideH>
            <a:ln w="12700" cap="flat">
              <a:solidFill>
                <a:srgbClr val="1F497D"/>
              </a:solidFill>
              <a:prstDash val="solid"/>
              <a:round/>
            </a:ln>
          </a:insideH>
          <a:insideV>
            <a:ln w="12700" cap="flat">
              <a:solidFill>
                <a:srgbClr val="1F497D"/>
              </a:solidFill>
              <a:prstDash val="solid"/>
              <a:round/>
            </a:ln>
          </a:insideV>
        </a:tcBdr>
        <a:fill>
          <a:solidFill>
            <a:schemeClr val="accent3"/>
          </a:solidFill>
        </a:fill>
      </a:tcStyle>
    </a:lastRow>
    <a:firstRow>
      <a:tcTxStyle b="on" i="off">
        <a:fontRef idx="major">
          <a:srgbClr val="1F497D"/>
        </a:fontRef>
        <a:srgbClr val="1F497D"/>
      </a:tcTxStyle>
      <a:tcStyle>
        <a:tcBdr>
          <a:left>
            <a:ln w="12700" cap="flat">
              <a:solidFill>
                <a:srgbClr val="1F497D"/>
              </a:solidFill>
              <a:prstDash val="solid"/>
              <a:round/>
            </a:ln>
          </a:left>
          <a:right>
            <a:ln w="12700" cap="flat">
              <a:solidFill>
                <a:srgbClr val="1F497D"/>
              </a:solidFill>
              <a:prstDash val="solid"/>
              <a:round/>
            </a:ln>
          </a:right>
          <a:top>
            <a:ln w="12700" cap="flat">
              <a:solidFill>
                <a:srgbClr val="1F497D"/>
              </a:solidFill>
              <a:prstDash val="solid"/>
              <a:round/>
            </a:ln>
          </a:top>
          <a:bottom>
            <a:ln w="38100" cap="flat">
              <a:solidFill>
                <a:srgbClr val="1F497D"/>
              </a:solidFill>
              <a:prstDash val="solid"/>
              <a:round/>
            </a:ln>
          </a:bottom>
          <a:insideH>
            <a:ln w="12700" cap="flat">
              <a:solidFill>
                <a:srgbClr val="1F497D"/>
              </a:solidFill>
              <a:prstDash val="solid"/>
              <a:round/>
            </a:ln>
          </a:insideH>
          <a:insideV>
            <a:ln w="12700" cap="flat">
              <a:solidFill>
                <a:srgbClr val="1F497D"/>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1F497D"/>
              </a:solidFill>
              <a:prstDash val="solid"/>
              <a:round/>
            </a:ln>
          </a:left>
          <a:right>
            <a:ln w="12700" cap="flat">
              <a:solidFill>
                <a:srgbClr val="1F497D"/>
              </a:solidFill>
              <a:prstDash val="solid"/>
              <a:round/>
            </a:ln>
          </a:right>
          <a:top>
            <a:ln w="12700" cap="flat">
              <a:solidFill>
                <a:srgbClr val="1F497D"/>
              </a:solidFill>
              <a:prstDash val="solid"/>
              <a:round/>
            </a:ln>
          </a:top>
          <a:bottom>
            <a:ln w="12700" cap="flat">
              <a:solidFill>
                <a:srgbClr val="1F497D"/>
              </a:solidFill>
              <a:prstDash val="solid"/>
              <a:round/>
            </a:ln>
          </a:bottom>
          <a:insideH>
            <a:ln w="12700" cap="flat">
              <a:solidFill>
                <a:srgbClr val="1F497D"/>
              </a:solidFill>
              <a:prstDash val="solid"/>
              <a:round/>
            </a:ln>
          </a:insideH>
          <a:insideV>
            <a:ln w="12700" cap="flat">
              <a:solidFill>
                <a:srgbClr val="1F497D"/>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1F497D"/>
        </a:fontRef>
        <a:srgbClr val="1F497D"/>
      </a:tcTxStyle>
      <a:tcStyle>
        <a:tcBdr>
          <a:left>
            <a:ln w="12700" cap="flat">
              <a:solidFill>
                <a:srgbClr val="1F497D"/>
              </a:solidFill>
              <a:prstDash val="solid"/>
              <a:round/>
            </a:ln>
          </a:left>
          <a:right>
            <a:ln w="12700" cap="flat">
              <a:solidFill>
                <a:srgbClr val="1F497D"/>
              </a:solidFill>
              <a:prstDash val="solid"/>
              <a:round/>
            </a:ln>
          </a:right>
          <a:top>
            <a:ln w="12700" cap="flat">
              <a:solidFill>
                <a:srgbClr val="1F497D"/>
              </a:solidFill>
              <a:prstDash val="solid"/>
              <a:round/>
            </a:ln>
          </a:top>
          <a:bottom>
            <a:ln w="12700" cap="flat">
              <a:solidFill>
                <a:srgbClr val="1F497D"/>
              </a:solidFill>
              <a:prstDash val="solid"/>
              <a:round/>
            </a:ln>
          </a:bottom>
          <a:insideH>
            <a:ln w="12700" cap="flat">
              <a:solidFill>
                <a:srgbClr val="1F497D"/>
              </a:solidFill>
              <a:prstDash val="solid"/>
              <a:round/>
            </a:ln>
          </a:insideH>
          <a:insideV>
            <a:ln w="12700" cap="flat">
              <a:solidFill>
                <a:srgbClr val="1F497D"/>
              </a:solidFill>
              <a:prstDash val="solid"/>
              <a:round/>
            </a:ln>
          </a:insideV>
        </a:tcBdr>
        <a:fill>
          <a:solidFill>
            <a:schemeClr val="accent6"/>
          </a:solidFill>
        </a:fill>
      </a:tcStyle>
    </a:firstCol>
    <a:lastRow>
      <a:tcTxStyle b="on" i="off">
        <a:fontRef idx="major">
          <a:srgbClr val="1F497D"/>
        </a:fontRef>
        <a:srgbClr val="1F497D"/>
      </a:tcTxStyle>
      <a:tcStyle>
        <a:tcBdr>
          <a:left>
            <a:ln w="12700" cap="flat">
              <a:solidFill>
                <a:srgbClr val="1F497D"/>
              </a:solidFill>
              <a:prstDash val="solid"/>
              <a:round/>
            </a:ln>
          </a:left>
          <a:right>
            <a:ln w="12700" cap="flat">
              <a:solidFill>
                <a:srgbClr val="1F497D"/>
              </a:solidFill>
              <a:prstDash val="solid"/>
              <a:round/>
            </a:ln>
          </a:right>
          <a:top>
            <a:ln w="38100" cap="flat">
              <a:solidFill>
                <a:srgbClr val="1F497D"/>
              </a:solidFill>
              <a:prstDash val="solid"/>
              <a:round/>
            </a:ln>
          </a:top>
          <a:bottom>
            <a:ln w="12700" cap="flat">
              <a:solidFill>
                <a:srgbClr val="1F497D"/>
              </a:solidFill>
              <a:prstDash val="solid"/>
              <a:round/>
            </a:ln>
          </a:bottom>
          <a:insideH>
            <a:ln w="12700" cap="flat">
              <a:solidFill>
                <a:srgbClr val="1F497D"/>
              </a:solidFill>
              <a:prstDash val="solid"/>
              <a:round/>
            </a:ln>
          </a:insideH>
          <a:insideV>
            <a:ln w="12700" cap="flat">
              <a:solidFill>
                <a:srgbClr val="1F497D"/>
              </a:solidFill>
              <a:prstDash val="solid"/>
              <a:round/>
            </a:ln>
          </a:insideV>
        </a:tcBdr>
        <a:fill>
          <a:solidFill>
            <a:schemeClr val="accent6"/>
          </a:solidFill>
        </a:fill>
      </a:tcStyle>
    </a:lastRow>
    <a:firstRow>
      <a:tcTxStyle b="on" i="off">
        <a:fontRef idx="major">
          <a:srgbClr val="1F497D"/>
        </a:fontRef>
        <a:srgbClr val="1F497D"/>
      </a:tcTxStyle>
      <a:tcStyle>
        <a:tcBdr>
          <a:left>
            <a:ln w="12700" cap="flat">
              <a:solidFill>
                <a:srgbClr val="1F497D"/>
              </a:solidFill>
              <a:prstDash val="solid"/>
              <a:round/>
            </a:ln>
          </a:left>
          <a:right>
            <a:ln w="12700" cap="flat">
              <a:solidFill>
                <a:srgbClr val="1F497D"/>
              </a:solidFill>
              <a:prstDash val="solid"/>
              <a:round/>
            </a:ln>
          </a:right>
          <a:top>
            <a:ln w="12700" cap="flat">
              <a:solidFill>
                <a:srgbClr val="1F497D"/>
              </a:solidFill>
              <a:prstDash val="solid"/>
              <a:round/>
            </a:ln>
          </a:top>
          <a:bottom>
            <a:ln w="38100" cap="flat">
              <a:solidFill>
                <a:srgbClr val="1F497D"/>
              </a:solidFill>
              <a:prstDash val="solid"/>
              <a:round/>
            </a:ln>
          </a:bottom>
          <a:insideH>
            <a:ln w="12700" cap="flat">
              <a:solidFill>
                <a:srgbClr val="1F497D"/>
              </a:solidFill>
              <a:prstDash val="solid"/>
              <a:round/>
            </a:ln>
          </a:insideH>
          <a:insideV>
            <a:ln w="12700" cap="flat">
              <a:solidFill>
                <a:srgbClr val="1F497D"/>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1F497D"/>
          </a:solidFill>
        </a:fill>
      </a:tcStyle>
    </a:band2H>
    <a:firstCol>
      <a:tcTxStyle b="on" i="off">
        <a:fontRef idx="major">
          <a:srgbClr val="1F497D"/>
        </a:fontRef>
        <a:srgbClr val="1F497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1F497D"/>
          </a:solidFill>
        </a:fill>
      </a:tcStyle>
    </a:lastRow>
    <a:firstRow>
      <a:tcTxStyle b="on" i="off">
        <a:fontRef idx="major">
          <a:srgbClr val="1F497D"/>
        </a:fontRef>
        <a:srgbClr val="1F497D"/>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1F497D"/>
              </a:solidFill>
              <a:prstDash val="solid"/>
              <a:round/>
            </a:ln>
          </a:left>
          <a:right>
            <a:ln w="12700" cap="flat">
              <a:solidFill>
                <a:srgbClr val="1F497D"/>
              </a:solidFill>
              <a:prstDash val="solid"/>
              <a:round/>
            </a:ln>
          </a:right>
          <a:top>
            <a:ln w="12700" cap="flat">
              <a:solidFill>
                <a:srgbClr val="1F497D"/>
              </a:solidFill>
              <a:prstDash val="solid"/>
              <a:round/>
            </a:ln>
          </a:top>
          <a:bottom>
            <a:ln w="12700" cap="flat">
              <a:solidFill>
                <a:srgbClr val="1F497D"/>
              </a:solidFill>
              <a:prstDash val="solid"/>
              <a:round/>
            </a:ln>
          </a:bottom>
          <a:insideH>
            <a:ln w="12700" cap="flat">
              <a:solidFill>
                <a:srgbClr val="1F497D"/>
              </a:solidFill>
              <a:prstDash val="solid"/>
              <a:round/>
            </a:ln>
          </a:insideH>
          <a:insideV>
            <a:ln w="12700" cap="flat">
              <a:solidFill>
                <a:srgbClr val="1F497D"/>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1F497D"/>
        </a:fontRef>
        <a:srgbClr val="1F497D"/>
      </a:tcTxStyle>
      <a:tcStyle>
        <a:tcBdr>
          <a:left>
            <a:ln w="12700" cap="flat">
              <a:solidFill>
                <a:srgbClr val="1F497D"/>
              </a:solidFill>
              <a:prstDash val="solid"/>
              <a:round/>
            </a:ln>
          </a:left>
          <a:right>
            <a:ln w="12700" cap="flat">
              <a:solidFill>
                <a:srgbClr val="1F497D"/>
              </a:solidFill>
              <a:prstDash val="solid"/>
              <a:round/>
            </a:ln>
          </a:right>
          <a:top>
            <a:ln w="12700" cap="flat">
              <a:solidFill>
                <a:srgbClr val="1F497D"/>
              </a:solidFill>
              <a:prstDash val="solid"/>
              <a:round/>
            </a:ln>
          </a:top>
          <a:bottom>
            <a:ln w="12700" cap="flat">
              <a:solidFill>
                <a:srgbClr val="1F497D"/>
              </a:solidFill>
              <a:prstDash val="solid"/>
              <a:round/>
            </a:ln>
          </a:bottom>
          <a:insideH>
            <a:ln w="12700" cap="flat">
              <a:solidFill>
                <a:srgbClr val="1F497D"/>
              </a:solidFill>
              <a:prstDash val="solid"/>
              <a:round/>
            </a:ln>
          </a:insideH>
          <a:insideV>
            <a:ln w="12700" cap="flat">
              <a:solidFill>
                <a:srgbClr val="1F497D"/>
              </a:solidFill>
              <a:prstDash val="solid"/>
              <a:round/>
            </a:ln>
          </a:insideV>
        </a:tcBdr>
        <a:fill>
          <a:solidFill>
            <a:srgbClr val="000000"/>
          </a:solidFill>
        </a:fill>
      </a:tcStyle>
    </a:firstCol>
    <a:lastRow>
      <a:tcTxStyle b="on" i="off">
        <a:fontRef idx="major">
          <a:srgbClr val="1F497D"/>
        </a:fontRef>
        <a:srgbClr val="1F497D"/>
      </a:tcTxStyle>
      <a:tcStyle>
        <a:tcBdr>
          <a:left>
            <a:ln w="12700" cap="flat">
              <a:solidFill>
                <a:srgbClr val="1F497D"/>
              </a:solidFill>
              <a:prstDash val="solid"/>
              <a:round/>
            </a:ln>
          </a:left>
          <a:right>
            <a:ln w="12700" cap="flat">
              <a:solidFill>
                <a:srgbClr val="1F497D"/>
              </a:solidFill>
              <a:prstDash val="solid"/>
              <a:round/>
            </a:ln>
          </a:right>
          <a:top>
            <a:ln w="38100" cap="flat">
              <a:solidFill>
                <a:srgbClr val="1F497D"/>
              </a:solidFill>
              <a:prstDash val="solid"/>
              <a:round/>
            </a:ln>
          </a:top>
          <a:bottom>
            <a:ln w="12700" cap="flat">
              <a:solidFill>
                <a:srgbClr val="1F497D"/>
              </a:solidFill>
              <a:prstDash val="solid"/>
              <a:round/>
            </a:ln>
          </a:bottom>
          <a:insideH>
            <a:ln w="12700" cap="flat">
              <a:solidFill>
                <a:srgbClr val="1F497D"/>
              </a:solidFill>
              <a:prstDash val="solid"/>
              <a:round/>
            </a:ln>
          </a:insideH>
          <a:insideV>
            <a:ln w="12700" cap="flat">
              <a:solidFill>
                <a:srgbClr val="1F497D"/>
              </a:solidFill>
              <a:prstDash val="solid"/>
              <a:round/>
            </a:ln>
          </a:insideV>
        </a:tcBdr>
        <a:fill>
          <a:solidFill>
            <a:srgbClr val="000000"/>
          </a:solidFill>
        </a:fill>
      </a:tcStyle>
    </a:lastRow>
    <a:firstRow>
      <a:tcTxStyle b="on" i="off">
        <a:fontRef idx="major">
          <a:srgbClr val="1F497D"/>
        </a:fontRef>
        <a:srgbClr val="1F497D"/>
      </a:tcTxStyle>
      <a:tcStyle>
        <a:tcBdr>
          <a:left>
            <a:ln w="12700" cap="flat">
              <a:solidFill>
                <a:srgbClr val="1F497D"/>
              </a:solidFill>
              <a:prstDash val="solid"/>
              <a:round/>
            </a:ln>
          </a:left>
          <a:right>
            <a:ln w="12700" cap="flat">
              <a:solidFill>
                <a:srgbClr val="1F497D"/>
              </a:solidFill>
              <a:prstDash val="solid"/>
              <a:round/>
            </a:ln>
          </a:right>
          <a:top>
            <a:ln w="12700" cap="flat">
              <a:solidFill>
                <a:srgbClr val="1F497D"/>
              </a:solidFill>
              <a:prstDash val="solid"/>
              <a:round/>
            </a:ln>
          </a:top>
          <a:bottom>
            <a:ln w="38100" cap="flat">
              <a:solidFill>
                <a:srgbClr val="1F497D"/>
              </a:solidFill>
              <a:prstDash val="solid"/>
              <a:round/>
            </a:ln>
          </a:bottom>
          <a:insideH>
            <a:ln w="12700" cap="flat">
              <a:solidFill>
                <a:srgbClr val="1F497D"/>
              </a:solidFill>
              <a:prstDash val="solid"/>
              <a:round/>
            </a:ln>
          </a:insideH>
          <a:insideV>
            <a:ln w="12700" cap="flat">
              <a:solidFill>
                <a:srgbClr val="1F497D"/>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72"/>
    <p:restoredTop sz="93656"/>
  </p:normalViewPr>
  <p:slideViewPr>
    <p:cSldViewPr snapToGrid="0" snapToObjects="1">
      <p:cViewPr varScale="1">
        <p:scale>
          <a:sx n="97" d="100"/>
          <a:sy n="97" d="100"/>
        </p:scale>
        <p:origin x="1608"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xfrm>
            <a:off x="1143000" y="685800"/>
            <a:ext cx="4572000" cy="3429000"/>
          </a:xfrm>
          <a:prstGeom prst="rect">
            <a:avLst/>
          </a:prstGeom>
        </p:spPr>
        <p:txBody>
          <a:bodyPr/>
          <a:lstStyle/>
          <a:p>
            <a:endParaRPr/>
          </a:p>
        </p:txBody>
      </p:sp>
      <p:sp>
        <p:nvSpPr>
          <p:cNvPr id="132" name="Shape 132"/>
          <p:cNvSpPr>
            <a:spLocks noGrp="1"/>
          </p:cNvSpPr>
          <p:nvPr>
            <p:ph type="body" sz="quarter" idx="1"/>
          </p:nvPr>
        </p:nvSpPr>
        <p:spPr>
          <a:xfrm>
            <a:off x="914400" y="4343400"/>
            <a:ext cx="5029200" cy="4114800"/>
          </a:xfrm>
          <a:prstGeom prst="rect">
            <a:avLst/>
          </a:prstGeom>
        </p:spPr>
        <p:txBody>
          <a:bodyPr/>
          <a:lstStyle/>
          <a:p>
            <a:endParaRPr/>
          </a:p>
        </p:txBody>
      </p:sp>
    </p:spTree>
  </p:cSld>
  <p:clrMap bg1="dk1" tx1="lt1" bg2="dk2" tx2="lt2" accent1="accent1" accent2="accent2" accent3="accent3" accent4="accent4" accent5="accent5" accent6="accent6" hlink="hlink" folHlink="folHlink"/>
  <p:notesStyle>
    <a:lvl1pPr latinLnBrk="0">
      <a:defRPr sz="1200">
        <a:solidFill>
          <a:srgbClr val="FFFFFF"/>
        </a:solidFill>
        <a:latin typeface="+mn-lt"/>
        <a:ea typeface="+mn-ea"/>
        <a:cs typeface="+mn-cs"/>
        <a:sym typeface="Calibri"/>
      </a:defRPr>
    </a:lvl1pPr>
    <a:lvl2pPr indent="228600" latinLnBrk="0">
      <a:defRPr sz="1200">
        <a:solidFill>
          <a:srgbClr val="FFFFFF"/>
        </a:solidFill>
        <a:latin typeface="+mn-lt"/>
        <a:ea typeface="+mn-ea"/>
        <a:cs typeface="+mn-cs"/>
        <a:sym typeface="Calibri"/>
      </a:defRPr>
    </a:lvl2pPr>
    <a:lvl3pPr indent="457200" latinLnBrk="0">
      <a:defRPr sz="1200">
        <a:solidFill>
          <a:srgbClr val="FFFFFF"/>
        </a:solidFill>
        <a:latin typeface="+mn-lt"/>
        <a:ea typeface="+mn-ea"/>
        <a:cs typeface="+mn-cs"/>
        <a:sym typeface="Calibri"/>
      </a:defRPr>
    </a:lvl3pPr>
    <a:lvl4pPr indent="685800" latinLnBrk="0">
      <a:defRPr sz="1200">
        <a:solidFill>
          <a:srgbClr val="FFFFFF"/>
        </a:solidFill>
        <a:latin typeface="+mn-lt"/>
        <a:ea typeface="+mn-ea"/>
        <a:cs typeface="+mn-cs"/>
        <a:sym typeface="Calibri"/>
      </a:defRPr>
    </a:lvl4pPr>
    <a:lvl5pPr indent="914400" latinLnBrk="0">
      <a:defRPr sz="1200">
        <a:solidFill>
          <a:srgbClr val="FFFFFF"/>
        </a:solidFill>
        <a:latin typeface="+mn-lt"/>
        <a:ea typeface="+mn-ea"/>
        <a:cs typeface="+mn-cs"/>
        <a:sym typeface="Calibri"/>
      </a:defRPr>
    </a:lvl5pPr>
    <a:lvl6pPr indent="1143000" latinLnBrk="0">
      <a:defRPr sz="1200">
        <a:solidFill>
          <a:srgbClr val="FFFFFF"/>
        </a:solidFill>
        <a:latin typeface="+mn-lt"/>
        <a:ea typeface="+mn-ea"/>
        <a:cs typeface="+mn-cs"/>
        <a:sym typeface="Calibri"/>
      </a:defRPr>
    </a:lvl6pPr>
    <a:lvl7pPr indent="1371600" latinLnBrk="0">
      <a:defRPr sz="1200">
        <a:solidFill>
          <a:srgbClr val="FFFFFF"/>
        </a:solidFill>
        <a:latin typeface="+mn-lt"/>
        <a:ea typeface="+mn-ea"/>
        <a:cs typeface="+mn-cs"/>
        <a:sym typeface="Calibri"/>
      </a:defRPr>
    </a:lvl7pPr>
    <a:lvl8pPr indent="1600200" latinLnBrk="0">
      <a:defRPr sz="1200">
        <a:solidFill>
          <a:srgbClr val="FFFFFF"/>
        </a:solidFill>
        <a:latin typeface="+mn-lt"/>
        <a:ea typeface="+mn-ea"/>
        <a:cs typeface="+mn-cs"/>
        <a:sym typeface="Calibri"/>
      </a:defRPr>
    </a:lvl8pPr>
    <a:lvl9pPr indent="1828800" latinLnBrk="0">
      <a:defRPr sz="1200">
        <a:solidFill>
          <a:srgbClr val="FFFFFF"/>
        </a:solidFill>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685800" y="2130425"/>
            <a:ext cx="7772400" cy="1470025"/>
          </a:xfrm>
          <a:prstGeom prst="rect">
            <a:avLst/>
          </a:prstGeom>
        </p:spPr>
        <p:txBody>
          <a:bodyPr/>
          <a:lstStyle/>
          <a:p>
            <a:r>
              <a:t>Titolo Testo</a:t>
            </a:r>
          </a:p>
        </p:txBody>
      </p:sp>
      <p:sp>
        <p:nvSpPr>
          <p:cNvPr id="12" name="Corpo livello uno…"/>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lvl1pPr>
            <a:lvl2pPr marL="0" indent="0" algn="ctr">
              <a:buSzTx/>
              <a:buFontTx/>
              <a:buNone/>
            </a:lvl2pPr>
            <a:lvl3pPr marL="0" indent="0" algn="ctr">
              <a:buSzTx/>
              <a:buFontTx/>
              <a:buNone/>
            </a:lvl3pPr>
            <a:lvl4pPr marL="0" indent="0" algn="ctr">
              <a:buSzTx/>
              <a:buFontTx/>
              <a:buNone/>
            </a:lvl4pPr>
            <a:lvl5pPr marL="0" indent="0" algn="ctr">
              <a:buSzTx/>
              <a:buFontTx/>
              <a:buNone/>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olo e testo verticale">
    <p:spTree>
      <p:nvGrpSpPr>
        <p:cNvPr id="1" name=""/>
        <p:cNvGrpSpPr/>
        <p:nvPr/>
      </p:nvGrpSpPr>
      <p:grpSpPr>
        <a:xfrm>
          <a:off x="0" y="0"/>
          <a:ext cx="0" cy="0"/>
          <a:chOff x="0" y="0"/>
          <a:chExt cx="0" cy="0"/>
        </a:xfrm>
      </p:grpSpPr>
      <p:sp>
        <p:nvSpPr>
          <p:cNvPr id="92" name="Titolo Testo"/>
          <p:cNvSpPr txBox="1">
            <a:spLocks noGrp="1"/>
          </p:cNvSpPr>
          <p:nvPr>
            <p:ph type="title"/>
          </p:nvPr>
        </p:nvSpPr>
        <p:spPr>
          <a:prstGeom prst="rect">
            <a:avLst/>
          </a:prstGeom>
        </p:spPr>
        <p:txBody>
          <a:bodyPr/>
          <a:lstStyle/>
          <a:p>
            <a:r>
              <a:t>Titolo Testo</a:t>
            </a:r>
          </a:p>
        </p:txBody>
      </p:sp>
      <p:sp>
        <p:nvSpPr>
          <p:cNvPr id="93"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9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olo e testo verticale">
    <p:spTree>
      <p:nvGrpSpPr>
        <p:cNvPr id="1" name=""/>
        <p:cNvGrpSpPr/>
        <p:nvPr/>
      </p:nvGrpSpPr>
      <p:grpSpPr>
        <a:xfrm>
          <a:off x="0" y="0"/>
          <a:ext cx="0" cy="0"/>
          <a:chOff x="0" y="0"/>
          <a:chExt cx="0" cy="0"/>
        </a:xfrm>
      </p:grpSpPr>
      <p:sp>
        <p:nvSpPr>
          <p:cNvPr id="101" name="Titolo Testo"/>
          <p:cNvSpPr txBox="1">
            <a:spLocks noGrp="1"/>
          </p:cNvSpPr>
          <p:nvPr>
            <p:ph type="title"/>
          </p:nvPr>
        </p:nvSpPr>
        <p:spPr>
          <a:xfrm>
            <a:off x="6629400" y="274638"/>
            <a:ext cx="2057400" cy="5851527"/>
          </a:xfrm>
          <a:prstGeom prst="rect">
            <a:avLst/>
          </a:prstGeom>
        </p:spPr>
        <p:txBody>
          <a:bodyPr/>
          <a:lstStyle/>
          <a:p>
            <a:r>
              <a:t>Titolo Testo</a:t>
            </a:r>
          </a:p>
        </p:txBody>
      </p:sp>
      <p:sp>
        <p:nvSpPr>
          <p:cNvPr id="102" name="Corpo livello uno…"/>
          <p:cNvSpPr txBox="1">
            <a:spLocks noGrp="1"/>
          </p:cNvSpPr>
          <p:nvPr>
            <p:ph type="body" idx="1"/>
          </p:nvPr>
        </p:nvSpPr>
        <p:spPr>
          <a:xfrm>
            <a:off x="457200" y="274638"/>
            <a:ext cx="6019800" cy="5851527"/>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10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olo e sottotitolo">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10" name="leatherbooktypeembellishgld.pdf" descr="leatherbooktypeembellishgld.pdf"/>
          <p:cNvPicPr>
            <a:picLocks noChangeAspect="1"/>
          </p:cNvPicPr>
          <p:nvPr/>
        </p:nvPicPr>
        <p:blipFill>
          <a:blip r:embed="rId3">
            <a:extLst/>
          </a:blip>
          <a:stretch>
            <a:fillRect/>
          </a:stretch>
        </p:blipFill>
        <p:spPr>
          <a:xfrm>
            <a:off x="4045148" y="3357562"/>
            <a:ext cx="1375749" cy="214313"/>
          </a:xfrm>
          <a:prstGeom prst="rect">
            <a:avLst/>
          </a:prstGeom>
          <a:ln w="12700">
            <a:miter lim="400000"/>
          </a:ln>
        </p:spPr>
      </p:pic>
      <p:sp>
        <p:nvSpPr>
          <p:cNvPr id="111" name="Titolo Testo"/>
          <p:cNvSpPr txBox="1">
            <a:spLocks noGrp="1"/>
          </p:cNvSpPr>
          <p:nvPr>
            <p:ph type="title"/>
          </p:nvPr>
        </p:nvSpPr>
        <p:spPr>
          <a:xfrm>
            <a:off x="580429" y="1321593"/>
            <a:ext cx="8322470" cy="1830587"/>
          </a:xfrm>
          <a:prstGeom prst="rect">
            <a:avLst/>
          </a:prstGeom>
          <a:effectLst>
            <a:outerShdw blurRad="12700" dist="25400" dir="2700000" rotWithShape="0">
              <a:srgbClr val="6D625D">
                <a:alpha val="90000"/>
              </a:srgbClr>
            </a:outerShdw>
          </a:effectLst>
        </p:spPr>
        <p:txBody>
          <a:bodyPr lIns="35718" tIns="35718" rIns="35718" bIns="35718" anchor="b"/>
          <a:lstStyle>
            <a:lvl1pPr defTabSz="410765">
              <a:defRPr sz="5600">
                <a:solidFill>
                  <a:srgbClr val="BEA56D"/>
                </a:solidFill>
                <a:effectLst>
                  <a:outerShdw blurRad="38100" dist="25400" dir="15900000" rotWithShape="0">
                    <a:srgbClr val="000000">
                      <a:alpha val="90000"/>
                    </a:srgbClr>
                  </a:outerShdw>
                </a:effectLst>
                <a:latin typeface="Baskerville"/>
                <a:ea typeface="Baskerville"/>
                <a:cs typeface="Baskerville"/>
                <a:sym typeface="Baskerville"/>
              </a:defRPr>
            </a:lvl1pPr>
          </a:lstStyle>
          <a:p>
            <a:r>
              <a:t>Titolo Testo</a:t>
            </a:r>
          </a:p>
        </p:txBody>
      </p:sp>
      <p:sp>
        <p:nvSpPr>
          <p:cNvPr id="112" name="Corpo livello uno…"/>
          <p:cNvSpPr txBox="1">
            <a:spLocks noGrp="1"/>
          </p:cNvSpPr>
          <p:nvPr>
            <p:ph type="body" sz="quarter" idx="1"/>
          </p:nvPr>
        </p:nvSpPr>
        <p:spPr>
          <a:xfrm>
            <a:off x="580429" y="3759398"/>
            <a:ext cx="8322470" cy="1303735"/>
          </a:xfrm>
          <a:prstGeom prst="rect">
            <a:avLst/>
          </a:prstGeom>
          <a:effectLst>
            <a:outerShdw blurRad="12700" dist="25400" dir="2700000" rotWithShape="0">
              <a:srgbClr val="6D625D">
                <a:alpha val="90000"/>
              </a:srgbClr>
            </a:outerShdw>
          </a:effectLst>
        </p:spPr>
        <p:txBody>
          <a:bodyPr lIns="35718" tIns="35718" rIns="35718" bIns="35718"/>
          <a:lstStyle>
            <a:lvl1pPr marL="0" indent="0" algn="ctr" defTabSz="410765">
              <a:spcBef>
                <a:spcPts val="0"/>
              </a:spcBef>
              <a:buSzTx/>
              <a:buFontTx/>
              <a:buNone/>
              <a:defRPr sz="3600" i="1">
                <a:solidFill>
                  <a:srgbClr val="BEA56D"/>
                </a:solidFill>
                <a:effectLst>
                  <a:outerShdw blurRad="25400" dist="38100" dir="15900000" rotWithShape="0">
                    <a:srgbClr val="000000">
                      <a:alpha val="90000"/>
                    </a:srgbClr>
                  </a:outerShdw>
                </a:effectLst>
                <a:latin typeface="Baskerville"/>
                <a:ea typeface="Baskerville"/>
                <a:cs typeface="Baskerville"/>
                <a:sym typeface="Baskerville"/>
              </a:defRPr>
            </a:lvl1pPr>
            <a:lvl2pPr marL="0" indent="0" algn="ctr" defTabSz="410765">
              <a:spcBef>
                <a:spcPts val="0"/>
              </a:spcBef>
              <a:buSzTx/>
              <a:buFontTx/>
              <a:buNone/>
              <a:defRPr sz="3600" i="1">
                <a:solidFill>
                  <a:srgbClr val="BEA56D"/>
                </a:solidFill>
                <a:effectLst>
                  <a:outerShdw blurRad="25400" dist="38100" dir="15900000" rotWithShape="0">
                    <a:srgbClr val="000000">
                      <a:alpha val="90000"/>
                    </a:srgbClr>
                  </a:outerShdw>
                </a:effectLst>
                <a:latin typeface="Baskerville"/>
                <a:ea typeface="Baskerville"/>
                <a:cs typeface="Baskerville"/>
                <a:sym typeface="Baskerville"/>
              </a:defRPr>
            </a:lvl2pPr>
            <a:lvl3pPr marL="0" indent="0" algn="ctr" defTabSz="410765">
              <a:spcBef>
                <a:spcPts val="0"/>
              </a:spcBef>
              <a:buSzTx/>
              <a:buFontTx/>
              <a:buNone/>
              <a:defRPr sz="3600" i="1">
                <a:solidFill>
                  <a:srgbClr val="BEA56D"/>
                </a:solidFill>
                <a:effectLst>
                  <a:outerShdw blurRad="25400" dist="38100" dir="15900000" rotWithShape="0">
                    <a:srgbClr val="000000">
                      <a:alpha val="90000"/>
                    </a:srgbClr>
                  </a:outerShdw>
                </a:effectLst>
                <a:latin typeface="Baskerville"/>
                <a:ea typeface="Baskerville"/>
                <a:cs typeface="Baskerville"/>
                <a:sym typeface="Baskerville"/>
              </a:defRPr>
            </a:lvl3pPr>
            <a:lvl4pPr marL="0" indent="0" algn="ctr" defTabSz="410765">
              <a:spcBef>
                <a:spcPts val="0"/>
              </a:spcBef>
              <a:buSzTx/>
              <a:buFontTx/>
              <a:buNone/>
              <a:defRPr sz="3600" i="1">
                <a:solidFill>
                  <a:srgbClr val="BEA56D"/>
                </a:solidFill>
                <a:effectLst>
                  <a:outerShdw blurRad="25400" dist="38100" dir="15900000" rotWithShape="0">
                    <a:srgbClr val="000000">
                      <a:alpha val="90000"/>
                    </a:srgbClr>
                  </a:outerShdw>
                </a:effectLst>
                <a:latin typeface="Baskerville"/>
                <a:ea typeface="Baskerville"/>
                <a:cs typeface="Baskerville"/>
                <a:sym typeface="Baskerville"/>
              </a:defRPr>
            </a:lvl4pPr>
            <a:lvl5pPr marL="0" indent="0" algn="ctr" defTabSz="410765">
              <a:spcBef>
                <a:spcPts val="0"/>
              </a:spcBef>
              <a:buSzTx/>
              <a:buFontTx/>
              <a:buNone/>
              <a:defRPr sz="3600" i="1">
                <a:solidFill>
                  <a:srgbClr val="BEA56D"/>
                </a:solidFill>
                <a:effectLst>
                  <a:outerShdw blurRad="25400" dist="38100" dir="15900000" rotWithShape="0">
                    <a:srgbClr val="000000">
                      <a:alpha val="90000"/>
                    </a:srgbClr>
                  </a:outerShdw>
                </a:effectLst>
                <a:latin typeface="Baskerville"/>
                <a:ea typeface="Baskerville"/>
                <a:cs typeface="Baskerville"/>
                <a:sym typeface="Baskerville"/>
              </a:defRPr>
            </a:lvl5pPr>
          </a:lstStyle>
          <a:p>
            <a:r>
              <a:t>Corpo livello uno</a:t>
            </a:r>
          </a:p>
          <a:p>
            <a:pPr lvl="1"/>
            <a:r>
              <a:t>Corpo livello due</a:t>
            </a:r>
          </a:p>
          <a:p>
            <a:pPr lvl="2"/>
            <a:r>
              <a:t>Corpo livello tre</a:t>
            </a:r>
          </a:p>
          <a:p>
            <a:pPr lvl="3"/>
            <a:r>
              <a:t>Corpo livello quattro</a:t>
            </a:r>
          </a:p>
          <a:p>
            <a:pPr lvl="4"/>
            <a:r>
              <a:t>Corpo livello cinque</a:t>
            </a:r>
          </a:p>
        </p:txBody>
      </p:sp>
      <p:sp>
        <p:nvSpPr>
          <p:cNvPr id="113" name="Numero diapositiva"/>
          <p:cNvSpPr txBox="1">
            <a:spLocks noGrp="1"/>
          </p:cNvSpPr>
          <p:nvPr>
            <p:ph type="sldNum" sz="quarter" idx="2"/>
          </p:nvPr>
        </p:nvSpPr>
        <p:spPr>
          <a:xfrm>
            <a:off x="4618930" y="6349404"/>
            <a:ext cx="236538" cy="249239"/>
          </a:xfrm>
          <a:prstGeom prst="rect">
            <a:avLst/>
          </a:prstGeom>
        </p:spPr>
        <p:txBody>
          <a:bodyPr lIns="35718" tIns="35718" rIns="35718" bIns="35718"/>
          <a:lstStyle>
            <a:lvl1pPr algn="ctr" defTabSz="410765">
              <a:defRPr>
                <a:solidFill>
                  <a:srgbClr val="6C6963"/>
                </a:solidFill>
                <a:latin typeface="Baskerville"/>
                <a:ea typeface="Baskerville"/>
                <a:cs typeface="Baskerville"/>
                <a:sym typeface="Baskerville"/>
              </a:defRPr>
            </a:lvl1p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olo e sottotitolo">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20" name="Linea"/>
          <p:cNvSpPr/>
          <p:nvPr/>
        </p:nvSpPr>
        <p:spPr>
          <a:xfrm flipV="1">
            <a:off x="357187" y="6500810"/>
            <a:ext cx="8429626" cy="4"/>
          </a:xfrm>
          <a:prstGeom prst="line">
            <a:avLst/>
          </a:prstGeom>
          <a:ln w="50800">
            <a:solidFill>
              <a:srgbClr val="444444">
                <a:alpha val="30000"/>
              </a:srgbClr>
            </a:solidFill>
            <a:miter lim="400000"/>
          </a:ln>
        </p:spPr>
        <p:txBody>
          <a:bodyPr lIns="35718" tIns="35718" rIns="35718" bIns="35718" anchor="ctr"/>
          <a:lstStyle/>
          <a:p>
            <a:pPr defTabSz="321468">
              <a:defRPr sz="800"/>
            </a:pPr>
            <a:endParaRPr/>
          </a:p>
        </p:txBody>
      </p:sp>
      <p:sp>
        <p:nvSpPr>
          <p:cNvPr id="121" name="Linea"/>
          <p:cNvSpPr/>
          <p:nvPr/>
        </p:nvSpPr>
        <p:spPr>
          <a:xfrm flipV="1">
            <a:off x="357187" y="357187"/>
            <a:ext cx="8429626" cy="1"/>
          </a:xfrm>
          <a:prstGeom prst="line">
            <a:avLst/>
          </a:prstGeom>
          <a:ln w="3175">
            <a:solidFill>
              <a:srgbClr val="444444">
                <a:alpha val="30000"/>
              </a:srgbClr>
            </a:solidFill>
            <a:miter lim="400000"/>
          </a:ln>
        </p:spPr>
        <p:txBody>
          <a:bodyPr lIns="35718" tIns="35718" rIns="35718" bIns="35718" anchor="ctr"/>
          <a:lstStyle/>
          <a:p>
            <a:pPr defTabSz="321468">
              <a:defRPr sz="800"/>
            </a:pPr>
            <a:endParaRPr/>
          </a:p>
        </p:txBody>
      </p:sp>
      <p:sp>
        <p:nvSpPr>
          <p:cNvPr id="122" name="Linea"/>
          <p:cNvSpPr/>
          <p:nvPr/>
        </p:nvSpPr>
        <p:spPr>
          <a:xfrm>
            <a:off x="357187" y="3643312"/>
            <a:ext cx="8429626" cy="1"/>
          </a:xfrm>
          <a:prstGeom prst="line">
            <a:avLst/>
          </a:prstGeom>
          <a:ln w="3175">
            <a:solidFill>
              <a:srgbClr val="444444">
                <a:alpha val="30000"/>
              </a:srgbClr>
            </a:solidFill>
            <a:miter lim="400000"/>
          </a:ln>
        </p:spPr>
        <p:txBody>
          <a:bodyPr lIns="35718" tIns="35718" rIns="35718" bIns="35718" anchor="ctr"/>
          <a:lstStyle/>
          <a:p>
            <a:pPr defTabSz="321468">
              <a:defRPr sz="800"/>
            </a:pPr>
            <a:endParaRPr/>
          </a:p>
        </p:txBody>
      </p:sp>
      <p:sp>
        <p:nvSpPr>
          <p:cNvPr id="123" name="Titolo Testo"/>
          <p:cNvSpPr txBox="1">
            <a:spLocks noGrp="1"/>
          </p:cNvSpPr>
          <p:nvPr>
            <p:ph type="title"/>
          </p:nvPr>
        </p:nvSpPr>
        <p:spPr>
          <a:xfrm>
            <a:off x="357187" y="2116335"/>
            <a:ext cx="8429626" cy="1428751"/>
          </a:xfrm>
          <a:prstGeom prst="rect">
            <a:avLst/>
          </a:prstGeom>
        </p:spPr>
        <p:txBody>
          <a:bodyPr lIns="35718" tIns="35718" rIns="35718" bIns="35718" anchor="b"/>
          <a:lstStyle>
            <a:lvl1pPr algn="l" defTabSz="410765">
              <a:lnSpc>
                <a:spcPct val="90000"/>
              </a:lnSpc>
              <a:defRPr cap="all">
                <a:solidFill>
                  <a:srgbClr val="606060"/>
                </a:solidFill>
                <a:latin typeface="Gill Sans Light"/>
                <a:ea typeface="Gill Sans Light"/>
                <a:cs typeface="Gill Sans Light"/>
                <a:sym typeface="Gill Sans Light"/>
              </a:defRPr>
            </a:lvl1pPr>
          </a:lstStyle>
          <a:p>
            <a:r>
              <a:t>Titolo Testo</a:t>
            </a:r>
          </a:p>
        </p:txBody>
      </p:sp>
      <p:sp>
        <p:nvSpPr>
          <p:cNvPr id="124" name="Corpo livello uno…"/>
          <p:cNvSpPr txBox="1">
            <a:spLocks noGrp="1"/>
          </p:cNvSpPr>
          <p:nvPr>
            <p:ph type="body" sz="quarter" idx="1"/>
          </p:nvPr>
        </p:nvSpPr>
        <p:spPr>
          <a:xfrm>
            <a:off x="357187" y="3911203"/>
            <a:ext cx="8429626" cy="580430"/>
          </a:xfrm>
          <a:prstGeom prst="rect">
            <a:avLst/>
          </a:prstGeom>
        </p:spPr>
        <p:txBody>
          <a:bodyPr lIns="35718" tIns="35718" rIns="35718" bIns="35718"/>
          <a:lstStyle>
            <a:lvl1pPr marL="0" indent="0" defTabSz="410765">
              <a:lnSpc>
                <a:spcPct val="120000"/>
              </a:lnSpc>
              <a:spcBef>
                <a:spcPts val="0"/>
              </a:spcBef>
              <a:buSzTx/>
              <a:buFontTx/>
              <a:buNone/>
              <a:defRPr sz="1600">
                <a:solidFill>
                  <a:srgbClr val="606060"/>
                </a:solidFill>
                <a:latin typeface="Gill Sans"/>
                <a:ea typeface="Gill Sans"/>
                <a:cs typeface="Gill Sans"/>
                <a:sym typeface="Gill Sans"/>
              </a:defRPr>
            </a:lvl1pPr>
            <a:lvl2pPr marL="0" indent="0" defTabSz="410765">
              <a:lnSpc>
                <a:spcPct val="120000"/>
              </a:lnSpc>
              <a:spcBef>
                <a:spcPts val="0"/>
              </a:spcBef>
              <a:buSzTx/>
              <a:buFontTx/>
              <a:buNone/>
              <a:defRPr sz="1600">
                <a:solidFill>
                  <a:srgbClr val="606060"/>
                </a:solidFill>
                <a:latin typeface="Gill Sans"/>
                <a:ea typeface="Gill Sans"/>
                <a:cs typeface="Gill Sans"/>
                <a:sym typeface="Gill Sans"/>
              </a:defRPr>
            </a:lvl2pPr>
            <a:lvl3pPr marL="0" indent="0" defTabSz="410765">
              <a:lnSpc>
                <a:spcPct val="120000"/>
              </a:lnSpc>
              <a:spcBef>
                <a:spcPts val="0"/>
              </a:spcBef>
              <a:buSzTx/>
              <a:buFontTx/>
              <a:buNone/>
              <a:defRPr sz="1600">
                <a:solidFill>
                  <a:srgbClr val="606060"/>
                </a:solidFill>
                <a:latin typeface="Gill Sans"/>
                <a:ea typeface="Gill Sans"/>
                <a:cs typeface="Gill Sans"/>
                <a:sym typeface="Gill Sans"/>
              </a:defRPr>
            </a:lvl3pPr>
            <a:lvl4pPr marL="0" indent="0" defTabSz="410765">
              <a:lnSpc>
                <a:spcPct val="120000"/>
              </a:lnSpc>
              <a:spcBef>
                <a:spcPts val="0"/>
              </a:spcBef>
              <a:buSzTx/>
              <a:buFontTx/>
              <a:buNone/>
              <a:defRPr sz="1600">
                <a:solidFill>
                  <a:srgbClr val="606060"/>
                </a:solidFill>
                <a:latin typeface="Gill Sans"/>
                <a:ea typeface="Gill Sans"/>
                <a:cs typeface="Gill Sans"/>
                <a:sym typeface="Gill Sans"/>
              </a:defRPr>
            </a:lvl4pPr>
            <a:lvl5pPr marL="0" indent="0" defTabSz="410765">
              <a:lnSpc>
                <a:spcPct val="120000"/>
              </a:lnSpc>
              <a:spcBef>
                <a:spcPts val="0"/>
              </a:spcBef>
              <a:buSzTx/>
              <a:buFontTx/>
              <a:buNone/>
              <a:defRPr sz="1600">
                <a:solidFill>
                  <a:srgbClr val="606060"/>
                </a:solidFill>
                <a:latin typeface="Gill Sans"/>
                <a:ea typeface="Gill Sans"/>
                <a:cs typeface="Gill Sans"/>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125" name="Numero diapositiva"/>
          <p:cNvSpPr txBox="1">
            <a:spLocks noGrp="1"/>
          </p:cNvSpPr>
          <p:nvPr>
            <p:ph type="sldNum" sz="quarter" idx="2"/>
          </p:nvPr>
        </p:nvSpPr>
        <p:spPr>
          <a:xfrm>
            <a:off x="8548064" y="6161484"/>
            <a:ext cx="236538" cy="249238"/>
          </a:xfrm>
          <a:prstGeom prst="rect">
            <a:avLst/>
          </a:prstGeom>
        </p:spPr>
        <p:txBody>
          <a:bodyPr lIns="35718" tIns="35718" rIns="35718" bIns="35718" anchor="t"/>
          <a:lstStyle>
            <a:lvl1pPr algn="ctr" defTabSz="410765">
              <a:defRPr>
                <a:solidFill>
                  <a:srgbClr val="606060"/>
                </a:solidFill>
                <a:latin typeface="Gill Sans"/>
                <a:ea typeface="Gill Sans"/>
                <a:cs typeface="Gill Sans"/>
                <a:sym typeface="Gill Sans"/>
              </a:defRPr>
            </a:lvl1p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20" name="Titolo Testo"/>
          <p:cNvSpPr txBox="1">
            <a:spLocks noGrp="1"/>
          </p:cNvSpPr>
          <p:nvPr>
            <p:ph type="title"/>
          </p:nvPr>
        </p:nvSpPr>
        <p:spPr>
          <a:prstGeom prst="rect">
            <a:avLst/>
          </a:prstGeom>
        </p:spPr>
        <p:txBody>
          <a:bodyPr/>
          <a:lstStyle/>
          <a:p>
            <a:r>
              <a:t>Titolo Testo</a:t>
            </a:r>
          </a:p>
        </p:txBody>
      </p:sp>
      <p:sp>
        <p:nvSpPr>
          <p:cNvPr id="21"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Intestazione sezione">
    <p:spTree>
      <p:nvGrpSpPr>
        <p:cNvPr id="1" name=""/>
        <p:cNvGrpSpPr/>
        <p:nvPr/>
      </p:nvGrpSpPr>
      <p:grpSpPr>
        <a:xfrm>
          <a:off x="0" y="0"/>
          <a:ext cx="0" cy="0"/>
          <a:chOff x="0" y="0"/>
          <a:chExt cx="0" cy="0"/>
        </a:xfrm>
      </p:grpSpPr>
      <p:sp>
        <p:nvSpPr>
          <p:cNvPr id="29" name="Titolo Testo"/>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Titolo Testo</a:t>
            </a:r>
          </a:p>
        </p:txBody>
      </p:sp>
      <p:sp>
        <p:nvSpPr>
          <p:cNvPr id="30" name="Corpo livello uno…"/>
          <p:cNvSpPr txBox="1">
            <a:spLocks noGrp="1"/>
          </p:cNvSpPr>
          <p:nvPr>
            <p:ph type="body" sz="quarter" idx="1"/>
          </p:nvPr>
        </p:nvSpPr>
        <p:spPr>
          <a:xfrm>
            <a:off x="722312" y="2906713"/>
            <a:ext cx="7772401" cy="1500189"/>
          </a:xfrm>
          <a:prstGeom prst="rect">
            <a:avLst/>
          </a:prstGeom>
        </p:spPr>
        <p:txBody>
          <a:bodyPr anchor="b"/>
          <a:lstStyle>
            <a:lvl1pPr marL="0" indent="0">
              <a:spcBef>
                <a:spcPts val="400"/>
              </a:spcBef>
              <a:buSzTx/>
              <a:buFontTx/>
              <a:buNone/>
              <a:defRPr sz="2000"/>
            </a:lvl1pPr>
            <a:lvl2pPr marL="0" indent="0">
              <a:spcBef>
                <a:spcPts val="400"/>
              </a:spcBef>
              <a:buSzTx/>
              <a:buFontTx/>
              <a:buNone/>
              <a:defRPr sz="2000"/>
            </a:lvl2pPr>
            <a:lvl3pPr marL="0" indent="0">
              <a:spcBef>
                <a:spcPts val="400"/>
              </a:spcBef>
              <a:buSzTx/>
              <a:buFontTx/>
              <a:buNone/>
              <a:defRPr sz="2000"/>
            </a:lvl3pPr>
            <a:lvl4pPr marL="0" indent="0">
              <a:spcBef>
                <a:spcPts val="400"/>
              </a:spcBef>
              <a:buSzTx/>
              <a:buFontTx/>
              <a:buNone/>
              <a:defRPr sz="2000"/>
            </a:lvl4pPr>
            <a:lvl5pPr marL="0" indent="0">
              <a:spcBef>
                <a:spcPts val="400"/>
              </a:spcBef>
              <a:buSzTx/>
              <a:buFontTx/>
              <a:buNone/>
              <a:defRPr sz="2000"/>
            </a:lvl5pPr>
          </a:lstStyle>
          <a:p>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ue contenuti">
    <p:spTree>
      <p:nvGrpSpPr>
        <p:cNvPr id="1" name=""/>
        <p:cNvGrpSpPr/>
        <p:nvPr/>
      </p:nvGrpSpPr>
      <p:grpSpPr>
        <a:xfrm>
          <a:off x="0" y="0"/>
          <a:ext cx="0" cy="0"/>
          <a:chOff x="0" y="0"/>
          <a:chExt cx="0" cy="0"/>
        </a:xfrm>
      </p:grpSpPr>
      <p:sp>
        <p:nvSpPr>
          <p:cNvPr id="38" name="Titolo Testo"/>
          <p:cNvSpPr txBox="1">
            <a:spLocks noGrp="1"/>
          </p:cNvSpPr>
          <p:nvPr>
            <p:ph type="title"/>
          </p:nvPr>
        </p:nvSpPr>
        <p:spPr>
          <a:prstGeom prst="rect">
            <a:avLst/>
          </a:prstGeom>
        </p:spPr>
        <p:txBody>
          <a:bodyPr/>
          <a:lstStyle/>
          <a:p>
            <a:r>
              <a:t>Titolo Testo</a:t>
            </a:r>
          </a:p>
        </p:txBody>
      </p:sp>
      <p:sp>
        <p:nvSpPr>
          <p:cNvPr id="39" name="Corpo livello uno…"/>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47" name="Titolo Testo"/>
          <p:cNvSpPr txBox="1">
            <a:spLocks noGrp="1"/>
          </p:cNvSpPr>
          <p:nvPr>
            <p:ph type="title"/>
          </p:nvPr>
        </p:nvSpPr>
        <p:spPr>
          <a:prstGeom prst="rect">
            <a:avLst/>
          </a:prstGeom>
        </p:spPr>
        <p:txBody>
          <a:bodyPr/>
          <a:lstStyle/>
          <a:p>
            <a:r>
              <a:t>Titolo Testo</a:t>
            </a:r>
          </a:p>
        </p:txBody>
      </p:sp>
      <p:sp>
        <p:nvSpPr>
          <p:cNvPr id="48" name="Corpo livello uno…"/>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0">
              <a:spcBef>
                <a:spcPts val="500"/>
              </a:spcBef>
              <a:buSzTx/>
              <a:buFontTx/>
              <a:buNone/>
              <a:defRPr sz="2400" b="1"/>
            </a:lvl2pPr>
            <a:lvl3pPr marL="0" indent="0">
              <a:spcBef>
                <a:spcPts val="500"/>
              </a:spcBef>
              <a:buSzTx/>
              <a:buFontTx/>
              <a:buNone/>
              <a:defRPr sz="2400" b="1"/>
            </a:lvl3pPr>
            <a:lvl4pPr marL="0" indent="0">
              <a:spcBef>
                <a:spcPts val="500"/>
              </a:spcBef>
              <a:buSzTx/>
              <a:buFontTx/>
              <a:buNone/>
              <a:defRPr sz="2400" b="1"/>
            </a:lvl4pPr>
            <a:lvl5pPr marL="0" indent="0">
              <a:spcBef>
                <a:spcPts val="500"/>
              </a:spcBef>
              <a:buSzTx/>
              <a:buFontTx/>
              <a:buNone/>
              <a:defRPr sz="2400" b="1"/>
            </a:lvl5pPr>
          </a:lstStyle>
          <a:p>
            <a:r>
              <a:t>Corpo livello uno</a:t>
            </a:r>
          </a:p>
          <a:p>
            <a:pPr lvl="1"/>
            <a:r>
              <a:t>Corpo livello due</a:t>
            </a:r>
          </a:p>
          <a:p>
            <a:pPr lvl="2"/>
            <a:r>
              <a:t>Corpo livello tre</a:t>
            </a:r>
          </a:p>
          <a:p>
            <a:pPr lvl="3"/>
            <a:r>
              <a:t>Corpo livello quattro</a:t>
            </a:r>
          </a:p>
          <a:p>
            <a:pPr lvl="4"/>
            <a:r>
              <a:t>Corpo livello cinque</a:t>
            </a:r>
          </a:p>
        </p:txBody>
      </p:sp>
      <p:sp>
        <p:nvSpPr>
          <p:cNvPr id="49" name="Segnaposto testo 4"/>
          <p:cNvSpPr>
            <a:spLocks noGrp="1"/>
          </p:cNvSpPr>
          <p:nvPr>
            <p:ph type="body" sz="quarter" idx="13"/>
          </p:nvPr>
        </p:nvSpPr>
        <p:spPr>
          <a:xfrm>
            <a:off x="4645025" y="1535112"/>
            <a:ext cx="4041775" cy="639764"/>
          </a:xfrm>
          <a:prstGeom prst="rect">
            <a:avLst/>
          </a:prstGeom>
        </p:spPr>
        <p:txBody>
          <a:bodyPr anchor="b"/>
          <a:lstStyle/>
          <a:p>
            <a:endParaRPr/>
          </a:p>
        </p:txBody>
      </p:sp>
      <p:sp>
        <p:nvSpPr>
          <p:cNvPr id="5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57" name="Titolo Testo"/>
          <p:cNvSpPr txBox="1">
            <a:spLocks noGrp="1"/>
          </p:cNvSpPr>
          <p:nvPr>
            <p:ph type="title"/>
          </p:nvPr>
        </p:nvSpPr>
        <p:spPr>
          <a:prstGeom prst="rect">
            <a:avLst/>
          </a:prstGeom>
        </p:spPr>
        <p:txBody>
          <a:bodyPr/>
          <a:lstStyle/>
          <a:p>
            <a:r>
              <a:t>Titolo Testo</a:t>
            </a:r>
          </a:p>
        </p:txBody>
      </p:sp>
      <p:sp>
        <p:nvSpPr>
          <p:cNvPr id="5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6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uto con didascalia">
    <p:spTree>
      <p:nvGrpSpPr>
        <p:cNvPr id="1" name=""/>
        <p:cNvGrpSpPr/>
        <p:nvPr/>
      </p:nvGrpSpPr>
      <p:grpSpPr>
        <a:xfrm>
          <a:off x="0" y="0"/>
          <a:ext cx="0" cy="0"/>
          <a:chOff x="0" y="0"/>
          <a:chExt cx="0" cy="0"/>
        </a:xfrm>
      </p:grpSpPr>
      <p:sp>
        <p:nvSpPr>
          <p:cNvPr id="72" name="Titolo Testo"/>
          <p:cNvSpPr txBox="1">
            <a:spLocks noGrp="1"/>
          </p:cNvSpPr>
          <p:nvPr>
            <p:ph type="title"/>
          </p:nvPr>
        </p:nvSpPr>
        <p:spPr>
          <a:xfrm>
            <a:off x="457200" y="273050"/>
            <a:ext cx="3008315" cy="1162050"/>
          </a:xfrm>
          <a:prstGeom prst="rect">
            <a:avLst/>
          </a:prstGeom>
        </p:spPr>
        <p:txBody>
          <a:bodyPr anchor="b"/>
          <a:lstStyle>
            <a:lvl1pPr algn="l">
              <a:defRPr sz="2000" b="1"/>
            </a:lvl1pPr>
          </a:lstStyle>
          <a:p>
            <a:r>
              <a:t>Titolo Testo</a:t>
            </a:r>
          </a:p>
        </p:txBody>
      </p:sp>
      <p:sp>
        <p:nvSpPr>
          <p:cNvPr id="73" name="Corpo livello uno…"/>
          <p:cNvSpPr txBox="1">
            <a:spLocks noGrp="1"/>
          </p:cNvSpPr>
          <p:nvPr>
            <p:ph type="body" idx="1"/>
          </p:nvPr>
        </p:nvSpPr>
        <p:spPr>
          <a:xfrm>
            <a:off x="3575050" y="273050"/>
            <a:ext cx="5111750" cy="5853113"/>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74" name="Segnaposto testo 3"/>
          <p:cNvSpPr>
            <a:spLocks noGrp="1"/>
          </p:cNvSpPr>
          <p:nvPr>
            <p:ph type="body" sz="half" idx="13"/>
          </p:nvPr>
        </p:nvSpPr>
        <p:spPr>
          <a:xfrm>
            <a:off x="457198" y="1435100"/>
            <a:ext cx="3008317" cy="4691063"/>
          </a:xfrm>
          <a:prstGeom prst="rect">
            <a:avLst/>
          </a:prstGeom>
        </p:spPr>
        <p:txBody>
          <a:bodyPr/>
          <a:lstStyle/>
          <a:p>
            <a:endParaRPr/>
          </a:p>
        </p:txBody>
      </p:sp>
      <p:sp>
        <p:nvSpPr>
          <p:cNvPr id="7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magine con didascalia">
    <p:spTree>
      <p:nvGrpSpPr>
        <p:cNvPr id="1" name=""/>
        <p:cNvGrpSpPr/>
        <p:nvPr/>
      </p:nvGrpSpPr>
      <p:grpSpPr>
        <a:xfrm>
          <a:off x="0" y="0"/>
          <a:ext cx="0" cy="0"/>
          <a:chOff x="0" y="0"/>
          <a:chExt cx="0" cy="0"/>
        </a:xfrm>
      </p:grpSpPr>
      <p:sp>
        <p:nvSpPr>
          <p:cNvPr id="82" name="Titolo Testo"/>
          <p:cNvSpPr txBox="1">
            <a:spLocks noGrp="1"/>
          </p:cNvSpPr>
          <p:nvPr>
            <p:ph type="title"/>
          </p:nvPr>
        </p:nvSpPr>
        <p:spPr>
          <a:xfrm>
            <a:off x="1792288" y="4800600"/>
            <a:ext cx="5486402" cy="566738"/>
          </a:xfrm>
          <a:prstGeom prst="rect">
            <a:avLst/>
          </a:prstGeom>
        </p:spPr>
        <p:txBody>
          <a:bodyPr anchor="b"/>
          <a:lstStyle>
            <a:lvl1pPr algn="l">
              <a:defRPr sz="2000" b="1"/>
            </a:lvl1pPr>
          </a:lstStyle>
          <a:p>
            <a:r>
              <a:t>Titolo Testo</a:t>
            </a:r>
          </a:p>
        </p:txBody>
      </p:sp>
      <p:sp>
        <p:nvSpPr>
          <p:cNvPr id="83" name="Segnaposto immagine 2"/>
          <p:cNvSpPr>
            <a:spLocks noGrp="1"/>
          </p:cNvSpPr>
          <p:nvPr>
            <p:ph type="pic" sz="half" idx="13"/>
          </p:nvPr>
        </p:nvSpPr>
        <p:spPr>
          <a:xfrm>
            <a:off x="1792288" y="612775"/>
            <a:ext cx="5486402" cy="4114800"/>
          </a:xfrm>
          <a:prstGeom prst="rect">
            <a:avLst/>
          </a:prstGeom>
        </p:spPr>
        <p:txBody>
          <a:bodyPr lIns="91439" tIns="45719" rIns="91439" bIns="45719">
            <a:noAutofit/>
          </a:bodyPr>
          <a:lstStyle/>
          <a:p>
            <a:endParaRPr/>
          </a:p>
        </p:txBody>
      </p:sp>
      <p:sp>
        <p:nvSpPr>
          <p:cNvPr id="84" name="Corpo livello uno…"/>
          <p:cNvSpPr txBox="1">
            <a:spLocks noGrp="1"/>
          </p:cNvSpPr>
          <p:nvPr>
            <p:ph type="body" sz="quarter" idx="1"/>
          </p:nvPr>
        </p:nvSpPr>
        <p:spPr>
          <a:xfrm>
            <a:off x="1792288" y="5367337"/>
            <a:ext cx="54864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Corpo livello uno</a:t>
            </a:r>
          </a:p>
          <a:p>
            <a:pPr lvl="1"/>
            <a:r>
              <a:t>Corpo livello due</a:t>
            </a:r>
          </a:p>
          <a:p>
            <a:pPr lvl="2"/>
            <a:r>
              <a:t>Corpo livello tre</a:t>
            </a:r>
          </a:p>
          <a:p>
            <a:pPr lvl="3"/>
            <a:r>
              <a:t>Corpo livello quattro</a:t>
            </a:r>
          </a:p>
          <a:p>
            <a:pPr lvl="4"/>
            <a:r>
              <a:t>Corpo livello cinque</a:t>
            </a:r>
          </a:p>
        </p:txBody>
      </p:sp>
      <p:sp>
        <p:nvSpPr>
          <p:cNvPr id="8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p>
            <a:r>
              <a:t>Titolo Testo</a:t>
            </a:r>
          </a:p>
        </p:txBody>
      </p:sp>
      <p:sp>
        <p:nvSpPr>
          <p:cNvPr id="3" name="Corpo livello uno…"/>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8422821" y="6404293"/>
            <a:ext cx="263980" cy="269239"/>
          </a:xfrm>
          <a:prstGeom prst="rect">
            <a:avLst/>
          </a:prstGeom>
          <a:ln w="12700">
            <a:miter lim="400000"/>
          </a:ln>
        </p:spPr>
        <p:txBody>
          <a:bodyPr wrap="none" lIns="45718" tIns="45718" rIns="45718" bIns="45718" anchor="ctr">
            <a:spAutoFit/>
          </a:bodyPr>
          <a:lstStyle>
            <a:lvl1pPr algn="r">
              <a:defRPr sz="1200">
                <a:solidFill>
                  <a:srgbClr val="FFFFFF"/>
                </a:solidFill>
                <a:latin typeface="+mn-lt"/>
                <a:ea typeface="+mn-ea"/>
                <a:cs typeface="+mn-cs"/>
                <a:sym typeface="Calibri"/>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FFFFFF"/>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tif"/><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ASO DI MEDIAZIONE ODONTOIATRICA"/>
          <p:cNvSpPr txBox="1"/>
          <p:nvPr/>
        </p:nvSpPr>
        <p:spPr>
          <a:xfrm>
            <a:off x="1278072" y="533016"/>
            <a:ext cx="6909900" cy="153887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defTabSz="539494">
              <a:defRPr sz="4700" b="1">
                <a:solidFill>
                  <a:srgbClr val="FFEE37"/>
                </a:solidFill>
                <a:latin typeface="Times New Roman"/>
                <a:ea typeface="Times New Roman"/>
                <a:cs typeface="Times New Roman"/>
                <a:sym typeface="Times New Roman"/>
              </a:defRPr>
            </a:lvl1pPr>
          </a:lstStyle>
          <a:p>
            <a:r>
              <a:rPr dirty="0"/>
              <a:t>CASO DI MEDIAZIONE </a:t>
            </a:r>
            <a:endParaRPr lang="it-IT" dirty="0" smtClean="0"/>
          </a:p>
          <a:p>
            <a:r>
              <a:rPr dirty="0" smtClean="0"/>
              <a:t>ODONTOIATRICA</a:t>
            </a:r>
            <a:endParaRPr dirty="0"/>
          </a:p>
        </p:txBody>
      </p:sp>
      <p:pic>
        <p:nvPicPr>
          <p:cNvPr id="135" name="page1image3874336.png" descr="page1image3874336.png"/>
          <p:cNvPicPr>
            <a:picLocks noChangeAspect="1"/>
          </p:cNvPicPr>
          <p:nvPr/>
        </p:nvPicPr>
        <p:blipFill>
          <a:blip r:embed="rId2">
            <a:extLst/>
          </a:blip>
          <a:srcRect l="7975" t="15725" r="40267" b="6741"/>
          <a:stretch>
            <a:fillRect/>
          </a:stretch>
        </p:blipFill>
        <p:spPr>
          <a:xfrm>
            <a:off x="3200399" y="2449841"/>
            <a:ext cx="2982794" cy="1565237"/>
          </a:xfrm>
          <a:prstGeom prst="rect">
            <a:avLst/>
          </a:prstGeom>
          <a:ln w="12700">
            <a:miter lim="400000"/>
          </a:ln>
        </p:spPr>
      </p:pic>
      <p:sp>
        <p:nvSpPr>
          <p:cNvPr id="136" name="Dott. Marco Scarpelli…"/>
          <p:cNvSpPr txBox="1"/>
          <p:nvPr/>
        </p:nvSpPr>
        <p:spPr>
          <a:xfrm>
            <a:off x="2642709" y="4321621"/>
            <a:ext cx="4117470" cy="212365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ctr">
              <a:defRPr sz="4400">
                <a:solidFill>
                  <a:srgbClr val="FFFFFF"/>
                </a:solidFill>
                <a:latin typeface="Times New Roman"/>
                <a:ea typeface="Times New Roman"/>
                <a:cs typeface="Times New Roman"/>
                <a:sym typeface="Times New Roman"/>
              </a:defRPr>
            </a:pPr>
            <a:r>
              <a:rPr dirty="0" smtClean="0"/>
              <a:t>Giuseppe Caldara</a:t>
            </a:r>
            <a:endParaRPr lang="it-IT" dirty="0" smtClean="0"/>
          </a:p>
          <a:p>
            <a:pPr algn="ctr">
              <a:defRPr sz="4400">
                <a:solidFill>
                  <a:srgbClr val="FFFFFF"/>
                </a:solidFill>
                <a:latin typeface="Times New Roman"/>
                <a:ea typeface="Times New Roman"/>
                <a:cs typeface="Times New Roman"/>
                <a:sym typeface="Times New Roman"/>
              </a:defRPr>
            </a:pPr>
            <a:r>
              <a:rPr lang="it-IT" dirty="0"/>
              <a:t>Marco Scarpelli</a:t>
            </a:r>
          </a:p>
          <a:p>
            <a:pPr algn="ctr">
              <a:defRPr sz="4400">
                <a:solidFill>
                  <a:srgbClr val="FFFFFF"/>
                </a:solidFill>
                <a:latin typeface="Times New Roman"/>
                <a:ea typeface="Times New Roman"/>
                <a:cs typeface="Times New Roman"/>
                <a:sym typeface="Times New Roman"/>
              </a:defRPr>
            </a:pPr>
            <a:endParaRPr dirty="0"/>
          </a:p>
        </p:txBody>
      </p:sp>
      <p:sp>
        <p:nvSpPr>
          <p:cNvPr id="137" name="Convegno Pro.O.F. Salerno 23 novembre 2018"/>
          <p:cNvSpPr txBox="1"/>
          <p:nvPr/>
        </p:nvSpPr>
        <p:spPr>
          <a:xfrm>
            <a:off x="1549992" y="6022628"/>
            <a:ext cx="5815567" cy="42139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2400" i="1">
                <a:solidFill>
                  <a:srgbClr val="FFFFFF"/>
                </a:solidFill>
                <a:latin typeface="Times New Roman"/>
                <a:ea typeface="Times New Roman"/>
                <a:cs typeface="Times New Roman"/>
                <a:sym typeface="Times New Roman"/>
              </a:defRPr>
            </a:lvl1pPr>
          </a:lstStyle>
          <a:p>
            <a:r>
              <a:t>Convegno Pro.O.F. Salerno 23 novembre 2018</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page1image3874336.png" descr="page1image3874336.png"/>
          <p:cNvPicPr>
            <a:picLocks noChangeAspect="1"/>
          </p:cNvPicPr>
          <p:nvPr/>
        </p:nvPicPr>
        <p:blipFill>
          <a:blip r:embed="rId2">
            <a:extLst/>
          </a:blip>
          <a:srcRect l="7975" t="15725" r="40267" b="6741"/>
          <a:stretch>
            <a:fillRect/>
          </a:stretch>
        </p:blipFill>
        <p:spPr>
          <a:xfrm>
            <a:off x="7744630" y="5700884"/>
            <a:ext cx="1367608" cy="717660"/>
          </a:xfrm>
          <a:prstGeom prst="rect">
            <a:avLst/>
          </a:prstGeom>
          <a:ln w="12700">
            <a:miter lim="400000"/>
          </a:ln>
        </p:spPr>
      </p:pic>
      <p:sp>
        <p:nvSpPr>
          <p:cNvPr id="164" name="“…Le terapie fin qui descritte sono state per lei causa di un danno, per il quale si delineano profili di responsabilità professionale. Tale danno è costituito da:…"/>
          <p:cNvSpPr txBox="1"/>
          <p:nvPr/>
        </p:nvSpPr>
        <p:spPr>
          <a:xfrm>
            <a:off x="580330" y="1227196"/>
            <a:ext cx="7983340" cy="360526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42900" indent="-342900" algn="just">
              <a:lnSpc>
                <a:spcPct val="90000"/>
              </a:lnSpc>
              <a:spcBef>
                <a:spcPts val="700"/>
              </a:spcBef>
              <a:buFont typeface="Arial"/>
              <a:defRPr sz="3300">
                <a:latin typeface="+mn-lt"/>
                <a:ea typeface="+mn-ea"/>
                <a:cs typeface="+mn-cs"/>
                <a:sym typeface="Calibri"/>
              </a:defRPr>
            </a:pPr>
            <a:r>
              <a:rPr i="1">
                <a:latin typeface="Times New Roman"/>
                <a:ea typeface="Times New Roman"/>
                <a:cs typeface="Times New Roman"/>
                <a:sym typeface="Times New Roman"/>
              </a:rPr>
              <a:t>“…Le terapie fin qui descritte sono state per lei causa di un danno, per il quale si delineano profili di responsabilità professionale. Tale danno è costituito da:</a:t>
            </a:r>
          </a:p>
          <a:p>
            <a:pPr marL="330868" indent="-330868" algn="just">
              <a:lnSpc>
                <a:spcPct val="90000"/>
              </a:lnSpc>
              <a:spcBef>
                <a:spcPts val="700"/>
              </a:spcBef>
              <a:buSzPct val="100000"/>
              <a:buChar char="•"/>
              <a:defRPr sz="3300" i="1">
                <a:latin typeface="Times New Roman"/>
                <a:ea typeface="Times New Roman"/>
                <a:cs typeface="Times New Roman"/>
                <a:sym typeface="Times New Roman"/>
              </a:defRPr>
            </a:pPr>
            <a:r>
              <a:t> postumi permanenti, da riferire </a:t>
            </a:r>
            <a:r>
              <a:rPr b="1"/>
              <a:t>alla perdita dell’incisivo laterale, del primo premolare </a:t>
            </a:r>
            <a:r>
              <a:t>e di una parte di supporto osseo della medesima zona </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page1image3874336.png" descr="page1image3874336.png"/>
          <p:cNvPicPr>
            <a:picLocks noChangeAspect="1"/>
          </p:cNvPicPr>
          <p:nvPr/>
        </p:nvPicPr>
        <p:blipFill>
          <a:blip r:embed="rId2">
            <a:extLst/>
          </a:blip>
          <a:srcRect l="7975" t="15725" r="40267" b="6741"/>
          <a:stretch>
            <a:fillRect/>
          </a:stretch>
        </p:blipFill>
        <p:spPr>
          <a:xfrm>
            <a:off x="7744630" y="5700884"/>
            <a:ext cx="1367608" cy="717660"/>
          </a:xfrm>
          <a:prstGeom prst="rect">
            <a:avLst/>
          </a:prstGeom>
          <a:ln w="12700">
            <a:miter lim="400000"/>
          </a:ln>
        </p:spPr>
      </p:pic>
      <p:sp>
        <p:nvSpPr>
          <p:cNvPr id="167" name="L’avulsione del canino dopo due interventi mirati alla sua disinclusione, la contemporanea estrazione dei denti contigui e il trauma occlusale sugli incisivi centrali hanno infatti dato luogo ad una perdita ossea di cospicue  ed evidenti dimensioni, con pregiudizio anche per l’incisivo centrale che dovrà essere estratto…"/>
          <p:cNvSpPr txBox="1"/>
          <p:nvPr/>
        </p:nvSpPr>
        <p:spPr>
          <a:xfrm>
            <a:off x="614145" y="1113142"/>
            <a:ext cx="7915710" cy="38333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42900" indent="-342900" algn="just">
              <a:spcBef>
                <a:spcPts val="700"/>
              </a:spcBef>
              <a:buFont typeface="Arial"/>
              <a:defRPr sz="3200">
                <a:solidFill>
                  <a:srgbClr val="FFFFFF"/>
                </a:solidFill>
                <a:latin typeface="+mn-lt"/>
                <a:ea typeface="+mn-ea"/>
                <a:cs typeface="+mn-cs"/>
                <a:sym typeface="Calibri"/>
              </a:defRPr>
            </a:pPr>
            <a:r>
              <a:rPr i="1">
                <a:solidFill>
                  <a:srgbClr val="000000"/>
                </a:solidFill>
                <a:latin typeface="Times New Roman"/>
                <a:ea typeface="Times New Roman"/>
                <a:cs typeface="Times New Roman"/>
                <a:sym typeface="Times New Roman"/>
              </a:rPr>
              <a:t>L’avulsione del canino dopo due interventi mirati alla sua disinclusione, la contemporanea estrazione dei denti contigui e il trauma occlusale sugli incisivi centrali hanno infatti dato luogo </a:t>
            </a:r>
            <a:r>
              <a:rPr i="1" u="sng">
                <a:solidFill>
                  <a:srgbClr val="000000"/>
                </a:solidFill>
                <a:latin typeface="Times New Roman"/>
                <a:ea typeface="Times New Roman"/>
                <a:cs typeface="Times New Roman"/>
                <a:sym typeface="Times New Roman"/>
              </a:rPr>
              <a:t>ad una perdita ossea di cospicue  ed evidenti dimensioni</a:t>
            </a:r>
            <a:r>
              <a:rPr i="1">
                <a:solidFill>
                  <a:srgbClr val="000000"/>
                </a:solidFill>
                <a:latin typeface="Times New Roman"/>
                <a:ea typeface="Times New Roman"/>
                <a:cs typeface="Times New Roman"/>
                <a:sym typeface="Times New Roman"/>
              </a:rPr>
              <a:t>, con pregiudizio anche per l’incisivo centrale che dovrà essere estratto…</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page1image3874336.png" descr="page1image3874336.png"/>
          <p:cNvPicPr>
            <a:picLocks noChangeAspect="1"/>
          </p:cNvPicPr>
          <p:nvPr/>
        </p:nvPicPr>
        <p:blipFill>
          <a:blip r:embed="rId2">
            <a:extLst/>
          </a:blip>
          <a:srcRect l="7975" t="15725" r="40267" b="6741"/>
          <a:stretch>
            <a:fillRect/>
          </a:stretch>
        </p:blipFill>
        <p:spPr>
          <a:xfrm>
            <a:off x="7744630" y="5700884"/>
            <a:ext cx="1367608" cy="717660"/>
          </a:xfrm>
          <a:prstGeom prst="rect">
            <a:avLst/>
          </a:prstGeom>
          <a:ln w="12700">
            <a:miter lim="400000"/>
          </a:ln>
        </p:spPr>
      </p:pic>
      <p:sp>
        <p:nvSpPr>
          <p:cNvPr id="170" name="Tali esiti lesivi in una zona di particolare rilevanza estetica sono quantificabili con tre punti percentuali, solo in funzione del possibile reintegro implanto-protesico, del quale sono più oltre quantificati i costi.…"/>
          <p:cNvSpPr txBox="1"/>
          <p:nvPr/>
        </p:nvSpPr>
        <p:spPr>
          <a:xfrm>
            <a:off x="480173" y="988756"/>
            <a:ext cx="8183654" cy="48793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42900" indent="-342900" algn="just">
              <a:spcBef>
                <a:spcPts val="700"/>
              </a:spcBef>
              <a:buFont typeface="Arial"/>
              <a:defRPr sz="2900">
                <a:solidFill>
                  <a:srgbClr val="FFFFFF"/>
                </a:solidFill>
                <a:latin typeface="+mn-lt"/>
                <a:ea typeface="+mn-ea"/>
                <a:cs typeface="+mn-cs"/>
                <a:sym typeface="Calibri"/>
              </a:defRPr>
            </a:pPr>
            <a:r>
              <a:rPr>
                <a:solidFill>
                  <a:srgbClr val="000000"/>
                </a:solidFill>
              </a:rPr>
              <a:t> </a:t>
            </a:r>
            <a:r>
              <a:rPr i="1">
                <a:solidFill>
                  <a:srgbClr val="000000"/>
                </a:solidFill>
                <a:latin typeface="Times New Roman"/>
                <a:ea typeface="Times New Roman"/>
                <a:cs typeface="Times New Roman"/>
                <a:sym typeface="Times New Roman"/>
              </a:rPr>
              <a:t>Tali esiti lesivi in una zona di particolare rilevanza estetica sono quantificabili c</a:t>
            </a:r>
            <a:r>
              <a:rPr b="1" i="1">
                <a:solidFill>
                  <a:srgbClr val="000000"/>
                </a:solidFill>
                <a:latin typeface="Times New Roman"/>
                <a:ea typeface="Times New Roman"/>
                <a:cs typeface="Times New Roman"/>
                <a:sym typeface="Times New Roman"/>
              </a:rPr>
              <a:t>on tre punti percentuali</a:t>
            </a:r>
            <a:r>
              <a:rPr i="1">
                <a:solidFill>
                  <a:srgbClr val="000000"/>
                </a:solidFill>
                <a:latin typeface="Times New Roman"/>
                <a:ea typeface="Times New Roman"/>
                <a:cs typeface="Times New Roman"/>
                <a:sym typeface="Times New Roman"/>
              </a:rPr>
              <a:t>, solo in funzione del possibile reintegro implanto-protesico, del quale sono più oltre quantificati i costi.</a:t>
            </a:r>
          </a:p>
          <a:p>
            <a:pPr marL="342900" indent="-342900" algn="just">
              <a:spcBef>
                <a:spcPts val="700"/>
              </a:spcBef>
              <a:buFont typeface="Arial"/>
              <a:defRPr sz="2900">
                <a:solidFill>
                  <a:srgbClr val="FFFFFF"/>
                </a:solidFill>
                <a:latin typeface="+mn-lt"/>
                <a:ea typeface="+mn-ea"/>
                <a:cs typeface="+mn-cs"/>
                <a:sym typeface="Calibri"/>
              </a:defRPr>
            </a:pPr>
            <a:endParaRPr i="1">
              <a:solidFill>
                <a:srgbClr val="000000"/>
              </a:solidFill>
              <a:latin typeface="Times New Roman"/>
              <a:ea typeface="Times New Roman"/>
              <a:cs typeface="Times New Roman"/>
              <a:sym typeface="Times New Roman"/>
            </a:endParaRPr>
          </a:p>
          <a:p>
            <a:pPr marL="290763" indent="-290763" algn="just">
              <a:spcBef>
                <a:spcPts val="700"/>
              </a:spcBef>
              <a:buSzPct val="100000"/>
              <a:buChar char="•"/>
              <a:defRPr sz="2900" i="1">
                <a:latin typeface="Times New Roman"/>
                <a:ea typeface="Times New Roman"/>
                <a:cs typeface="Times New Roman"/>
                <a:sym typeface="Times New Roman"/>
              </a:defRPr>
            </a:pPr>
            <a:r>
              <a:t> un’inabilità temporanea rappresentata dal tempo necessario alle future terapie e da quello “inutilmente” impiegato nella disinclusione ortodontica del canino dal dicembre 2011 al luglio 2013</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page1image3874336.png" descr="page1image3874336.png"/>
          <p:cNvPicPr>
            <a:picLocks noChangeAspect="1"/>
          </p:cNvPicPr>
          <p:nvPr/>
        </p:nvPicPr>
        <p:blipFill>
          <a:blip r:embed="rId2">
            <a:extLst/>
          </a:blip>
          <a:srcRect l="7975" t="15725" r="40267" b="6741"/>
          <a:stretch>
            <a:fillRect/>
          </a:stretch>
        </p:blipFill>
        <p:spPr>
          <a:xfrm>
            <a:off x="7744630" y="5700884"/>
            <a:ext cx="1367608" cy="717660"/>
          </a:xfrm>
          <a:prstGeom prst="rect">
            <a:avLst/>
          </a:prstGeom>
          <a:ln w="12700">
            <a:miter lim="400000"/>
          </a:ln>
        </p:spPr>
      </p:pic>
      <p:sp>
        <p:nvSpPr>
          <p:cNvPr id="173" name="Sono quindi stimabili, per gli interventi chirurgici subiti e quelli cui la paziente dovrà sottoporsi dieci giorni al 75%,venti al 50%,sessanta al 25% e centoquaranta al 10%…"/>
          <p:cNvSpPr txBox="1"/>
          <p:nvPr/>
        </p:nvSpPr>
        <p:spPr>
          <a:xfrm>
            <a:off x="235926" y="581507"/>
            <a:ext cx="8429626" cy="53446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42900" indent="-342900" algn="just">
              <a:spcBef>
                <a:spcPts val="800"/>
              </a:spcBef>
              <a:buFont typeface="Arial"/>
              <a:defRPr sz="3200">
                <a:latin typeface="+mn-lt"/>
                <a:ea typeface="+mn-ea"/>
                <a:cs typeface="+mn-cs"/>
                <a:sym typeface="Calibri"/>
              </a:defRPr>
            </a:pPr>
            <a:r>
              <a:rPr i="1">
                <a:latin typeface="Times New Roman"/>
                <a:ea typeface="Times New Roman"/>
                <a:cs typeface="Times New Roman"/>
                <a:sym typeface="Times New Roman"/>
              </a:rPr>
              <a:t>Sono quindi stimabili, per gli interventi chirurgici subiti e quelli cui la paziente dovrà sottoporsi </a:t>
            </a:r>
            <a:r>
              <a:rPr b="1" i="1">
                <a:latin typeface="Times New Roman"/>
                <a:ea typeface="Times New Roman"/>
                <a:cs typeface="Times New Roman"/>
                <a:sym typeface="Times New Roman"/>
              </a:rPr>
              <a:t>dieci giorni al 75%,venti al 50%,sessanta al 25% e centoquaranta al 10%</a:t>
            </a:r>
          </a:p>
          <a:p>
            <a:pPr marL="320842" indent="-320842" algn="just">
              <a:spcBef>
                <a:spcPts val="800"/>
              </a:spcBef>
              <a:buSzPct val="100000"/>
              <a:buChar char="•"/>
              <a:defRPr sz="3200" i="1">
                <a:latin typeface="Times New Roman"/>
                <a:ea typeface="Times New Roman"/>
                <a:cs typeface="Times New Roman"/>
                <a:sym typeface="Times New Roman"/>
              </a:defRPr>
            </a:pPr>
            <a:r>
              <a:t>  un danno emergente, per quanto necessario all’avulsione di premolare e incisivo centrale (€ 400),provvisorio parziale con ganci  (€ 1200),innesto osseo per rialzo verticale di cresta (€ 2500),tre impianti endossei (€ 4500),quattro corone protesiche metallo-ceramica con relativi provvisori (€ 4000)</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page1image3874336.png" descr="page1image3874336.png"/>
          <p:cNvPicPr>
            <a:picLocks noChangeAspect="1"/>
          </p:cNvPicPr>
          <p:nvPr/>
        </p:nvPicPr>
        <p:blipFill>
          <a:blip r:embed="rId2">
            <a:extLst/>
          </a:blip>
          <a:srcRect l="7975" t="15725" r="40267" b="6741"/>
          <a:stretch>
            <a:fillRect/>
          </a:stretch>
        </p:blipFill>
        <p:spPr>
          <a:xfrm>
            <a:off x="7744630" y="5700884"/>
            <a:ext cx="1367608" cy="717660"/>
          </a:xfrm>
          <a:prstGeom prst="rect">
            <a:avLst/>
          </a:prstGeom>
          <a:ln w="12700">
            <a:miter lim="400000"/>
          </a:ln>
        </p:spPr>
      </p:pic>
      <p:sp>
        <p:nvSpPr>
          <p:cNvPr id="176" name="In data 18.1.2016 presso l’Istituto di Mediazione degli Avvocati di Milano viene nominato il CTU che fungerà da esperto del mediatore.…"/>
          <p:cNvSpPr txBox="1"/>
          <p:nvPr/>
        </p:nvSpPr>
        <p:spPr>
          <a:xfrm>
            <a:off x="357187" y="1368743"/>
            <a:ext cx="8429626" cy="477976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15468" indent="-315468" algn="just" defTabSz="841247">
              <a:lnSpc>
                <a:spcPct val="90000"/>
              </a:lnSpc>
              <a:spcBef>
                <a:spcPts val="700"/>
              </a:spcBef>
              <a:buFont typeface="Arial"/>
              <a:defRPr sz="2900" b="1">
                <a:solidFill>
                  <a:srgbClr val="FFFFFF"/>
                </a:solidFill>
                <a:latin typeface="+mn-lt"/>
                <a:ea typeface="+mn-ea"/>
                <a:cs typeface="+mn-cs"/>
                <a:sym typeface="Calibri"/>
              </a:defRPr>
            </a:pPr>
            <a:r>
              <a:rPr dirty="0">
                <a:solidFill>
                  <a:srgbClr val="000000"/>
                </a:solidFill>
                <a:latin typeface="Times New Roman"/>
                <a:ea typeface="Times New Roman"/>
                <a:cs typeface="Times New Roman"/>
                <a:sym typeface="Times New Roman"/>
              </a:rPr>
              <a:t>In data 18.1.2016 presso l’Istituto di Mediazione degli Avvocati di Milano viene nominato il </a:t>
            </a:r>
            <a:r>
              <a:rPr lang="it-IT" i="1" dirty="0" smtClean="0">
                <a:solidFill>
                  <a:schemeClr val="tx1"/>
                </a:solidFill>
                <a:latin typeface="Times New Roman"/>
                <a:ea typeface="Times New Roman"/>
                <a:cs typeface="Times New Roman"/>
                <a:sym typeface="Times New Roman"/>
              </a:rPr>
              <a:t>consulente</a:t>
            </a:r>
            <a:r>
              <a:rPr dirty="0" smtClean="0">
                <a:solidFill>
                  <a:srgbClr val="000000"/>
                </a:solidFill>
                <a:latin typeface="Times New Roman"/>
                <a:ea typeface="Times New Roman"/>
                <a:cs typeface="Times New Roman"/>
                <a:sym typeface="Times New Roman"/>
              </a:rPr>
              <a:t> </a:t>
            </a:r>
            <a:r>
              <a:rPr dirty="0">
                <a:solidFill>
                  <a:srgbClr val="000000"/>
                </a:solidFill>
                <a:latin typeface="Times New Roman"/>
                <a:ea typeface="Times New Roman"/>
                <a:cs typeface="Times New Roman"/>
                <a:sym typeface="Times New Roman"/>
              </a:rPr>
              <a:t>che fungerà da esperto del mediatore.</a:t>
            </a:r>
          </a:p>
          <a:p>
            <a:pPr marL="315468" indent="-315468" algn="just" defTabSz="841247">
              <a:lnSpc>
                <a:spcPct val="90000"/>
              </a:lnSpc>
              <a:spcBef>
                <a:spcPts val="700"/>
              </a:spcBef>
              <a:buFont typeface="Arial"/>
              <a:defRPr sz="2900" b="1">
                <a:latin typeface="Times New Roman"/>
                <a:ea typeface="Times New Roman"/>
                <a:cs typeface="Times New Roman"/>
                <a:sym typeface="Times New Roman"/>
              </a:defRPr>
            </a:pPr>
            <a:r>
              <a:rPr dirty="0"/>
              <a:t>  Il CTU in data 26 gennaio 2016 tramite mail scrive ai legali delle parti</a:t>
            </a:r>
          </a:p>
          <a:p>
            <a:pPr marL="315468" indent="-315468" algn="just" defTabSz="841247">
              <a:lnSpc>
                <a:spcPct val="90000"/>
              </a:lnSpc>
              <a:spcBef>
                <a:spcPts val="700"/>
              </a:spcBef>
              <a:buFont typeface="Arial"/>
              <a:defRPr sz="2900">
                <a:latin typeface="Times New Roman"/>
                <a:ea typeface="Times New Roman"/>
                <a:cs typeface="Times New Roman"/>
                <a:sym typeface="Times New Roman"/>
              </a:defRPr>
            </a:pPr>
            <a:endParaRPr dirty="0"/>
          </a:p>
          <a:p>
            <a:pPr marL="315468" indent="-315468" algn="just" defTabSz="841247">
              <a:lnSpc>
                <a:spcPct val="90000"/>
              </a:lnSpc>
              <a:spcBef>
                <a:spcPts val="700"/>
              </a:spcBef>
              <a:buFont typeface="Arial"/>
              <a:defRPr sz="2900">
                <a:latin typeface="Times New Roman"/>
                <a:ea typeface="Times New Roman"/>
                <a:cs typeface="Times New Roman"/>
                <a:sym typeface="Times New Roman"/>
              </a:defRPr>
            </a:pPr>
            <a:r>
              <a:rPr dirty="0"/>
              <a:t> “</a:t>
            </a:r>
            <a:r>
              <a:rPr i="1" dirty="0"/>
              <a:t>…apprendo di essere stato nominato “esperto” del mediatore nella pratica di mediazione Scontenta/dott. Y.Dai documenti  inviatimi inoltre rilevo che la prossima seduta di mediazione cade al 24 febbraio 2016.</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page1image3874336.png" descr="page1image3874336.png"/>
          <p:cNvPicPr>
            <a:picLocks noChangeAspect="1"/>
          </p:cNvPicPr>
          <p:nvPr/>
        </p:nvPicPr>
        <p:blipFill>
          <a:blip r:embed="rId2">
            <a:extLst/>
          </a:blip>
          <a:srcRect l="7975" t="15725" r="40267" b="6741"/>
          <a:stretch>
            <a:fillRect/>
          </a:stretch>
        </p:blipFill>
        <p:spPr>
          <a:xfrm>
            <a:off x="7744630" y="5700884"/>
            <a:ext cx="1367608" cy="717660"/>
          </a:xfrm>
          <a:prstGeom prst="rect">
            <a:avLst/>
          </a:prstGeom>
          <a:ln w="12700">
            <a:miter lim="400000"/>
          </a:ln>
        </p:spPr>
      </p:pic>
      <p:sp>
        <p:nvSpPr>
          <p:cNvPr id="179" name="Convoco pertanto seduta tecnica per il giorno 5 febbraio ore 11.30 pregandovi di confermarmi la presenza della signora Scontenta, indispensabile perché da visitare, dei Consulenti di parte, ovviamente aperta, se di interesse, a parte dott. Y ed ai legali.Attendo cortese riscontro"/>
          <p:cNvSpPr txBox="1"/>
          <p:nvPr/>
        </p:nvSpPr>
        <p:spPr>
          <a:xfrm>
            <a:off x="434806" y="1214223"/>
            <a:ext cx="8274389" cy="36420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342900" indent="-342900" algn="just">
              <a:spcBef>
                <a:spcPts val="800"/>
              </a:spcBef>
              <a:buFont typeface="Arial"/>
              <a:defRPr sz="3200" i="1">
                <a:latin typeface="Times New Roman"/>
                <a:ea typeface="Times New Roman"/>
                <a:cs typeface="Times New Roman"/>
                <a:sym typeface="Times New Roman"/>
              </a:defRPr>
            </a:lvl1pPr>
          </a:lstStyle>
          <a:p>
            <a:pPr>
              <a:defRPr sz="2900" i="0">
                <a:solidFill>
                  <a:srgbClr val="FFFFFF"/>
                </a:solidFill>
                <a:latin typeface="+mn-lt"/>
                <a:ea typeface="+mn-ea"/>
                <a:cs typeface="+mn-cs"/>
                <a:sym typeface="Calibri"/>
              </a:defRPr>
            </a:pPr>
            <a:r>
              <a:rPr sz="3200" i="1" dirty="0">
                <a:solidFill>
                  <a:srgbClr val="000000"/>
                </a:solidFill>
                <a:latin typeface="Times New Roman"/>
                <a:ea typeface="Times New Roman"/>
                <a:cs typeface="Times New Roman"/>
                <a:sym typeface="Times New Roman"/>
              </a:rPr>
              <a:t>Convoco pertanto seduta tecnica per il giorno 5 febbraio ore 11.30 pregandovi di confermarmi la presenza della signora Scontenta, indispensabile perché da visitare, dei Consulenti di parte, ovviamente aperta, se di interesse, a parte dott. Y ed ai legali</a:t>
            </a:r>
            <a:r>
              <a:rPr sz="3200" i="1" dirty="0" smtClean="0">
                <a:solidFill>
                  <a:srgbClr val="000000"/>
                </a:solidFill>
                <a:latin typeface="Times New Roman"/>
                <a:ea typeface="Times New Roman"/>
                <a:cs typeface="Times New Roman"/>
                <a:sym typeface="Times New Roman"/>
              </a:rPr>
              <a:t>.</a:t>
            </a:r>
            <a:r>
              <a:rPr lang="it-IT" sz="3200" i="1" dirty="0" smtClean="0">
                <a:solidFill>
                  <a:srgbClr val="000000"/>
                </a:solidFill>
                <a:latin typeface="Times New Roman"/>
                <a:ea typeface="Times New Roman"/>
                <a:cs typeface="Times New Roman"/>
                <a:sym typeface="Times New Roman"/>
              </a:rPr>
              <a:t> </a:t>
            </a:r>
            <a:r>
              <a:rPr sz="3200" i="1" dirty="0" smtClean="0">
                <a:solidFill>
                  <a:srgbClr val="000000"/>
                </a:solidFill>
                <a:latin typeface="Times New Roman"/>
                <a:ea typeface="Times New Roman"/>
                <a:cs typeface="Times New Roman"/>
                <a:sym typeface="Times New Roman"/>
              </a:rPr>
              <a:t>Attendo </a:t>
            </a:r>
            <a:r>
              <a:rPr sz="3200" i="1" dirty="0">
                <a:solidFill>
                  <a:srgbClr val="000000"/>
                </a:solidFill>
                <a:latin typeface="Times New Roman"/>
                <a:ea typeface="Times New Roman"/>
                <a:cs typeface="Times New Roman"/>
                <a:sym typeface="Times New Roman"/>
              </a:rPr>
              <a:t>cortese riscontro</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page1image3874336.png" descr="page1image3874336.png"/>
          <p:cNvPicPr>
            <a:picLocks noChangeAspect="1"/>
          </p:cNvPicPr>
          <p:nvPr/>
        </p:nvPicPr>
        <p:blipFill>
          <a:blip r:embed="rId2">
            <a:extLst/>
          </a:blip>
          <a:srcRect l="7975" t="15725" r="40267" b="6741"/>
          <a:stretch>
            <a:fillRect/>
          </a:stretch>
        </p:blipFill>
        <p:spPr>
          <a:xfrm>
            <a:off x="7744630" y="5700884"/>
            <a:ext cx="1367608" cy="717660"/>
          </a:xfrm>
          <a:prstGeom prst="rect">
            <a:avLst/>
          </a:prstGeom>
          <a:ln w="12700">
            <a:miter lim="400000"/>
          </a:ln>
        </p:spPr>
      </p:pic>
      <p:sp>
        <p:nvSpPr>
          <p:cNvPr id="182" name="MEMORIA DIFENSIVA DEL CTP DEL DOTT. Y IN DATA 28.1.2016…"/>
          <p:cNvSpPr txBox="1"/>
          <p:nvPr/>
        </p:nvSpPr>
        <p:spPr>
          <a:xfrm>
            <a:off x="296337" y="337563"/>
            <a:ext cx="8551326" cy="58145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42900" indent="-342900" algn="ctr">
              <a:spcBef>
                <a:spcPts val="800"/>
              </a:spcBef>
              <a:defRPr sz="3200">
                <a:solidFill>
                  <a:srgbClr val="FFFFFF"/>
                </a:solidFill>
                <a:latin typeface="Times New Roman"/>
                <a:ea typeface="Times New Roman"/>
                <a:cs typeface="Times New Roman"/>
                <a:sym typeface="Times New Roman"/>
              </a:defRPr>
            </a:pPr>
            <a:r>
              <a:rPr>
                <a:solidFill>
                  <a:srgbClr val="000000"/>
                </a:solidFill>
              </a:rPr>
              <a:t> </a:t>
            </a:r>
            <a:r>
              <a:rPr b="1">
                <a:solidFill>
                  <a:srgbClr val="000000"/>
                </a:solidFill>
              </a:rPr>
              <a:t>MEMORIA DIFENSIVA DEL CTP DEL DOTT. Y IN DATA 28.1.2016</a:t>
            </a:r>
            <a:endParaRPr b="1"/>
          </a:p>
          <a:p>
            <a:pPr marL="342900" indent="-342900">
              <a:spcBef>
                <a:spcPts val="800"/>
              </a:spcBef>
              <a:defRPr sz="3200">
                <a:latin typeface="Times New Roman"/>
                <a:ea typeface="Times New Roman"/>
                <a:cs typeface="Times New Roman"/>
                <a:sym typeface="Times New Roman"/>
              </a:defRPr>
            </a:pPr>
            <a:r>
              <a:t>“</a:t>
            </a:r>
            <a:r>
              <a:rPr i="1"/>
              <a:t>…Risulta importante sottolineare che il dott. Y </a:t>
            </a:r>
            <a:r>
              <a:rPr b="1" i="1"/>
              <a:t>non era e non è il curante </a:t>
            </a:r>
            <a:r>
              <a:rPr i="1"/>
              <a:t>della signora Scontenta. </a:t>
            </a:r>
            <a:r>
              <a:rPr b="1" i="1"/>
              <a:t>Il dott. Y ha agito su esplicita e chiara richiesta del Collega</a:t>
            </a:r>
            <a:r>
              <a:rPr i="1"/>
              <a:t> (vedasi lettera di riferimento) ottemperando al meglio delle possibilità cliniche presenti, realizzando (o tentando di farlo) solo una parte di programma più vasto riguardante unicamente il rapporto fra Curante di fiducia della signora Scontenta e la medesima.</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page1image3874336.png" descr="page1image3874336.png"/>
          <p:cNvPicPr>
            <a:picLocks noChangeAspect="1"/>
          </p:cNvPicPr>
          <p:nvPr/>
        </p:nvPicPr>
        <p:blipFill>
          <a:blip r:embed="rId2">
            <a:extLst/>
          </a:blip>
          <a:srcRect l="7975" t="15725" r="40267" b="6741"/>
          <a:stretch>
            <a:fillRect/>
          </a:stretch>
        </p:blipFill>
        <p:spPr>
          <a:xfrm>
            <a:off x="7744630" y="5700884"/>
            <a:ext cx="1367608" cy="717660"/>
          </a:xfrm>
          <a:prstGeom prst="rect">
            <a:avLst/>
          </a:prstGeom>
          <a:ln w="12700">
            <a:miter lim="400000"/>
          </a:ln>
        </p:spPr>
      </p:pic>
      <p:sp>
        <p:nvSpPr>
          <p:cNvPr id="185" name="…Il dott. Y altro non ha fatto che soddisfare le richieste della paziente ricevute attraverso il proprio Collega,Curante odontoiatra di fiducia della paziente ponendo in essere una soluzione complessa e di delicata realizzazione.…"/>
          <p:cNvSpPr txBox="1"/>
          <p:nvPr/>
        </p:nvSpPr>
        <p:spPr>
          <a:xfrm>
            <a:off x="436418" y="706582"/>
            <a:ext cx="8486602" cy="4867995"/>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marL="342900" indent="-342900" algn="just">
              <a:spcBef>
                <a:spcPts val="800"/>
              </a:spcBef>
              <a:buSzPct val="100000"/>
              <a:buFont typeface="Arial"/>
              <a:buChar char="•"/>
              <a:defRPr sz="3600" i="1">
                <a:latin typeface="Times New Roman"/>
                <a:ea typeface="Times New Roman"/>
                <a:cs typeface="Times New Roman"/>
                <a:sym typeface="Times New Roman"/>
              </a:defRPr>
            </a:pPr>
            <a:r>
              <a:rPr dirty="0"/>
              <a:t>…</a:t>
            </a:r>
            <a:r>
              <a:rPr sz="2900" dirty="0"/>
              <a:t>Il dott. Y altro non ha fatto che soddisfare le richieste della paziente ricevute attraverso il proprio Collega</a:t>
            </a:r>
            <a:r>
              <a:rPr sz="2900" dirty="0" smtClean="0"/>
              <a:t>,</a:t>
            </a:r>
            <a:r>
              <a:rPr lang="it-IT" sz="2900" dirty="0" smtClean="0"/>
              <a:t> </a:t>
            </a:r>
            <a:r>
              <a:rPr sz="2900" dirty="0" smtClean="0"/>
              <a:t>Curante </a:t>
            </a:r>
            <a:r>
              <a:rPr sz="2900" dirty="0"/>
              <a:t>odontoiatra di fiducia della paziente ponendo in essere una soluzione complessa e di delicata realizzazione.</a:t>
            </a:r>
          </a:p>
          <a:p>
            <a:pPr marL="276225" indent="-276225" algn="just">
              <a:spcBef>
                <a:spcPts val="800"/>
              </a:spcBef>
              <a:buSzPct val="100000"/>
              <a:buFont typeface="Arial"/>
              <a:buChar char="•"/>
              <a:defRPr sz="3600" i="1">
                <a:latin typeface="Times New Roman"/>
                <a:ea typeface="Times New Roman"/>
                <a:cs typeface="Times New Roman"/>
                <a:sym typeface="Times New Roman"/>
              </a:defRPr>
            </a:pPr>
            <a:r>
              <a:rPr sz="2900" dirty="0"/>
              <a:t>Il fatto di non aver ottenuto quanto auspicato, per cause biologiche, in questa specifica situazione, </a:t>
            </a:r>
            <a:r>
              <a:rPr sz="2900" b="1" dirty="0"/>
              <a:t>non lo pone certo in posizione di responsabilità</a:t>
            </a:r>
            <a:r>
              <a:rPr sz="2900" dirty="0"/>
              <a:t>.</a:t>
            </a:r>
          </a:p>
          <a:p>
            <a:pPr marL="342900" indent="-342900" algn="just">
              <a:spcBef>
                <a:spcPts val="800"/>
              </a:spcBef>
              <a:buSzPct val="100000"/>
              <a:buFont typeface="Arial"/>
              <a:buChar char="•"/>
              <a:defRPr sz="2900" i="1">
                <a:latin typeface="Times New Roman"/>
                <a:ea typeface="Times New Roman"/>
                <a:cs typeface="Times New Roman"/>
                <a:sym typeface="Times New Roman"/>
              </a:defRPr>
            </a:pPr>
            <a:r>
              <a:rPr b="1" dirty="0"/>
              <a:t>Non si ravvisano</a:t>
            </a:r>
            <a:r>
              <a:rPr dirty="0"/>
              <a:t> pertanto elementi di </a:t>
            </a:r>
            <a:r>
              <a:rPr u="sng" dirty="0"/>
              <a:t>negligenza, imperizia ed imprudenza</a:t>
            </a:r>
            <a:r>
              <a:rPr dirty="0"/>
              <a:t>…”</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page1image3874336.png" descr="page1image3874336.png"/>
          <p:cNvPicPr>
            <a:picLocks noChangeAspect="1"/>
          </p:cNvPicPr>
          <p:nvPr/>
        </p:nvPicPr>
        <p:blipFill>
          <a:blip r:embed="rId2">
            <a:extLst/>
          </a:blip>
          <a:srcRect l="7975" t="15725" r="40267" b="6741"/>
          <a:stretch>
            <a:fillRect/>
          </a:stretch>
        </p:blipFill>
        <p:spPr>
          <a:xfrm>
            <a:off x="7744630" y="5700884"/>
            <a:ext cx="1367608" cy="717660"/>
          </a:xfrm>
          <a:prstGeom prst="rect">
            <a:avLst/>
          </a:prstGeom>
          <a:ln w="12700">
            <a:miter lim="400000"/>
          </a:ln>
        </p:spPr>
      </p:pic>
      <p:sp>
        <p:nvSpPr>
          <p:cNvPr id="188" name="VERBALE SEDUTA PERITALE IN CORSO DI PROCEDURA DI MEDIAZIONE…"/>
          <p:cNvSpPr txBox="1"/>
          <p:nvPr/>
        </p:nvSpPr>
        <p:spPr>
          <a:xfrm>
            <a:off x="436418" y="374073"/>
            <a:ext cx="8675820" cy="5273234"/>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ctr">
              <a:spcBef>
                <a:spcPts val="700"/>
              </a:spcBef>
              <a:defRPr sz="2900">
                <a:latin typeface="Times New Roman"/>
                <a:ea typeface="Times New Roman"/>
                <a:cs typeface="Times New Roman"/>
                <a:sym typeface="Times New Roman"/>
              </a:defRPr>
            </a:pPr>
            <a:r>
              <a:rPr b="1" dirty="0"/>
              <a:t>VERBALE SEDUTA PERITALE </a:t>
            </a:r>
            <a:r>
              <a:rPr b="1" dirty="0" smtClean="0"/>
              <a:t>IN</a:t>
            </a:r>
            <a:endParaRPr lang="it-IT" b="1" dirty="0" smtClean="0"/>
          </a:p>
          <a:p>
            <a:pPr algn="ctr">
              <a:spcBef>
                <a:spcPts val="700"/>
              </a:spcBef>
              <a:defRPr sz="2900">
                <a:latin typeface="Times New Roman"/>
                <a:ea typeface="Times New Roman"/>
                <a:cs typeface="Times New Roman"/>
                <a:sym typeface="Times New Roman"/>
              </a:defRPr>
            </a:pPr>
            <a:r>
              <a:rPr b="1" dirty="0" smtClean="0"/>
              <a:t> </a:t>
            </a:r>
            <a:r>
              <a:rPr b="1" dirty="0"/>
              <a:t>CORSO DI PROCEDURA DI MEDIAZIONE</a:t>
            </a:r>
            <a:r>
              <a:rPr dirty="0"/>
              <a:t> </a:t>
            </a:r>
          </a:p>
          <a:p>
            <a:pPr algn="ctr">
              <a:spcBef>
                <a:spcPts val="700"/>
              </a:spcBef>
              <a:defRPr sz="2900">
                <a:latin typeface="Times New Roman"/>
                <a:ea typeface="Times New Roman"/>
                <a:cs typeface="Times New Roman"/>
                <a:sym typeface="Times New Roman"/>
              </a:defRPr>
            </a:pPr>
            <a:endParaRPr dirty="0"/>
          </a:p>
          <a:p>
            <a:pPr>
              <a:spcBef>
                <a:spcPts val="700"/>
              </a:spcBef>
              <a:defRPr sz="2900" i="1">
                <a:latin typeface="Times New Roman"/>
                <a:ea typeface="Times New Roman"/>
                <a:cs typeface="Times New Roman"/>
                <a:sym typeface="Times New Roman"/>
              </a:defRPr>
            </a:pPr>
            <a:r>
              <a:rPr dirty="0"/>
              <a:t>In data 5 febbraio 2016 alle ore 11.30 </a:t>
            </a:r>
            <a:endParaRPr lang="it-IT" dirty="0" smtClean="0"/>
          </a:p>
          <a:p>
            <a:pPr>
              <a:spcBef>
                <a:spcPts val="700"/>
              </a:spcBef>
              <a:defRPr sz="2900" i="1">
                <a:latin typeface="Times New Roman"/>
                <a:ea typeface="Times New Roman"/>
                <a:cs typeface="Times New Roman"/>
                <a:sym typeface="Times New Roman"/>
              </a:defRPr>
            </a:pPr>
            <a:r>
              <a:rPr dirty="0" smtClean="0"/>
              <a:t>presso </a:t>
            </a:r>
            <a:r>
              <a:rPr dirty="0"/>
              <a:t>lo studio dell’Esperto nominato dal mediatore, sono presenti:</a:t>
            </a:r>
          </a:p>
          <a:p>
            <a:pPr marL="290763" indent="-290763">
              <a:spcBef>
                <a:spcPts val="700"/>
              </a:spcBef>
              <a:buSzPct val="100000"/>
              <a:buChar char="•"/>
              <a:defRPr sz="2900" i="1">
                <a:latin typeface="Times New Roman"/>
                <a:ea typeface="Times New Roman"/>
                <a:cs typeface="Times New Roman"/>
                <a:sym typeface="Times New Roman"/>
              </a:defRPr>
            </a:pPr>
            <a:r>
              <a:rPr dirty="0"/>
              <a:t>la signora Scontenta</a:t>
            </a:r>
          </a:p>
          <a:p>
            <a:pPr marL="290763" indent="-290763">
              <a:spcBef>
                <a:spcPts val="700"/>
              </a:spcBef>
              <a:buSzPct val="100000"/>
              <a:buChar char="•"/>
              <a:defRPr sz="2900" i="1">
                <a:latin typeface="Times New Roman"/>
                <a:ea typeface="Times New Roman"/>
                <a:cs typeface="Times New Roman"/>
                <a:sym typeface="Times New Roman"/>
              </a:defRPr>
            </a:pPr>
            <a:r>
              <a:rPr dirty="0"/>
              <a:t>Il dott. Bianchi, esperto di parte Scontenta</a:t>
            </a:r>
          </a:p>
          <a:p>
            <a:pPr marL="290763" indent="-290763">
              <a:spcBef>
                <a:spcPts val="700"/>
              </a:spcBef>
              <a:buSzPct val="100000"/>
              <a:buChar char="•"/>
              <a:defRPr sz="2900" i="1">
                <a:latin typeface="Times New Roman"/>
                <a:ea typeface="Times New Roman"/>
                <a:cs typeface="Times New Roman"/>
                <a:sym typeface="Times New Roman"/>
              </a:defRPr>
            </a:pPr>
            <a:r>
              <a:rPr dirty="0"/>
              <a:t>Il dott. Rossi esperto di parte dott. Y</a:t>
            </a:r>
          </a:p>
          <a:p>
            <a:pPr marL="290763" indent="-290763">
              <a:spcBef>
                <a:spcPts val="700"/>
              </a:spcBef>
              <a:buSzPct val="100000"/>
              <a:buChar char="•"/>
              <a:defRPr sz="2900" i="1">
                <a:latin typeface="Times New Roman"/>
                <a:ea typeface="Times New Roman"/>
                <a:cs typeface="Times New Roman"/>
                <a:sym typeface="Times New Roman"/>
              </a:defRPr>
            </a:pPr>
            <a:r>
              <a:rPr dirty="0"/>
              <a:t>Il dott. Verdi ,esperto di parte assicurativa dott. Y</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page1image3874336.png" descr="page1image3874336.png"/>
          <p:cNvPicPr>
            <a:picLocks noChangeAspect="1"/>
          </p:cNvPicPr>
          <p:nvPr/>
        </p:nvPicPr>
        <p:blipFill>
          <a:blip r:embed="rId2">
            <a:extLst/>
          </a:blip>
          <a:srcRect l="7975" t="15725" r="40267" b="6741"/>
          <a:stretch>
            <a:fillRect/>
          </a:stretch>
        </p:blipFill>
        <p:spPr>
          <a:xfrm>
            <a:off x="7744630" y="5700884"/>
            <a:ext cx="1367608" cy="717660"/>
          </a:xfrm>
          <a:prstGeom prst="rect">
            <a:avLst/>
          </a:prstGeom>
          <a:ln w="12700">
            <a:miter lim="400000"/>
          </a:ln>
        </p:spPr>
      </p:pic>
      <p:sp>
        <p:nvSpPr>
          <p:cNvPr id="191" name="Si dà lettura  del quesito tecnico: “Esaminati gli atti e i documenti clinici, descriva l’esperto nominato dal mediatore quali interventi siano stati effettuati dal dott. Y sulla signora Scontenta, in che periodo e con quali costi previsti e sostenuti. Proceda l’esperto a sentire gli esperti consulenti di parte verificando altresì la possibilità di redigere verbale di accordo tecnico(limitato ai soli aspetti di stretta competenza medico legale) dagli stessi unanimemente condiviso e sottoscritto."/>
          <p:cNvSpPr txBox="1"/>
          <p:nvPr/>
        </p:nvSpPr>
        <p:spPr>
          <a:xfrm>
            <a:off x="666750" y="470913"/>
            <a:ext cx="7620000" cy="513473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spcBef>
                <a:spcPts val="700"/>
              </a:spcBef>
              <a:defRPr sz="3200" i="1">
                <a:latin typeface="Times New Roman"/>
                <a:ea typeface="Times New Roman"/>
                <a:cs typeface="Times New Roman"/>
                <a:sym typeface="Times New Roman"/>
              </a:defRPr>
            </a:pPr>
            <a:r>
              <a:rPr dirty="0"/>
              <a:t>Si dà lettura  del quesito tecnico: </a:t>
            </a:r>
            <a:endParaRPr lang="it-IT" dirty="0" smtClean="0"/>
          </a:p>
          <a:p>
            <a:pPr algn="just">
              <a:spcBef>
                <a:spcPts val="700"/>
              </a:spcBef>
              <a:defRPr sz="3200" i="1">
                <a:latin typeface="Times New Roman"/>
                <a:ea typeface="Times New Roman"/>
                <a:cs typeface="Times New Roman"/>
                <a:sym typeface="Times New Roman"/>
              </a:defRPr>
            </a:pPr>
            <a:endParaRPr lang="it-IT" dirty="0" smtClean="0"/>
          </a:p>
          <a:p>
            <a:pPr algn="just">
              <a:spcBef>
                <a:spcPts val="700"/>
              </a:spcBef>
              <a:defRPr sz="3200" i="1">
                <a:latin typeface="Times New Roman"/>
                <a:ea typeface="Times New Roman"/>
                <a:cs typeface="Times New Roman"/>
                <a:sym typeface="Times New Roman"/>
              </a:defRPr>
            </a:pPr>
            <a:r>
              <a:rPr sz="2800" dirty="0" smtClean="0"/>
              <a:t>“</a:t>
            </a:r>
            <a:r>
              <a:rPr sz="2800" dirty="0"/>
              <a:t>Esaminati gli atti e i documenti clinici, descriva l’esperto nominato dal mediatore quali interventi siano stati effettuati dal dott. Y sulla signora Scontenta, in che periodo e con quali costi previsti e sostenuti. Proceda l’esperto a sentire gli esperti consulenti di parte </a:t>
            </a:r>
            <a:r>
              <a:rPr sz="2800" b="1" dirty="0"/>
              <a:t>verificando altresì la possibilità di redigere verbale di accordo tecnico(limitato ai soli aspetti di stretta competenza medico legale) dagli stessi unanimemente condiviso e sottoscritto.</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La paziente Scontenta viene inviata dal suo dentista X al collega Y il 12.1.2011…"/>
          <p:cNvSpPr txBox="1"/>
          <p:nvPr/>
        </p:nvSpPr>
        <p:spPr>
          <a:xfrm>
            <a:off x="228600" y="415637"/>
            <a:ext cx="8693880" cy="5228274"/>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marL="342900" indent="-342900" algn="just">
              <a:spcBef>
                <a:spcPts val="700"/>
              </a:spcBef>
              <a:buFont typeface="Arial"/>
              <a:defRPr sz="3200" b="1">
                <a:latin typeface="+mn-lt"/>
                <a:ea typeface="+mn-ea"/>
                <a:cs typeface="+mn-cs"/>
                <a:sym typeface="Calibri"/>
              </a:defRPr>
            </a:pPr>
            <a:r>
              <a:rPr dirty="0">
                <a:latin typeface="Times New Roman"/>
                <a:ea typeface="Times New Roman"/>
                <a:cs typeface="Times New Roman"/>
                <a:sym typeface="Times New Roman"/>
              </a:rPr>
              <a:t>La paziente Scontenta viene inviata dal suo dentista X al collega Y il 12.1.2011</a:t>
            </a:r>
          </a:p>
          <a:p>
            <a:pPr marL="342900" indent="-342900" algn="just">
              <a:spcBef>
                <a:spcPts val="700"/>
              </a:spcBef>
              <a:buFont typeface="Arial"/>
              <a:defRPr sz="3200">
                <a:latin typeface="+mn-lt"/>
                <a:ea typeface="+mn-ea"/>
                <a:cs typeface="+mn-cs"/>
                <a:sym typeface="Calibri"/>
              </a:defRPr>
            </a:pPr>
            <a:endParaRPr dirty="0">
              <a:latin typeface="Times New Roman"/>
              <a:ea typeface="Times New Roman"/>
              <a:cs typeface="Times New Roman"/>
              <a:sym typeface="Times New Roman"/>
            </a:endParaRPr>
          </a:p>
          <a:p>
            <a:pPr marL="342900" indent="-342900" algn="just">
              <a:spcBef>
                <a:spcPts val="700"/>
              </a:spcBef>
              <a:buFont typeface="Arial"/>
              <a:defRPr sz="3200">
                <a:latin typeface="+mn-lt"/>
                <a:ea typeface="+mn-ea"/>
                <a:cs typeface="+mn-cs"/>
                <a:sym typeface="Calibri"/>
              </a:defRPr>
            </a:pPr>
            <a:r>
              <a:rPr i="1" dirty="0">
                <a:latin typeface="Times New Roman"/>
                <a:ea typeface="Times New Roman"/>
                <a:cs typeface="Times New Roman"/>
                <a:sym typeface="Times New Roman"/>
              </a:rPr>
              <a:t>“…per valutare l’elemento dentale 13 incluso. Alla pz, che presenta problematiche parodontali, ho spiegato che, dal momento che l’elemento n. 12  è molto probabilmente compromesso, converrebbe procedere con la disinclusione del n. 13 ma che le possibilità di riuscita non è certa.Comunque rimando a te qualsiasi decisione terapeutica…</a:t>
            </a:r>
            <a:r>
              <a:rPr dirty="0">
                <a:latin typeface="Times New Roman"/>
                <a:ea typeface="Times New Roman"/>
                <a:cs typeface="Times New Roman"/>
                <a:sym typeface="Times New Roman"/>
              </a:rPr>
              <a:t>” </a:t>
            </a:r>
          </a:p>
        </p:txBody>
      </p:sp>
      <p:pic>
        <p:nvPicPr>
          <p:cNvPr id="140" name="page1image3874336.png" descr="page1image3874336.png"/>
          <p:cNvPicPr>
            <a:picLocks noChangeAspect="1"/>
          </p:cNvPicPr>
          <p:nvPr/>
        </p:nvPicPr>
        <p:blipFill>
          <a:blip r:embed="rId2">
            <a:extLst/>
          </a:blip>
          <a:srcRect l="7975" t="15725" r="40267" b="6741"/>
          <a:stretch>
            <a:fillRect/>
          </a:stretch>
        </p:blipFill>
        <p:spPr>
          <a:xfrm>
            <a:off x="7744630" y="5700884"/>
            <a:ext cx="1367608" cy="717660"/>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page1image3874336.png" descr="page1image3874336.png"/>
          <p:cNvPicPr>
            <a:picLocks noChangeAspect="1"/>
          </p:cNvPicPr>
          <p:nvPr/>
        </p:nvPicPr>
        <p:blipFill>
          <a:blip r:embed="rId2">
            <a:extLst/>
          </a:blip>
          <a:srcRect l="7975" t="15725" r="40267" b="6741"/>
          <a:stretch>
            <a:fillRect/>
          </a:stretch>
        </p:blipFill>
        <p:spPr>
          <a:xfrm>
            <a:off x="7744630" y="5700884"/>
            <a:ext cx="1367608" cy="717660"/>
          </a:xfrm>
          <a:prstGeom prst="rect">
            <a:avLst/>
          </a:prstGeom>
          <a:ln w="12700">
            <a:miter lim="400000"/>
          </a:ln>
        </p:spPr>
      </p:pic>
      <p:sp>
        <p:nvSpPr>
          <p:cNvPr id="194" name="In caso di mancato accordo, proceda l’esperto a rispondere ai quesiti seguenti:…"/>
          <p:cNvSpPr txBox="1"/>
          <p:nvPr/>
        </p:nvSpPr>
        <p:spPr>
          <a:xfrm>
            <a:off x="145473" y="623455"/>
            <a:ext cx="8781639" cy="5188596"/>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spcBef>
                <a:spcPts val="700"/>
              </a:spcBef>
              <a:defRPr sz="2600" i="1">
                <a:latin typeface="Times New Roman"/>
                <a:ea typeface="Times New Roman"/>
                <a:cs typeface="Times New Roman"/>
                <a:sym typeface="Times New Roman"/>
              </a:defRPr>
            </a:pPr>
            <a:r>
              <a:rPr sz="2400" dirty="0" smtClean="0"/>
              <a:t>In </a:t>
            </a:r>
            <a:r>
              <a:rPr sz="2400" dirty="0"/>
              <a:t>caso di mancato accordo, proceda l’esperto a rispondere ai quesiti seguenti:</a:t>
            </a:r>
          </a:p>
          <a:p>
            <a:pPr marL="427789" indent="-427789" algn="just">
              <a:spcBef>
                <a:spcPts val="700"/>
              </a:spcBef>
              <a:buSzPct val="100000"/>
              <a:buAutoNum type="arabicPeriod"/>
              <a:defRPr sz="2600" i="1">
                <a:latin typeface="Times New Roman"/>
                <a:ea typeface="Times New Roman"/>
                <a:cs typeface="Times New Roman"/>
                <a:sym typeface="Times New Roman"/>
              </a:defRPr>
            </a:pPr>
            <a:r>
              <a:rPr sz="2400" dirty="0"/>
              <a:t>Dica se con riferimento a detti interventi siano ravvisabili comportamenti censurabili precisandone le caratteristiche e motivazioni.</a:t>
            </a:r>
          </a:p>
          <a:p>
            <a:pPr marL="427789" indent="-427789" algn="just">
              <a:spcBef>
                <a:spcPts val="800"/>
              </a:spcBef>
              <a:buSzPct val="100000"/>
              <a:buAutoNum type="arabicPeriod"/>
              <a:defRPr sz="2600" i="1">
                <a:latin typeface="Times New Roman"/>
                <a:ea typeface="Times New Roman"/>
                <a:cs typeface="Times New Roman"/>
                <a:sym typeface="Times New Roman"/>
              </a:defRPr>
            </a:pPr>
            <a:r>
              <a:rPr sz="2400" dirty="0"/>
              <a:t>In caso di risposta affermativa, dica l’esperto quali conseguente siano derivate alla Signora Scontenta in termini di invalidità temporanea totale o parziale ed accerti le conseguenze di natura permanente valutandone  l’incidenza con riferimento all’integrità psicofisica (danno biologico) ed eventualmente alla capacità lavorativa o ad altre occupazioni affini e confacenti.</a:t>
            </a:r>
          </a:p>
          <a:p>
            <a:pPr marL="427789" indent="-427789" algn="just">
              <a:spcBef>
                <a:spcPts val="800"/>
              </a:spcBef>
              <a:buSzPct val="100000"/>
              <a:buAutoNum type="arabicPeriod"/>
              <a:defRPr sz="2600" i="1">
                <a:latin typeface="Times New Roman"/>
                <a:ea typeface="Times New Roman"/>
                <a:cs typeface="Times New Roman"/>
                <a:sym typeface="Times New Roman"/>
              </a:defRPr>
            </a:pPr>
            <a:r>
              <a:rPr sz="2400" dirty="0"/>
              <a:t>Determini le spese di cura occorse,documentate e congrue ed occorrende per cure future</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page1image3874336.png" descr="page1image3874336.png"/>
          <p:cNvPicPr>
            <a:picLocks noChangeAspect="1"/>
          </p:cNvPicPr>
          <p:nvPr/>
        </p:nvPicPr>
        <p:blipFill>
          <a:blip r:embed="rId2">
            <a:extLst/>
          </a:blip>
          <a:srcRect l="7975" t="15725" r="40267" b="6741"/>
          <a:stretch>
            <a:fillRect/>
          </a:stretch>
        </p:blipFill>
        <p:spPr>
          <a:xfrm>
            <a:off x="7744630" y="5700884"/>
            <a:ext cx="1367608" cy="717660"/>
          </a:xfrm>
          <a:prstGeom prst="rect">
            <a:avLst/>
          </a:prstGeom>
          <a:ln w="12700">
            <a:miter lim="400000"/>
          </a:ln>
        </p:spPr>
      </p:pic>
      <p:sp>
        <p:nvSpPr>
          <p:cNvPr id="197" name="Si procede a rilievo anamnestico e visita della paziente…Segue ampia discussione tra i consulenti che si è conclusa con rinvio e rivalutazione dopo relazione preliminare dell’Esperto del mediatore.L’esperto del mediatore procederà pertanto, in accordo con gli Esperti delle parti, ad inviare nota scritta riservata agli stessi con presentazione della proposta entro il giorno 10 febbraio."/>
          <p:cNvSpPr txBox="1"/>
          <p:nvPr/>
        </p:nvSpPr>
        <p:spPr>
          <a:xfrm>
            <a:off x="207817" y="1496291"/>
            <a:ext cx="8686801" cy="3931842"/>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lvl1pPr algn="just">
              <a:spcBef>
                <a:spcPts val="700"/>
              </a:spcBef>
              <a:defRPr sz="2900" i="1">
                <a:latin typeface="Times New Roman"/>
                <a:ea typeface="Times New Roman"/>
                <a:cs typeface="Times New Roman"/>
                <a:sym typeface="Times New Roman"/>
              </a:defRPr>
            </a:lvl1pPr>
          </a:lstStyle>
          <a:p>
            <a:r>
              <a:rPr dirty="0"/>
              <a:t>Si procede a rilievo anamnestico e visita della paziente</a:t>
            </a:r>
            <a:r>
              <a:rPr dirty="0" smtClean="0"/>
              <a:t>…</a:t>
            </a:r>
            <a:endParaRPr lang="it-IT" dirty="0" smtClean="0"/>
          </a:p>
          <a:p>
            <a:r>
              <a:rPr dirty="0" smtClean="0"/>
              <a:t>Segue </a:t>
            </a:r>
            <a:r>
              <a:rPr dirty="0"/>
              <a:t>ampia discussione tra i consulenti che si è conclusa </a:t>
            </a:r>
            <a:endParaRPr lang="it-IT" dirty="0" smtClean="0"/>
          </a:p>
          <a:p>
            <a:r>
              <a:rPr dirty="0" smtClean="0"/>
              <a:t>con </a:t>
            </a:r>
            <a:r>
              <a:rPr dirty="0"/>
              <a:t>rinvio e rivalutazione dopo relazione preliminare dell’Esperto del mediatore</a:t>
            </a:r>
            <a:r>
              <a:rPr dirty="0" smtClean="0"/>
              <a:t>.</a:t>
            </a:r>
            <a:endParaRPr lang="it-IT" dirty="0" smtClean="0"/>
          </a:p>
          <a:p>
            <a:r>
              <a:rPr dirty="0" smtClean="0"/>
              <a:t>L’esperto </a:t>
            </a:r>
            <a:r>
              <a:rPr dirty="0"/>
              <a:t>del mediatore procederà pertanto, in accordo con gli Esperti delle parti, </a:t>
            </a:r>
            <a:r>
              <a:rPr lang="it-IT" dirty="0"/>
              <a:t> </a:t>
            </a:r>
            <a:r>
              <a:rPr dirty="0" smtClean="0"/>
              <a:t>ad </a:t>
            </a:r>
            <a:r>
              <a:rPr dirty="0"/>
              <a:t>inviare nota scritta riservata agli stessi </a:t>
            </a:r>
            <a:r>
              <a:rPr lang="it-IT" dirty="0"/>
              <a:t> </a:t>
            </a:r>
            <a:r>
              <a:rPr dirty="0" smtClean="0"/>
              <a:t>con </a:t>
            </a:r>
            <a:r>
              <a:rPr dirty="0"/>
              <a:t>presentazione della proposta entro il giorno 10 febbraio.</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page1image3874336.png" descr="page1image3874336.png"/>
          <p:cNvPicPr>
            <a:picLocks noChangeAspect="1"/>
          </p:cNvPicPr>
          <p:nvPr/>
        </p:nvPicPr>
        <p:blipFill>
          <a:blip r:embed="rId2">
            <a:extLst/>
          </a:blip>
          <a:srcRect l="7975" t="15725" r="40267" b="6741"/>
          <a:stretch>
            <a:fillRect/>
          </a:stretch>
        </p:blipFill>
        <p:spPr>
          <a:xfrm>
            <a:off x="7744630" y="5700884"/>
            <a:ext cx="1367608" cy="717660"/>
          </a:xfrm>
          <a:prstGeom prst="rect">
            <a:avLst/>
          </a:prstGeom>
          <a:ln w="12700">
            <a:miter lim="400000"/>
          </a:ln>
        </p:spPr>
      </p:pic>
      <p:sp>
        <p:nvSpPr>
          <p:cNvPr id="200" name="Gli esperti delle parti si impegnano a dare risposta per mail all’esperto del mediatore entro il giorno 20 febbraio onde consentire il completamento della relazione entro la seduta del mediatore del 24 febbraio prossimo."/>
          <p:cNvSpPr txBox="1"/>
          <p:nvPr/>
        </p:nvSpPr>
        <p:spPr>
          <a:xfrm>
            <a:off x="249708" y="1817992"/>
            <a:ext cx="8644584" cy="24236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just">
              <a:spcBef>
                <a:spcPts val="700"/>
              </a:spcBef>
              <a:defRPr sz="3200" i="1">
                <a:latin typeface="Times New Roman"/>
                <a:ea typeface="Times New Roman"/>
                <a:cs typeface="Times New Roman"/>
                <a:sym typeface="Times New Roman"/>
              </a:defRPr>
            </a:lvl1pPr>
          </a:lstStyle>
          <a:p>
            <a:r>
              <a:t>Gli esperti delle parti si impegnano a dare risposta per mail all’esperto del mediatore entro il giorno 20 febbraio onde consentire il completamento della relazione entro la seduta del mediatore del 24 febbraio prossimo.</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page1image3874336.png" descr="page1image3874336.png"/>
          <p:cNvPicPr>
            <a:picLocks noChangeAspect="1"/>
          </p:cNvPicPr>
          <p:nvPr/>
        </p:nvPicPr>
        <p:blipFill>
          <a:blip r:embed="rId2">
            <a:extLst/>
          </a:blip>
          <a:srcRect l="7975" t="15725" r="40267" b="6741"/>
          <a:stretch>
            <a:fillRect/>
          </a:stretch>
        </p:blipFill>
        <p:spPr>
          <a:xfrm>
            <a:off x="7744630" y="5700884"/>
            <a:ext cx="1367608" cy="717660"/>
          </a:xfrm>
          <a:prstGeom prst="rect">
            <a:avLst/>
          </a:prstGeom>
          <a:ln w="12700">
            <a:miter lim="400000"/>
          </a:ln>
        </p:spPr>
      </p:pic>
      <p:sp>
        <p:nvSpPr>
          <p:cNvPr id="203" name="PROPOSTA DELL’ESPERTO DEL MEDIATORE IN DATA 10 FEBBRAIO 2016…"/>
          <p:cNvSpPr txBox="1"/>
          <p:nvPr/>
        </p:nvSpPr>
        <p:spPr>
          <a:xfrm>
            <a:off x="268287" y="347981"/>
            <a:ext cx="8429626" cy="516551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39470" indent="-339470" algn="ctr" defTabSz="905255">
              <a:spcBef>
                <a:spcPts val="800"/>
              </a:spcBef>
              <a:buFont typeface="Arial"/>
              <a:defRPr sz="2900" i="1">
                <a:solidFill>
                  <a:srgbClr val="FFFFFF"/>
                </a:solidFill>
                <a:latin typeface="+mn-lt"/>
                <a:ea typeface="+mn-ea"/>
                <a:cs typeface="+mn-cs"/>
                <a:sym typeface="Calibri"/>
              </a:defRPr>
            </a:pPr>
            <a:r>
              <a:rPr dirty="0">
                <a:solidFill>
                  <a:srgbClr val="000000"/>
                </a:solidFill>
              </a:rPr>
              <a:t> </a:t>
            </a:r>
            <a:r>
              <a:rPr b="1" i="0" dirty="0">
                <a:solidFill>
                  <a:srgbClr val="000000"/>
                </a:solidFill>
                <a:latin typeface="Times New Roman"/>
                <a:ea typeface="Times New Roman"/>
                <a:cs typeface="Times New Roman"/>
                <a:sym typeface="Times New Roman"/>
              </a:rPr>
              <a:t>PROPOSTA DELL’ESPERTO DEL MEDIATORE IN DATA 10 FEBBRAIO </a:t>
            </a:r>
            <a:r>
              <a:rPr b="1" i="0" dirty="0" smtClean="0">
                <a:solidFill>
                  <a:srgbClr val="000000"/>
                </a:solidFill>
                <a:latin typeface="Times New Roman"/>
                <a:ea typeface="Times New Roman"/>
                <a:cs typeface="Times New Roman"/>
                <a:sym typeface="Times New Roman"/>
              </a:rPr>
              <a:t>2016</a:t>
            </a:r>
            <a:endParaRPr lang="it-IT" b="1" i="1" dirty="0">
              <a:latin typeface="Times New Roman"/>
              <a:ea typeface="Times New Roman"/>
              <a:cs typeface="Times New Roman"/>
              <a:sym typeface="Times New Roman"/>
            </a:endParaRPr>
          </a:p>
          <a:p>
            <a:pPr marL="339470" indent="-339470" algn="ctr" defTabSz="905255">
              <a:spcBef>
                <a:spcPts val="800"/>
              </a:spcBef>
              <a:buFont typeface="Arial"/>
              <a:defRPr sz="2900" i="1">
                <a:solidFill>
                  <a:srgbClr val="FFFFFF"/>
                </a:solidFill>
                <a:latin typeface="+mn-lt"/>
                <a:ea typeface="+mn-ea"/>
                <a:cs typeface="+mn-cs"/>
                <a:sym typeface="Calibri"/>
              </a:defRPr>
            </a:pPr>
            <a:endParaRPr b="1" dirty="0">
              <a:latin typeface="Times New Roman"/>
              <a:ea typeface="Times New Roman"/>
              <a:cs typeface="Times New Roman"/>
              <a:sym typeface="Times New Roman"/>
            </a:endParaRPr>
          </a:p>
          <a:p>
            <a:pPr marL="339470" indent="-339470" algn="just" defTabSz="905255">
              <a:spcBef>
                <a:spcPts val="800"/>
              </a:spcBef>
              <a:buFont typeface="Arial"/>
              <a:defRPr sz="2900" i="1">
                <a:latin typeface="Times New Roman"/>
                <a:ea typeface="Times New Roman"/>
                <a:cs typeface="Times New Roman"/>
                <a:sym typeface="Times New Roman"/>
              </a:defRPr>
            </a:pPr>
            <a:r>
              <a:rPr sz="2400" dirty="0"/>
              <a:t>“…A seguito di incontro tecnico di venerdì 5 febbraio 2016 …formulo proposta di valutazione che rimetto alla Vostra attenzione per un’eventuale Vostra condivisione</a:t>
            </a:r>
            <a:r>
              <a:rPr sz="2400" dirty="0" smtClean="0"/>
              <a:t>…:</a:t>
            </a:r>
            <a:endParaRPr lang="it-IT" sz="2400" dirty="0" smtClean="0"/>
          </a:p>
          <a:p>
            <a:pPr marL="339470" indent="-339470" algn="just" defTabSz="905255">
              <a:spcBef>
                <a:spcPts val="800"/>
              </a:spcBef>
              <a:buFont typeface="Arial"/>
              <a:defRPr sz="2900" i="1">
                <a:latin typeface="Times New Roman"/>
                <a:ea typeface="Times New Roman"/>
                <a:cs typeface="Times New Roman"/>
                <a:sym typeface="Times New Roman"/>
              </a:defRPr>
            </a:pPr>
            <a:endParaRPr sz="2400" dirty="0"/>
          </a:p>
          <a:p>
            <a:pPr marL="290763" indent="-290763" algn="just" defTabSz="905255">
              <a:spcBef>
                <a:spcPts val="800"/>
              </a:spcBef>
              <a:buSzPct val="100000"/>
              <a:buChar char="•"/>
              <a:defRPr sz="2900" i="1">
                <a:latin typeface="Times New Roman"/>
                <a:ea typeface="Times New Roman"/>
                <a:cs typeface="Times New Roman"/>
                <a:sym typeface="Times New Roman"/>
              </a:defRPr>
            </a:pPr>
            <a:r>
              <a:rPr sz="2400" dirty="0"/>
              <a:t>   </a:t>
            </a:r>
            <a:r>
              <a:rPr sz="2400" b="1" dirty="0"/>
              <a:t>Esclusione</a:t>
            </a:r>
            <a:r>
              <a:rPr sz="2400" dirty="0"/>
              <a:t>(ovvero non considerazione), in questa fase, </a:t>
            </a:r>
            <a:r>
              <a:rPr sz="2400" b="1" dirty="0"/>
              <a:t>di rilievo di colpa medica</a:t>
            </a:r>
            <a:r>
              <a:rPr sz="2400" dirty="0"/>
              <a:t> giacché ci troviamo nel campo della stipula di un accordo tecnico tra le parti finalizzato alla conclusione dell’esperimento conciliativo/mediativo (e non in una CTU tradizionale).</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page1image3874336.png" descr="page1image3874336.png"/>
          <p:cNvPicPr>
            <a:picLocks noChangeAspect="1"/>
          </p:cNvPicPr>
          <p:nvPr/>
        </p:nvPicPr>
        <p:blipFill>
          <a:blip r:embed="rId2">
            <a:extLst/>
          </a:blip>
          <a:srcRect l="7975" t="15725" r="40267" b="6741"/>
          <a:stretch>
            <a:fillRect/>
          </a:stretch>
        </p:blipFill>
        <p:spPr>
          <a:xfrm>
            <a:off x="7744630" y="5700884"/>
            <a:ext cx="1367608" cy="717660"/>
          </a:xfrm>
          <a:prstGeom prst="rect">
            <a:avLst/>
          </a:prstGeom>
          <a:ln w="12700">
            <a:miter lim="400000"/>
          </a:ln>
        </p:spPr>
      </p:pic>
      <p:sp>
        <p:nvSpPr>
          <p:cNvPr id="206" name="Riconoscimento di un Quantum corrispondente a un periodo di temporanea di 10 mesi a valori medi e danno biologico temporaneo permanente nell’ordine del 2%;su richiesta del Dott. Verdi (consulente dell’assicurazione del dott. Y) ho provveduto a quantificare monetariamente i parametri indicativi in corso di incontro, con   l’aiuto di un Legale civilista, esperto in responsabilità professionale medica"/>
          <p:cNvSpPr txBox="1"/>
          <p:nvPr/>
        </p:nvSpPr>
        <p:spPr>
          <a:xfrm>
            <a:off x="471260" y="1412774"/>
            <a:ext cx="8201480" cy="35961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30868" indent="-330868" algn="just">
              <a:lnSpc>
                <a:spcPct val="90000"/>
              </a:lnSpc>
              <a:spcBef>
                <a:spcPts val="700"/>
              </a:spcBef>
              <a:buSzPct val="100000"/>
              <a:buChar char="•"/>
              <a:defRPr sz="3300">
                <a:latin typeface="+mn-lt"/>
                <a:ea typeface="+mn-ea"/>
                <a:cs typeface="+mn-cs"/>
                <a:sym typeface="Calibri"/>
              </a:defRPr>
            </a:pPr>
            <a:r>
              <a:t> </a:t>
            </a:r>
            <a:r>
              <a:rPr sz="2900" i="1">
                <a:latin typeface="Times New Roman"/>
                <a:ea typeface="Times New Roman"/>
                <a:cs typeface="Times New Roman"/>
                <a:sym typeface="Times New Roman"/>
              </a:rPr>
              <a:t>Riconoscimento di un Quantum corrispondente </a:t>
            </a:r>
            <a:r>
              <a:rPr sz="2900" b="1" i="1">
                <a:latin typeface="Times New Roman"/>
                <a:ea typeface="Times New Roman"/>
                <a:cs typeface="Times New Roman"/>
                <a:sym typeface="Times New Roman"/>
              </a:rPr>
              <a:t>a un periodo di temporanea di 10 mesi a valori medi e danno biologico temporaneo permanente nell’ordine del 2%</a:t>
            </a:r>
            <a:r>
              <a:rPr sz="2900" i="1">
                <a:latin typeface="Times New Roman"/>
                <a:ea typeface="Times New Roman"/>
                <a:cs typeface="Times New Roman"/>
                <a:sym typeface="Times New Roman"/>
              </a:rPr>
              <a:t>;su richiesta del Dott. Verdi (consulente dell’assicurazione del dott. Y) ho provveduto a quantificare monetariamente i parametri indicativi in corso di incontro, con   l’aiuto di un Legale civilista, esperto in responsabilità professionale medica</a:t>
            </a:r>
            <a:r>
              <a:rPr sz="2900">
                <a:latin typeface="Times New Roman"/>
                <a:ea typeface="Times New Roman"/>
                <a:cs typeface="Times New Roman"/>
                <a:sym typeface="Times New Roman"/>
              </a:rPr>
              <a:t> </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 name="page1image3874336.png" descr="page1image3874336.png"/>
          <p:cNvPicPr>
            <a:picLocks noChangeAspect="1"/>
          </p:cNvPicPr>
          <p:nvPr/>
        </p:nvPicPr>
        <p:blipFill>
          <a:blip r:embed="rId2">
            <a:extLst/>
          </a:blip>
          <a:srcRect l="7975" t="15725" r="40267" b="6741"/>
          <a:stretch>
            <a:fillRect/>
          </a:stretch>
        </p:blipFill>
        <p:spPr>
          <a:xfrm>
            <a:off x="7744630" y="5700884"/>
            <a:ext cx="1367608" cy="717660"/>
          </a:xfrm>
          <a:prstGeom prst="rect">
            <a:avLst/>
          </a:prstGeom>
          <a:ln w="12700">
            <a:miter lim="400000"/>
          </a:ln>
        </p:spPr>
      </p:pic>
      <p:sp>
        <p:nvSpPr>
          <p:cNvPr id="209" name="e ,utilizzando  la media tra i valori minimi e massimi di quantificazione secondo le varie tabelle di riferimento, tale valore corrisponde ad un range compreso tra  5000 ed € 8000 (il criterio di valutazione si è basato,Tribunale di Milano, sull’applicazione delle tabelle del Tribunale stesso ovvero applicazione della tabella Balduzzi articoli 138/139 del Codice delle Assicurazioni. Si può considerare quindi una stima media pari ad € 6500."/>
          <p:cNvSpPr txBox="1"/>
          <p:nvPr/>
        </p:nvSpPr>
        <p:spPr>
          <a:xfrm>
            <a:off x="48092" y="1259870"/>
            <a:ext cx="8786027" cy="410881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42900" indent="-342900" algn="just">
              <a:spcBef>
                <a:spcPts val="700"/>
              </a:spcBef>
              <a:buFont typeface="Arial"/>
              <a:defRPr sz="3200">
                <a:solidFill>
                  <a:srgbClr val="FFFFFF"/>
                </a:solidFill>
                <a:latin typeface="+mn-lt"/>
                <a:ea typeface="+mn-ea"/>
                <a:cs typeface="+mn-cs"/>
                <a:sym typeface="Calibri"/>
              </a:defRPr>
            </a:pPr>
            <a:r>
              <a:rPr lang="it-IT" sz="2900" i="1" dirty="0" smtClean="0">
                <a:solidFill>
                  <a:srgbClr val="000000"/>
                </a:solidFill>
                <a:latin typeface="Times New Roman"/>
                <a:ea typeface="Times New Roman"/>
                <a:cs typeface="Times New Roman"/>
                <a:sym typeface="Times New Roman"/>
              </a:rPr>
              <a:t>     </a:t>
            </a:r>
            <a:r>
              <a:rPr sz="2900" i="1" dirty="0" smtClean="0">
                <a:solidFill>
                  <a:srgbClr val="000000"/>
                </a:solidFill>
                <a:latin typeface="Times New Roman"/>
                <a:ea typeface="Times New Roman"/>
                <a:cs typeface="Times New Roman"/>
                <a:sym typeface="Times New Roman"/>
              </a:rPr>
              <a:t>e </a:t>
            </a:r>
            <a:r>
              <a:rPr sz="2900" i="1" dirty="0">
                <a:solidFill>
                  <a:srgbClr val="000000"/>
                </a:solidFill>
                <a:latin typeface="Times New Roman"/>
                <a:ea typeface="Times New Roman"/>
                <a:cs typeface="Times New Roman"/>
                <a:sym typeface="Times New Roman"/>
              </a:rPr>
              <a:t>,utilizzando  la media tra i valori minimi e massimi di quantificazione secondo le varie tabelle di riferimento, tale valore corrisponde ad un range compreso tra  5000 ed € 8000 (il criterio di valutazione si è basato,Tribunale di Milano, sull’applicazione delle tabelle del Tribunale stesso ovvero applicazione della tabella Balduzzi articoli 138/139 del Codice delle Assicurazioni. Si può considerare quindi </a:t>
            </a:r>
            <a:r>
              <a:rPr sz="2900" b="1" i="1" dirty="0">
                <a:solidFill>
                  <a:srgbClr val="000000"/>
                </a:solidFill>
                <a:latin typeface="Times New Roman"/>
                <a:ea typeface="Times New Roman"/>
                <a:cs typeface="Times New Roman"/>
                <a:sym typeface="Times New Roman"/>
              </a:rPr>
              <a:t>una stima media pari ad € 6500</a:t>
            </a:r>
            <a:r>
              <a:rPr sz="2900" i="1" dirty="0">
                <a:solidFill>
                  <a:srgbClr val="000000"/>
                </a:solidFill>
                <a:latin typeface="Times New Roman"/>
                <a:ea typeface="Times New Roman"/>
                <a:cs typeface="Times New Roman"/>
                <a:sym typeface="Times New Roman"/>
              </a:rPr>
              <a:t>.</a:t>
            </a:r>
            <a:endParaRPr sz="2900" i="1" dirty="0">
              <a:solidFill>
                <a:srgbClr val="000000"/>
              </a:solidFill>
            </a:endParaRP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 name="page1image3874336.png" descr="page1image3874336.png"/>
          <p:cNvPicPr>
            <a:picLocks noChangeAspect="1"/>
          </p:cNvPicPr>
          <p:nvPr/>
        </p:nvPicPr>
        <p:blipFill>
          <a:blip r:embed="rId2">
            <a:extLst/>
          </a:blip>
          <a:srcRect l="7975" t="15725" r="40267" b="6741"/>
          <a:stretch>
            <a:fillRect/>
          </a:stretch>
        </p:blipFill>
        <p:spPr>
          <a:xfrm>
            <a:off x="7744630" y="5700884"/>
            <a:ext cx="1367608" cy="717660"/>
          </a:xfrm>
          <a:prstGeom prst="rect">
            <a:avLst/>
          </a:prstGeom>
          <a:ln w="12700">
            <a:miter lim="400000"/>
          </a:ln>
        </p:spPr>
      </p:pic>
      <p:sp>
        <p:nvSpPr>
          <p:cNvPr id="212" name="Tale valore € 6500, risulta quindi essere corrispondente alla “PROPOSTA” da me formulata (al netto di qualsivoglia spesa di carattere accessorio(legali, mediazione, etc.).…"/>
          <p:cNvSpPr txBox="1"/>
          <p:nvPr/>
        </p:nvSpPr>
        <p:spPr>
          <a:xfrm>
            <a:off x="507553" y="1251734"/>
            <a:ext cx="8128894" cy="43921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spcBef>
                <a:spcPts val="700"/>
              </a:spcBef>
              <a:defRPr sz="3200" i="1">
                <a:latin typeface="Times New Roman"/>
                <a:ea typeface="Times New Roman"/>
                <a:cs typeface="Times New Roman"/>
                <a:sym typeface="Times New Roman"/>
              </a:defRPr>
            </a:pPr>
            <a:r>
              <a:t>Tale valore € 6500, risulta quindi essere corrispondente alla “</a:t>
            </a:r>
            <a:r>
              <a:rPr b="1"/>
              <a:t>PROPOSTA”</a:t>
            </a:r>
            <a:r>
              <a:t> da me formulata (al netto di qualsivoglia spesa di carattere accessorio(legali, mediazione, etc.).</a:t>
            </a:r>
          </a:p>
          <a:p>
            <a:pPr algn="just">
              <a:spcBef>
                <a:spcPts val="700"/>
              </a:spcBef>
              <a:defRPr sz="3200" i="1">
                <a:latin typeface="Times New Roman"/>
                <a:ea typeface="Times New Roman"/>
                <a:cs typeface="Times New Roman"/>
                <a:sym typeface="Times New Roman"/>
              </a:defRPr>
            </a:pPr>
            <a:r>
              <a:t>Invio la presente, come da verbale , entro il giorno 10 febbraio richiedendo entro il 20 febbraio di dichiarare con mail, stesso indirizzo in ricezione, l’adesione ovvero la non adesione alla proposta.</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page1image3874336.png" descr="page1image3874336.png"/>
          <p:cNvPicPr>
            <a:picLocks noChangeAspect="1"/>
          </p:cNvPicPr>
          <p:nvPr/>
        </p:nvPicPr>
        <p:blipFill>
          <a:blip r:embed="rId2">
            <a:extLst/>
          </a:blip>
          <a:srcRect l="7975" t="15725" r="40267" b="6741"/>
          <a:stretch>
            <a:fillRect/>
          </a:stretch>
        </p:blipFill>
        <p:spPr>
          <a:xfrm>
            <a:off x="7744630" y="5700884"/>
            <a:ext cx="1367608" cy="717660"/>
          </a:xfrm>
          <a:prstGeom prst="rect">
            <a:avLst/>
          </a:prstGeom>
          <a:ln w="12700">
            <a:miter lim="400000"/>
          </a:ln>
        </p:spPr>
      </p:pic>
      <p:sp>
        <p:nvSpPr>
          <p:cNvPr id="215" name="In data 19 febbraio 2016 i dott.ri Rossi e Verdi, congiuntamente scrivevano all’esperto del mediatore:…"/>
          <p:cNvSpPr txBox="1"/>
          <p:nvPr/>
        </p:nvSpPr>
        <p:spPr>
          <a:xfrm>
            <a:off x="101174" y="749773"/>
            <a:ext cx="8941652" cy="506805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42900" indent="-342900" algn="just">
              <a:spcBef>
                <a:spcPts val="800"/>
              </a:spcBef>
              <a:buFont typeface="Arial"/>
              <a:defRPr sz="3200">
                <a:solidFill>
                  <a:srgbClr val="FFFFFF"/>
                </a:solidFill>
                <a:latin typeface="+mn-lt"/>
                <a:ea typeface="+mn-ea"/>
                <a:cs typeface="+mn-cs"/>
                <a:sym typeface="Calibri"/>
              </a:defRPr>
            </a:pPr>
            <a:r>
              <a:rPr lang="it-IT" b="1" dirty="0" smtClean="0">
                <a:solidFill>
                  <a:srgbClr val="000000"/>
                </a:solidFill>
                <a:latin typeface="Times New Roman"/>
                <a:ea typeface="Times New Roman"/>
                <a:cs typeface="Times New Roman"/>
                <a:sym typeface="Times New Roman"/>
              </a:rPr>
              <a:t>   </a:t>
            </a:r>
            <a:r>
              <a:rPr b="1" dirty="0" smtClean="0">
                <a:solidFill>
                  <a:srgbClr val="000000"/>
                </a:solidFill>
                <a:latin typeface="Times New Roman"/>
                <a:ea typeface="Times New Roman"/>
                <a:cs typeface="Times New Roman"/>
                <a:sym typeface="Times New Roman"/>
              </a:rPr>
              <a:t>In </a:t>
            </a:r>
            <a:r>
              <a:rPr b="1" dirty="0">
                <a:solidFill>
                  <a:srgbClr val="000000"/>
                </a:solidFill>
                <a:latin typeface="Times New Roman"/>
                <a:ea typeface="Times New Roman"/>
                <a:cs typeface="Times New Roman"/>
                <a:sym typeface="Times New Roman"/>
              </a:rPr>
              <a:t>data 19 febbraio 2016 i dott.ri Rossi e Verdi, congiuntamente scrivevano all’esperto del mediatore</a:t>
            </a:r>
            <a:r>
              <a:rPr dirty="0">
                <a:solidFill>
                  <a:srgbClr val="000000"/>
                </a:solidFill>
                <a:latin typeface="Times New Roman"/>
                <a:ea typeface="Times New Roman"/>
                <a:cs typeface="Times New Roman"/>
                <a:sym typeface="Times New Roman"/>
              </a:rPr>
              <a:t>:</a:t>
            </a:r>
          </a:p>
          <a:p>
            <a:pPr marL="342900" indent="-342900" algn="just">
              <a:spcBef>
                <a:spcPts val="800"/>
              </a:spcBef>
              <a:buFont typeface="Arial"/>
              <a:defRPr sz="3200">
                <a:latin typeface="+mn-lt"/>
                <a:ea typeface="+mn-ea"/>
                <a:cs typeface="+mn-cs"/>
                <a:sym typeface="Calibri"/>
              </a:defRPr>
            </a:pPr>
            <a:endParaRPr dirty="0">
              <a:latin typeface="Times New Roman"/>
              <a:ea typeface="Times New Roman"/>
              <a:cs typeface="Times New Roman"/>
              <a:sym typeface="Times New Roman"/>
            </a:endParaRPr>
          </a:p>
          <a:p>
            <a:pPr marL="342900" indent="-342900" algn="just">
              <a:spcBef>
                <a:spcPts val="800"/>
              </a:spcBef>
              <a:buFont typeface="Arial"/>
              <a:defRPr sz="3200">
                <a:latin typeface="+mn-lt"/>
                <a:ea typeface="+mn-ea"/>
                <a:cs typeface="+mn-cs"/>
                <a:sym typeface="Calibri"/>
              </a:defRPr>
            </a:pPr>
            <a:r>
              <a:rPr dirty="0">
                <a:latin typeface="Times New Roman"/>
                <a:ea typeface="Times New Roman"/>
                <a:cs typeface="Times New Roman"/>
                <a:sym typeface="Times New Roman"/>
              </a:rPr>
              <a:t> </a:t>
            </a:r>
            <a:r>
              <a:rPr sz="3000" i="1" dirty="0">
                <a:latin typeface="Times New Roman"/>
                <a:ea typeface="Times New Roman"/>
                <a:cs typeface="Times New Roman"/>
                <a:sym typeface="Times New Roman"/>
              </a:rPr>
              <a:t>“…Stante il contenuto delle missive del dott. Bianchi , a noi pervenuteci per conoscenza, prendiamo atto che la “</a:t>
            </a:r>
            <a:r>
              <a:rPr sz="3000" b="1" i="1" dirty="0">
                <a:latin typeface="Times New Roman"/>
                <a:ea typeface="Times New Roman"/>
                <a:cs typeface="Times New Roman"/>
                <a:sym typeface="Times New Roman"/>
              </a:rPr>
              <a:t>proposta di valutazione” da Te formulata non ha avuto esito positivo</a:t>
            </a:r>
            <a:r>
              <a:rPr sz="3000" i="1" dirty="0">
                <a:latin typeface="Times New Roman"/>
                <a:ea typeface="Times New Roman"/>
                <a:cs typeface="Times New Roman"/>
                <a:sym typeface="Times New Roman"/>
              </a:rPr>
              <a:t> e , conseguentemente che occorrerà che Tu rediga relazione peritale sulla base del quesito posto dal Mediatore…”</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 name="page1image3874336.png" descr="page1image3874336.png"/>
          <p:cNvPicPr>
            <a:picLocks noChangeAspect="1"/>
          </p:cNvPicPr>
          <p:nvPr/>
        </p:nvPicPr>
        <p:blipFill>
          <a:blip r:embed="rId2">
            <a:extLst/>
          </a:blip>
          <a:srcRect l="7975" t="15725" r="40267" b="6741"/>
          <a:stretch>
            <a:fillRect/>
          </a:stretch>
        </p:blipFill>
        <p:spPr>
          <a:xfrm>
            <a:off x="7744630" y="5700884"/>
            <a:ext cx="1367608" cy="717660"/>
          </a:xfrm>
          <a:prstGeom prst="rect">
            <a:avLst/>
          </a:prstGeom>
          <a:ln w="12700">
            <a:miter lim="400000"/>
          </a:ln>
        </p:spPr>
      </p:pic>
      <p:sp>
        <p:nvSpPr>
          <p:cNvPr id="218" name="In data 20 febbraio 2016 il CTP della signora Scontenta scriveva all’esperto del mediatore:…"/>
          <p:cNvSpPr txBox="1"/>
          <p:nvPr/>
        </p:nvSpPr>
        <p:spPr>
          <a:xfrm>
            <a:off x="432643" y="877313"/>
            <a:ext cx="8278714" cy="410007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spcBef>
                <a:spcPts val="700"/>
              </a:spcBef>
              <a:defRPr sz="3200" b="1">
                <a:latin typeface="Times New Roman"/>
                <a:ea typeface="Times New Roman"/>
                <a:cs typeface="Times New Roman"/>
                <a:sym typeface="Times New Roman"/>
              </a:defRPr>
            </a:pPr>
            <a:r>
              <a:t>In data 20 febbraio 2016 il CTP della signora Scontenta scriveva all’esperto del mediatore: </a:t>
            </a:r>
          </a:p>
          <a:p>
            <a:pPr algn="just">
              <a:spcBef>
                <a:spcPts val="700"/>
              </a:spcBef>
              <a:defRPr sz="3200">
                <a:latin typeface="Times New Roman"/>
                <a:ea typeface="Times New Roman"/>
                <a:cs typeface="Times New Roman"/>
                <a:sym typeface="Times New Roman"/>
              </a:defRPr>
            </a:pPr>
            <a:endParaRPr/>
          </a:p>
          <a:p>
            <a:pPr algn="just">
              <a:spcBef>
                <a:spcPts val="700"/>
              </a:spcBef>
              <a:defRPr sz="3200">
                <a:latin typeface="Times New Roman"/>
                <a:ea typeface="Times New Roman"/>
                <a:cs typeface="Times New Roman"/>
                <a:sym typeface="Times New Roman"/>
              </a:defRPr>
            </a:pPr>
            <a:endParaRPr/>
          </a:p>
          <a:p>
            <a:pPr algn="just">
              <a:spcBef>
                <a:spcPts val="700"/>
              </a:spcBef>
              <a:defRPr sz="3200">
                <a:latin typeface="Times New Roman"/>
                <a:ea typeface="Times New Roman"/>
                <a:cs typeface="Times New Roman"/>
                <a:sym typeface="Times New Roman"/>
              </a:defRPr>
            </a:pPr>
            <a:r>
              <a:rPr i="1"/>
              <a:t>“…</a:t>
            </a:r>
            <a:r>
              <a:rPr b="1" i="1"/>
              <a:t>ti confermo l’accordo sulle tue conclusioni</a:t>
            </a:r>
            <a:r>
              <a:rPr i="1"/>
              <a:t>, peraltro già congiuntamente formulate nel tuo studio il giorno della visita della Signora Scontenta…”</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page1image3874336.png" descr="page1image3874336.png"/>
          <p:cNvPicPr>
            <a:picLocks noChangeAspect="1"/>
          </p:cNvPicPr>
          <p:nvPr/>
        </p:nvPicPr>
        <p:blipFill>
          <a:blip r:embed="rId2">
            <a:extLst/>
          </a:blip>
          <a:srcRect l="7975" t="15725" r="40267" b="6741"/>
          <a:stretch>
            <a:fillRect/>
          </a:stretch>
        </p:blipFill>
        <p:spPr>
          <a:xfrm>
            <a:off x="7744630" y="5700884"/>
            <a:ext cx="1367608" cy="717660"/>
          </a:xfrm>
          <a:prstGeom prst="rect">
            <a:avLst/>
          </a:prstGeom>
          <a:ln w="12700">
            <a:miter lim="400000"/>
          </a:ln>
        </p:spPr>
      </p:pic>
      <p:sp>
        <p:nvSpPr>
          <p:cNvPr id="221" name="In relazione a quanto scritto dai dottori Rossi e Verdi l’esperto del mediatore in data 24 febbraio 2016 scriveva…"/>
          <p:cNvSpPr txBox="1"/>
          <p:nvPr/>
        </p:nvSpPr>
        <p:spPr>
          <a:xfrm>
            <a:off x="357187" y="606743"/>
            <a:ext cx="8429626" cy="482695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spcBef>
                <a:spcPts val="700"/>
              </a:spcBef>
              <a:defRPr sz="3200" b="1">
                <a:latin typeface="Times New Roman"/>
                <a:ea typeface="Times New Roman"/>
                <a:cs typeface="Times New Roman"/>
                <a:sym typeface="Times New Roman"/>
              </a:defRPr>
            </a:pPr>
            <a:r>
              <a:rPr dirty="0"/>
              <a:t>In relazione a quanto scritto dai dottori Rossi e Verdi l’esperto del mediatore in data 24 febbraio 2016 scriveva </a:t>
            </a:r>
          </a:p>
          <a:p>
            <a:pPr algn="just">
              <a:spcBef>
                <a:spcPts val="700"/>
              </a:spcBef>
              <a:defRPr sz="3200">
                <a:latin typeface="Times New Roman"/>
                <a:ea typeface="Times New Roman"/>
                <a:cs typeface="Times New Roman"/>
                <a:sym typeface="Times New Roman"/>
              </a:defRPr>
            </a:pPr>
            <a:endParaRPr dirty="0"/>
          </a:p>
          <a:p>
            <a:pPr algn="just">
              <a:spcBef>
                <a:spcPts val="700"/>
              </a:spcBef>
              <a:defRPr sz="3200">
                <a:latin typeface="Times New Roman"/>
                <a:ea typeface="Times New Roman"/>
                <a:cs typeface="Times New Roman"/>
                <a:sym typeface="Times New Roman"/>
              </a:defRPr>
            </a:pPr>
            <a:r>
              <a:rPr sz="2800" i="1" dirty="0"/>
              <a:t>“… concludo affermando di avere già dato risposta ai quesiti tecnici 1 e 2 ovvero rilevando come il comportamento del Dottor Y risulti censurabile principalmente per le motivazioni relative alla </a:t>
            </a:r>
            <a:r>
              <a:rPr sz="2800" b="1" i="1" dirty="0"/>
              <a:t>carente informazione iniziale rilevata dal Dottor Y sul caso ed anche fornita alla paziente</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page1image3874336.png" descr="page1image3874336.png"/>
          <p:cNvPicPr>
            <a:picLocks noChangeAspect="1"/>
          </p:cNvPicPr>
          <p:nvPr/>
        </p:nvPicPr>
        <p:blipFill>
          <a:blip r:embed="rId2">
            <a:extLst/>
          </a:blip>
          <a:srcRect l="7975" t="15725" r="40267" b="6741"/>
          <a:stretch>
            <a:fillRect/>
          </a:stretch>
        </p:blipFill>
        <p:spPr>
          <a:xfrm>
            <a:off x="7744630" y="5700884"/>
            <a:ext cx="1367608" cy="717660"/>
          </a:xfrm>
          <a:prstGeom prst="rect">
            <a:avLst/>
          </a:prstGeom>
          <a:ln w="12700">
            <a:miter lim="400000"/>
          </a:ln>
        </p:spPr>
      </p:pic>
      <p:sp>
        <p:nvSpPr>
          <p:cNvPr id="143" name="Il dott. Y certifica in data 19 ottobre 2011…"/>
          <p:cNvSpPr txBox="1"/>
          <p:nvPr/>
        </p:nvSpPr>
        <p:spPr>
          <a:xfrm>
            <a:off x="352137" y="-39370"/>
            <a:ext cx="7943664" cy="6936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42900" indent="-342900" algn="ctr">
              <a:spcBef>
                <a:spcPts val="700"/>
              </a:spcBef>
              <a:buFont typeface="Arial"/>
              <a:defRPr sz="3200" b="1">
                <a:latin typeface="Times New Roman"/>
                <a:ea typeface="Times New Roman"/>
                <a:cs typeface="Times New Roman"/>
                <a:sym typeface="Times New Roman"/>
              </a:defRPr>
            </a:pPr>
            <a:r>
              <a:t>Il dott. Y certifica in data 19 ottobre 2011</a:t>
            </a:r>
          </a:p>
          <a:p>
            <a:pPr marL="342900" indent="-342900" algn="ctr">
              <a:spcBef>
                <a:spcPts val="700"/>
              </a:spcBef>
              <a:buFont typeface="Arial"/>
              <a:defRPr sz="3200">
                <a:latin typeface="Times New Roman"/>
                <a:ea typeface="Times New Roman"/>
                <a:cs typeface="Times New Roman"/>
                <a:sym typeface="Times New Roman"/>
              </a:defRPr>
            </a:pPr>
            <a:endParaRPr/>
          </a:p>
          <a:p>
            <a:pPr marL="342900" indent="-342900" algn="just">
              <a:spcBef>
                <a:spcPts val="700"/>
              </a:spcBef>
              <a:buFont typeface="Arial"/>
              <a:defRPr sz="3200">
                <a:latin typeface="Times New Roman"/>
                <a:ea typeface="Times New Roman"/>
                <a:cs typeface="Times New Roman"/>
                <a:sym typeface="Times New Roman"/>
              </a:defRPr>
            </a:pPr>
            <a:r>
              <a:t> </a:t>
            </a:r>
            <a:r>
              <a:rPr i="1"/>
              <a:t>“Pz. riferita  dal dott. X per valutare il recupero dell’elemento 13 in inclusione ossea totale sul lato palatino in versione orizzontale….Situazione parodontale fortemente compromessa con presenza di tasche parodontali profonde, su tutti gli elementi dentari; in particolare il 12 </a:t>
            </a:r>
            <a:r>
              <a:rPr i="1" u="sng"/>
              <a:t>appare mobile e non più recuperabile</a:t>
            </a:r>
            <a:r>
              <a:rPr i="1"/>
              <a:t>, il 14 presenta una profonda tasca parodontale ed è un elemento protesizzato che presenta un cantilever in sostituzione del 13…”</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page1image3874336.png" descr="page1image3874336.png"/>
          <p:cNvPicPr>
            <a:picLocks noChangeAspect="1"/>
          </p:cNvPicPr>
          <p:nvPr/>
        </p:nvPicPr>
        <p:blipFill>
          <a:blip r:embed="rId2">
            <a:extLst/>
          </a:blip>
          <a:srcRect l="7975" t="15725" r="40267" b="6741"/>
          <a:stretch>
            <a:fillRect/>
          </a:stretch>
        </p:blipFill>
        <p:spPr>
          <a:xfrm>
            <a:off x="7744630" y="5700884"/>
            <a:ext cx="1367608" cy="717660"/>
          </a:xfrm>
          <a:prstGeom prst="rect">
            <a:avLst/>
          </a:prstGeom>
          <a:ln w="12700">
            <a:miter lim="400000"/>
          </a:ln>
        </p:spPr>
      </p:pic>
      <p:sp>
        <p:nvSpPr>
          <p:cNvPr id="224" name="(per questo secondo aspetto non vi è riscontro alcuno di efficace informazione), per avere quindi messo in atto il collega un piano di cure prolungatosi nel tempo ma non sufficientemente monitorizzato in fase preliminare diagnostica ed in fase di cura, così determinando non solo un insuccesso  del trattamento stesso ma un peggioramento delle condizioni clinico-dentali della paziente"/>
          <p:cNvSpPr txBox="1"/>
          <p:nvPr/>
        </p:nvSpPr>
        <p:spPr>
          <a:xfrm>
            <a:off x="685800" y="1352753"/>
            <a:ext cx="7824866" cy="4108813"/>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marL="342900" indent="-342900" algn="just">
              <a:spcBef>
                <a:spcPts val="700"/>
              </a:spcBef>
              <a:defRPr sz="3200">
                <a:solidFill>
                  <a:srgbClr val="FFFFFF"/>
                </a:solidFill>
                <a:latin typeface="+mn-lt"/>
                <a:ea typeface="+mn-ea"/>
                <a:cs typeface="+mn-cs"/>
                <a:sym typeface="Calibri"/>
              </a:defRPr>
            </a:pPr>
            <a:r>
              <a:rPr lang="it-IT" sz="2900" i="1" smtClean="0">
                <a:solidFill>
                  <a:srgbClr val="000000"/>
                </a:solidFill>
                <a:latin typeface="Times New Roman"/>
                <a:ea typeface="Times New Roman"/>
                <a:cs typeface="Times New Roman"/>
                <a:sym typeface="Times New Roman"/>
              </a:rPr>
              <a:t>    </a:t>
            </a:r>
            <a:r>
              <a:rPr sz="2900" i="1" dirty="0" smtClean="0">
                <a:solidFill>
                  <a:srgbClr val="000000"/>
                </a:solidFill>
                <a:latin typeface="Times New Roman"/>
                <a:ea typeface="Times New Roman"/>
                <a:cs typeface="Times New Roman"/>
                <a:sym typeface="Times New Roman"/>
              </a:rPr>
              <a:t>(</a:t>
            </a:r>
            <a:r>
              <a:rPr sz="2900" i="1" dirty="0">
                <a:solidFill>
                  <a:srgbClr val="000000"/>
                </a:solidFill>
                <a:latin typeface="Times New Roman"/>
                <a:ea typeface="Times New Roman"/>
                <a:cs typeface="Times New Roman"/>
                <a:sym typeface="Times New Roman"/>
              </a:rPr>
              <a:t>per questo secondo aspetto non vi è riscontro alcuno di efficace informazione), per avere quindi messo in atto il collega </a:t>
            </a:r>
            <a:r>
              <a:rPr sz="2900" b="1" i="1" dirty="0">
                <a:solidFill>
                  <a:srgbClr val="000000"/>
                </a:solidFill>
                <a:latin typeface="Times New Roman"/>
                <a:ea typeface="Times New Roman"/>
                <a:cs typeface="Times New Roman"/>
                <a:sym typeface="Times New Roman"/>
              </a:rPr>
              <a:t>un piano di cure prolungatosi nel tempo ma non sufficientemente monitorizzato in fase preliminare diagnostica ed in fase di cura</a:t>
            </a:r>
            <a:r>
              <a:rPr sz="2900" i="1" dirty="0">
                <a:solidFill>
                  <a:srgbClr val="000000"/>
                </a:solidFill>
                <a:latin typeface="Times New Roman"/>
                <a:ea typeface="Times New Roman"/>
                <a:cs typeface="Times New Roman"/>
                <a:sym typeface="Times New Roman"/>
              </a:rPr>
              <a:t>, così determinando non solo un insuccesso  del trattamento stesso ma un </a:t>
            </a:r>
            <a:r>
              <a:rPr sz="2900" b="1" i="1" dirty="0">
                <a:solidFill>
                  <a:srgbClr val="000000"/>
                </a:solidFill>
                <a:latin typeface="Times New Roman"/>
                <a:ea typeface="Times New Roman"/>
                <a:cs typeface="Times New Roman"/>
                <a:sym typeface="Times New Roman"/>
              </a:rPr>
              <a:t>peggioramento </a:t>
            </a:r>
            <a:r>
              <a:rPr sz="2900" i="1" dirty="0">
                <a:solidFill>
                  <a:srgbClr val="000000"/>
                </a:solidFill>
                <a:latin typeface="Times New Roman"/>
                <a:ea typeface="Times New Roman"/>
                <a:cs typeface="Times New Roman"/>
                <a:sym typeface="Times New Roman"/>
              </a:rPr>
              <a:t>delle condizioni clinico-dentali della </a:t>
            </a:r>
            <a:r>
              <a:rPr sz="2900" i="1" dirty="0" smtClean="0">
                <a:solidFill>
                  <a:srgbClr val="000000"/>
                </a:solidFill>
                <a:latin typeface="Times New Roman"/>
                <a:ea typeface="Times New Roman"/>
                <a:cs typeface="Times New Roman"/>
                <a:sym typeface="Times New Roman"/>
              </a:rPr>
              <a:t>paziente</a:t>
            </a:r>
            <a:r>
              <a:rPr lang="it-IT" sz="2900" i="1" dirty="0" smtClean="0">
                <a:solidFill>
                  <a:srgbClr val="000000"/>
                </a:solidFill>
                <a:latin typeface="Times New Roman"/>
                <a:ea typeface="Times New Roman"/>
                <a:cs typeface="Times New Roman"/>
                <a:sym typeface="Times New Roman"/>
              </a:rPr>
              <a:t>  </a:t>
            </a:r>
            <a:endParaRPr sz="2900" i="1" dirty="0">
              <a:solidFill>
                <a:srgbClr val="00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age1image3874336.png" descr="page1image3874336.png"/>
          <p:cNvPicPr>
            <a:picLocks noChangeAspect="1"/>
          </p:cNvPicPr>
          <p:nvPr/>
        </p:nvPicPr>
        <p:blipFill>
          <a:blip r:embed="rId2">
            <a:extLst/>
          </a:blip>
          <a:srcRect l="7975" t="15725" r="40267" b="6741"/>
          <a:stretch>
            <a:fillRect/>
          </a:stretch>
        </p:blipFill>
        <p:spPr>
          <a:xfrm>
            <a:off x="7744630" y="5700884"/>
            <a:ext cx="1367608" cy="717660"/>
          </a:xfrm>
          <a:prstGeom prst="rect">
            <a:avLst/>
          </a:prstGeom>
          <a:ln w="12700">
            <a:miter lim="400000"/>
          </a:ln>
        </p:spPr>
      </p:pic>
      <p:sp>
        <p:nvSpPr>
          <p:cNvPr id="227" name="cui va dato riconoscimento di una quota di danno biologico pari al 2%;del lungo tempo di trattamento svoltosi si è considerata una quota di circa dieci mesi di temporanea, a valori a scalare, va quindi a delineare un cosiddetto danno biologico temporaneo.Non risultano invece spese di cura, occorse documentate congrue ed occorrente per cure future."/>
          <p:cNvSpPr txBox="1"/>
          <p:nvPr/>
        </p:nvSpPr>
        <p:spPr>
          <a:xfrm>
            <a:off x="709439" y="1315533"/>
            <a:ext cx="7725123" cy="342859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spcBef>
                <a:spcPts val="800"/>
              </a:spcBef>
              <a:defRPr sz="2900" i="1">
                <a:latin typeface="Times New Roman"/>
                <a:ea typeface="Times New Roman"/>
                <a:cs typeface="Times New Roman"/>
                <a:sym typeface="Times New Roman"/>
              </a:defRPr>
            </a:pPr>
            <a:r>
              <a:t>cui va dato riconoscimento di una quota di </a:t>
            </a:r>
            <a:r>
              <a:rPr b="1"/>
              <a:t>danno biologico pari al 2%</a:t>
            </a:r>
            <a:r>
              <a:t>;del lungo tempo di trattamento svoltosi si è considerata una quota di </a:t>
            </a:r>
            <a:r>
              <a:rPr b="1"/>
              <a:t>circa dieci mesi di temporanea, a valori a scalare</a:t>
            </a:r>
            <a:r>
              <a:t>, va quindi a delineare un cosiddetto danno biologico temporaneo.Non risultano invece spese di cura, occorse documentate congrue ed occorrente per cure future.</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 name="page1image3874336.png" descr="page1image3874336.png"/>
          <p:cNvPicPr>
            <a:picLocks noChangeAspect="1"/>
          </p:cNvPicPr>
          <p:nvPr/>
        </p:nvPicPr>
        <p:blipFill>
          <a:blip r:embed="rId2">
            <a:extLst/>
          </a:blip>
          <a:srcRect l="7975" t="15725" r="40267" b="6741"/>
          <a:stretch>
            <a:fillRect/>
          </a:stretch>
        </p:blipFill>
        <p:spPr>
          <a:xfrm>
            <a:off x="7744630" y="5700884"/>
            <a:ext cx="1367608" cy="717660"/>
          </a:xfrm>
          <a:prstGeom prst="rect">
            <a:avLst/>
          </a:prstGeom>
          <a:ln w="12700">
            <a:miter lim="400000"/>
          </a:ln>
        </p:spPr>
      </p:pic>
      <p:sp>
        <p:nvSpPr>
          <p:cNvPr id="230" name="Va tuttavia in conclusione precisato che, sempre richiamando la relazione inviata dai Dottori Rossi e Verdi, quanto da loro affermato (19  febbraio 2016) ovvero che “La proposta di valutazione da te formulata non ha avuto esito positivo…Stante il contenuto delle missive del Dottor Bianchi” è da smentire, essendo invece pervenuta, nei termini previsti ovvero  entro il 20 , una nota del Dottor Bianchi che altresì aderisce alla valutazione “proposta”"/>
          <p:cNvSpPr txBox="1"/>
          <p:nvPr/>
        </p:nvSpPr>
        <p:spPr>
          <a:xfrm>
            <a:off x="743297" y="1377116"/>
            <a:ext cx="8064153" cy="426679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spcBef>
                <a:spcPts val="800"/>
              </a:spcBef>
              <a:defRPr sz="2900" i="1">
                <a:latin typeface="Times New Roman"/>
                <a:ea typeface="Times New Roman"/>
                <a:cs typeface="Times New Roman"/>
                <a:sym typeface="Times New Roman"/>
              </a:defRPr>
            </a:pPr>
            <a:r>
              <a:t>Va tuttavia in conclusione precisato che, sempre richiamando la relazione inviata dai Dottori Rossi e Verdi, quanto da loro affermato (19  febbraio 2016) ovvero che “La proposta di valutazione da te formulata non ha avuto esito positivo…Stante il contenuto delle missive del Dottor Bianchi” </a:t>
            </a:r>
            <a:r>
              <a:rPr b="1"/>
              <a:t>è da smentire</a:t>
            </a:r>
            <a:r>
              <a:t>, essendo invece pervenuta, nei termini previsti ovvero  entro il 20 , una nota del Dottor Bianchi che altresì </a:t>
            </a:r>
            <a:r>
              <a:rPr b="1"/>
              <a:t>aderisce alla valutazione “proposta” </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 name="page1image3874336.png" descr="page1image3874336.png"/>
          <p:cNvPicPr>
            <a:picLocks noChangeAspect="1"/>
          </p:cNvPicPr>
          <p:nvPr/>
        </p:nvPicPr>
        <p:blipFill>
          <a:blip r:embed="rId2">
            <a:extLst/>
          </a:blip>
          <a:srcRect l="7975" t="15725" r="40267" b="6741"/>
          <a:stretch>
            <a:fillRect/>
          </a:stretch>
        </p:blipFill>
        <p:spPr>
          <a:xfrm>
            <a:off x="7744630" y="5700884"/>
            <a:ext cx="1367608" cy="717660"/>
          </a:xfrm>
          <a:prstGeom prst="rect">
            <a:avLst/>
          </a:prstGeom>
          <a:ln w="12700">
            <a:miter lim="400000"/>
          </a:ln>
        </p:spPr>
      </p:pic>
      <p:sp>
        <p:nvSpPr>
          <p:cNvPr id="233" name="Devo quindi concludere affermando che, rispetto a una proposta dal sottoscritto formulata …il solo Dottor Bianchi ha dato risposta positiva mentre i Dottori Verdi e Rossi di fatto avendo ritenuto che il Dottor Bianchi avesse fornito una risposta negativa ,non rispondono;"/>
          <p:cNvSpPr txBox="1"/>
          <p:nvPr/>
        </p:nvSpPr>
        <p:spPr>
          <a:xfrm>
            <a:off x="826789" y="1576082"/>
            <a:ext cx="7840961" cy="364714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spcBef>
                <a:spcPts val="800"/>
              </a:spcBef>
              <a:defRPr sz="3300" i="1">
                <a:latin typeface="Times New Roman"/>
                <a:ea typeface="Times New Roman"/>
                <a:cs typeface="Times New Roman"/>
                <a:sym typeface="Times New Roman"/>
              </a:defRPr>
            </a:pPr>
            <a:r>
              <a:rPr dirty="0"/>
              <a:t>Devo quindi concludere affermando che, rispetto a una proposta dal sottoscritto formulata …</a:t>
            </a:r>
            <a:r>
              <a:rPr b="1" dirty="0"/>
              <a:t>il solo Dottor Bianchi ha dato risposta positiva</a:t>
            </a:r>
            <a:r>
              <a:rPr dirty="0"/>
              <a:t> mentre i Dottori Verdi e Rossi di fatto avendo ritenuto che il Dottor Bianchi avesse fornito una risposta </a:t>
            </a:r>
            <a:r>
              <a:rPr dirty="0" smtClean="0"/>
              <a:t>negativa,non </a:t>
            </a:r>
            <a:r>
              <a:rPr dirty="0"/>
              <a:t>rispondono;</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page1image3874336.png" descr="page1image3874336.png"/>
          <p:cNvPicPr>
            <a:picLocks noChangeAspect="1"/>
          </p:cNvPicPr>
          <p:nvPr/>
        </p:nvPicPr>
        <p:blipFill>
          <a:blip r:embed="rId2">
            <a:extLst/>
          </a:blip>
          <a:srcRect l="7975" t="15725" r="40267" b="6741"/>
          <a:stretch>
            <a:fillRect/>
          </a:stretch>
        </p:blipFill>
        <p:spPr>
          <a:xfrm>
            <a:off x="7744630" y="5700884"/>
            <a:ext cx="1367608" cy="717660"/>
          </a:xfrm>
          <a:prstGeom prst="rect">
            <a:avLst/>
          </a:prstGeom>
          <a:ln w="12700">
            <a:miter lim="400000"/>
          </a:ln>
        </p:spPr>
      </p:pic>
      <p:sp>
        <p:nvSpPr>
          <p:cNvPr id="236" name="devo qui richiamare e segnalare al mediatore….che invece nel corso  di quella seduta emergeva una soluzione quale quella  dal sottoscritto riferita nella “proposta”, su cui avevo ottenuto, una seppur verbale convergenza di tutti i Consulenti ;"/>
          <p:cNvSpPr txBox="1"/>
          <p:nvPr/>
        </p:nvSpPr>
        <p:spPr>
          <a:xfrm>
            <a:off x="743446" y="1583042"/>
            <a:ext cx="7886204" cy="28935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spcBef>
                <a:spcPts val="700"/>
              </a:spcBef>
              <a:defRPr sz="3200" i="1">
                <a:latin typeface="Times New Roman"/>
                <a:ea typeface="Times New Roman"/>
                <a:cs typeface="Times New Roman"/>
                <a:sym typeface="Times New Roman"/>
              </a:defRPr>
            </a:pPr>
            <a:r>
              <a:t>devo qui richiamare e segnalare al mediatore….che invece nel corso  di quella seduta emergeva una soluzione quale quella  dal sottoscritto riferita nella “proposta”, su cui avevo ottenuto, </a:t>
            </a:r>
            <a:r>
              <a:rPr b="1"/>
              <a:t>una seppur verbale convergenza di tutti i Consulenti</a:t>
            </a:r>
            <a:r>
              <a:t> ;</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 name="page1image3874336.png" descr="page1image3874336.png"/>
          <p:cNvPicPr>
            <a:picLocks noChangeAspect="1"/>
          </p:cNvPicPr>
          <p:nvPr/>
        </p:nvPicPr>
        <p:blipFill>
          <a:blip r:embed="rId2">
            <a:extLst/>
          </a:blip>
          <a:srcRect l="7975" t="15725" r="40267" b="6741"/>
          <a:stretch>
            <a:fillRect/>
          </a:stretch>
        </p:blipFill>
        <p:spPr>
          <a:xfrm>
            <a:off x="7744630" y="5700884"/>
            <a:ext cx="1367608" cy="717660"/>
          </a:xfrm>
          <a:prstGeom prst="rect">
            <a:avLst/>
          </a:prstGeom>
          <a:ln w="12700">
            <a:miter lim="400000"/>
          </a:ln>
        </p:spPr>
      </p:pic>
      <p:sp>
        <p:nvSpPr>
          <p:cNvPr id="239" name="il Dottor Rossi  segnalava come la propria convergenza teneva conto del fatto che il “risarcimento del danno”sarebbe stato di competenza assicurativa, il Dottor Verdi si riservava di sentire la propria mandante assicurativa…Rimetto quindi tutto quanto sopra descritto al mediatore per sua ,in contraddittorio con i Legali delle parti ,definitiva valutazione”"/>
          <p:cNvSpPr txBox="1"/>
          <p:nvPr/>
        </p:nvSpPr>
        <p:spPr>
          <a:xfrm>
            <a:off x="210566" y="1177692"/>
            <a:ext cx="8722867" cy="46140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spcBef>
                <a:spcPts val="700"/>
              </a:spcBef>
              <a:defRPr sz="3200" i="1">
                <a:latin typeface="Times New Roman"/>
                <a:ea typeface="Times New Roman"/>
                <a:cs typeface="Times New Roman"/>
                <a:sym typeface="Times New Roman"/>
              </a:defRPr>
            </a:pPr>
            <a:r>
              <a:rPr dirty="0"/>
              <a:t>il Dottor Rossi  segnalava come la propria convergenza teneva conto del fatto che il “</a:t>
            </a:r>
            <a:r>
              <a:rPr b="1" dirty="0"/>
              <a:t>risarcimento del danno</a:t>
            </a:r>
            <a:r>
              <a:rPr b="1" dirty="0" smtClean="0"/>
              <a:t>”</a:t>
            </a:r>
            <a:r>
              <a:rPr lang="it-IT" b="1" dirty="0" smtClean="0"/>
              <a:t> </a:t>
            </a:r>
            <a:r>
              <a:rPr b="1" dirty="0" smtClean="0"/>
              <a:t>sarebbe </a:t>
            </a:r>
            <a:r>
              <a:rPr b="1" dirty="0"/>
              <a:t>stato di competenza assicurativa</a:t>
            </a:r>
            <a:r>
              <a:rPr dirty="0"/>
              <a:t>, </a:t>
            </a:r>
            <a:r>
              <a:rPr b="1" dirty="0"/>
              <a:t>il Dottor Verdi si riservava di sentire la propria mandante assicurativa</a:t>
            </a:r>
            <a:r>
              <a:rPr b="1" dirty="0" smtClean="0"/>
              <a:t>…</a:t>
            </a:r>
            <a:endParaRPr lang="it-IT" b="1" dirty="0" smtClean="0"/>
          </a:p>
          <a:p>
            <a:pPr algn="just">
              <a:spcBef>
                <a:spcPts val="700"/>
              </a:spcBef>
              <a:defRPr sz="3200" i="1">
                <a:latin typeface="Times New Roman"/>
                <a:ea typeface="Times New Roman"/>
                <a:cs typeface="Times New Roman"/>
                <a:sym typeface="Times New Roman"/>
              </a:defRPr>
            </a:pPr>
            <a:r>
              <a:rPr dirty="0" smtClean="0"/>
              <a:t>Rimetto </a:t>
            </a:r>
            <a:r>
              <a:rPr dirty="0"/>
              <a:t>quindi tutto quanto sopra descritto al mediatore per sua ,in contraddittorio con i Legali delle parti ,definitiva valutazione”</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 name="page1image3874336.png" descr="page1image3874336.png"/>
          <p:cNvPicPr>
            <a:picLocks noChangeAspect="1"/>
          </p:cNvPicPr>
          <p:nvPr/>
        </p:nvPicPr>
        <p:blipFill>
          <a:blip r:embed="rId2">
            <a:extLst/>
          </a:blip>
          <a:srcRect l="7975" t="15725" r="40267" b="6741"/>
          <a:stretch>
            <a:fillRect/>
          </a:stretch>
        </p:blipFill>
        <p:spPr>
          <a:xfrm>
            <a:off x="7744630" y="5700884"/>
            <a:ext cx="1367608" cy="717660"/>
          </a:xfrm>
          <a:prstGeom prst="rect">
            <a:avLst/>
          </a:prstGeom>
          <a:ln w="12700">
            <a:miter lim="400000"/>
          </a:ln>
        </p:spPr>
      </p:pic>
      <p:sp>
        <p:nvSpPr>
          <p:cNvPr id="239" name="il Dottor Rossi  segnalava come la propria convergenza teneva conto del fatto che il “risarcimento del danno”sarebbe stato di competenza assicurativa, il Dottor Verdi si riservava di sentire la propria mandante assicurativa…Rimetto quindi tutto quanto sopra descritto al mediatore per sua ,in contraddittorio con i Legali delle parti ,definitiva valutazione”"/>
          <p:cNvSpPr txBox="1"/>
          <p:nvPr/>
        </p:nvSpPr>
        <p:spPr>
          <a:xfrm>
            <a:off x="311727" y="602673"/>
            <a:ext cx="8621706" cy="5101392"/>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just">
              <a:spcBef>
                <a:spcPts val="700"/>
              </a:spcBef>
              <a:defRPr sz="3200" i="1">
                <a:latin typeface="Times New Roman"/>
                <a:ea typeface="Times New Roman"/>
                <a:cs typeface="Times New Roman"/>
                <a:sym typeface="Times New Roman"/>
              </a:defRPr>
            </a:pPr>
            <a:endParaRPr lang="it-IT" sz="2800" dirty="0" smtClean="0"/>
          </a:p>
          <a:p>
            <a:pPr algn="just">
              <a:spcBef>
                <a:spcPts val="700"/>
              </a:spcBef>
              <a:defRPr sz="3200" i="1">
                <a:latin typeface="Times New Roman"/>
                <a:ea typeface="Times New Roman"/>
                <a:cs typeface="Times New Roman"/>
                <a:sym typeface="Times New Roman"/>
              </a:defRPr>
            </a:pPr>
            <a:r>
              <a:rPr lang="it-IT" sz="2800" dirty="0" smtClean="0"/>
              <a:t>Dopo </a:t>
            </a:r>
            <a:r>
              <a:rPr lang="it-IT" sz="2800" dirty="0" smtClean="0"/>
              <a:t>la consegna della relazione con i vari allegati, si è svolta ulteriore seduta davanti al mediatore;  questi ha concesso ulteriore termine ai legali per trattativa che si è conclusa con accordo redatto sulla base di quantificazione del danno risarcibile per € 6500 oltre a spese legali, peritali, </a:t>
            </a:r>
            <a:r>
              <a:rPr lang="it-IT" sz="2800" dirty="0" smtClean="0"/>
              <a:t>etc. </a:t>
            </a:r>
          </a:p>
          <a:p>
            <a:pPr algn="just">
              <a:spcBef>
                <a:spcPts val="700"/>
              </a:spcBef>
              <a:defRPr sz="3200" i="1">
                <a:latin typeface="Times New Roman"/>
                <a:ea typeface="Times New Roman"/>
                <a:cs typeface="Times New Roman"/>
                <a:sym typeface="Times New Roman"/>
              </a:defRPr>
            </a:pPr>
            <a:r>
              <a:rPr lang="it-IT" sz="2800" dirty="0" smtClean="0"/>
              <a:t>La </a:t>
            </a:r>
            <a:r>
              <a:rPr lang="it-IT" sz="2800" dirty="0" smtClean="0"/>
              <a:t>vicenda clinica si svolge tra il 201 ed il 2014</a:t>
            </a:r>
          </a:p>
          <a:p>
            <a:pPr algn="just">
              <a:spcBef>
                <a:spcPts val="700"/>
              </a:spcBef>
              <a:defRPr sz="3200" i="1">
                <a:latin typeface="Times New Roman"/>
                <a:ea typeface="Times New Roman"/>
                <a:cs typeface="Times New Roman"/>
                <a:sym typeface="Times New Roman"/>
              </a:defRPr>
            </a:pPr>
            <a:r>
              <a:rPr lang="it-IT" sz="2800" dirty="0" smtClean="0"/>
              <a:t>Segue lo sviluppo del contenzioso che approda alla mediazione a gennaio 2016 e si conclude con accordo ad aprile dello stesso anno.</a:t>
            </a:r>
            <a:endParaRPr sz="2800" dirty="0"/>
          </a:p>
        </p:txBody>
      </p:sp>
    </p:spTree>
    <p:extLst>
      <p:ext uri="{BB962C8B-B14F-4D97-AF65-F5344CB8AC3E}">
        <p14:creationId xmlns:p14="http://schemas.microsoft.com/office/powerpoint/2010/main" val="1535382806"/>
      </p:ext>
    </p:extLst>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magine" descr="Immagine"/>
          <p:cNvPicPr>
            <a:picLocks noChangeAspect="1"/>
          </p:cNvPicPr>
          <p:nvPr/>
        </p:nvPicPr>
        <p:blipFill>
          <a:blip r:embed="rId2">
            <a:extLst/>
          </a:blip>
          <a:stretch>
            <a:fillRect/>
          </a:stretch>
        </p:blipFill>
        <p:spPr>
          <a:xfrm>
            <a:off x="875532" y="1794747"/>
            <a:ext cx="7620001" cy="4318001"/>
          </a:xfrm>
          <a:prstGeom prst="rect">
            <a:avLst/>
          </a:prstGeom>
          <a:ln w="12700">
            <a:miter lim="400000"/>
          </a:ln>
        </p:spPr>
      </p:pic>
      <p:pic>
        <p:nvPicPr>
          <p:cNvPr id="242" name="page1image3874336.png" descr="page1image3874336.png"/>
          <p:cNvPicPr>
            <a:picLocks noChangeAspect="1"/>
          </p:cNvPicPr>
          <p:nvPr/>
        </p:nvPicPr>
        <p:blipFill>
          <a:blip r:embed="rId3">
            <a:extLst/>
          </a:blip>
          <a:srcRect l="7975" t="15725" r="40267" b="6741"/>
          <a:stretch>
            <a:fillRect/>
          </a:stretch>
        </p:blipFill>
        <p:spPr>
          <a:xfrm>
            <a:off x="7744630" y="5700884"/>
            <a:ext cx="1367608" cy="717660"/>
          </a:xfrm>
          <a:prstGeom prst="rect">
            <a:avLst/>
          </a:prstGeom>
          <a:ln w="12700">
            <a:miter lim="400000"/>
          </a:ln>
        </p:spPr>
      </p:pic>
      <p:sp>
        <p:nvSpPr>
          <p:cNvPr id="243" name="GRAZIE PER L’ATTENZIONE…"/>
          <p:cNvSpPr txBox="1"/>
          <p:nvPr/>
        </p:nvSpPr>
        <p:spPr>
          <a:xfrm>
            <a:off x="365241" y="179622"/>
            <a:ext cx="8413517" cy="1318306"/>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marL="342900" indent="-342900" algn="ctr">
              <a:spcBef>
                <a:spcPts val="1400"/>
              </a:spcBef>
              <a:buFont typeface="Arial"/>
              <a:defRPr sz="4800">
                <a:solidFill>
                  <a:schemeClr val="accent1">
                    <a:satOff val="-4409"/>
                    <a:lumOff val="-10509"/>
                  </a:schemeClr>
                </a:solidFill>
                <a:latin typeface="Chalkduster"/>
                <a:ea typeface="Chalkduster"/>
                <a:cs typeface="Chalkduster"/>
                <a:sym typeface="Chalkduster"/>
              </a:defRPr>
            </a:pPr>
            <a:r>
              <a:rPr sz="4000" dirty="0"/>
              <a:t>GRAZIE PER L’ATTENZIONE</a:t>
            </a:r>
          </a:p>
          <a:p>
            <a:pPr marL="342900" indent="-342900" algn="ctr">
              <a:spcBef>
                <a:spcPts val="1400"/>
              </a:spcBef>
              <a:defRPr sz="3500">
                <a:latin typeface="Times New Roman"/>
                <a:ea typeface="Times New Roman"/>
                <a:cs typeface="Times New Roman"/>
                <a:sym typeface="Times New Roman"/>
              </a:defRPr>
            </a:pPr>
            <a:r>
              <a:rPr lang="it-IT" sz="2800" i="1" dirty="0"/>
              <a:t>Giuseppe </a:t>
            </a:r>
            <a:r>
              <a:rPr lang="it-IT" sz="2800" i="1" dirty="0" err="1" smtClean="0"/>
              <a:t>Caldara</a:t>
            </a:r>
            <a:r>
              <a:rPr lang="it-IT" sz="2800" i="1" dirty="0" smtClean="0"/>
              <a:t> - </a:t>
            </a:r>
            <a:r>
              <a:rPr sz="2800" i="1" dirty="0" smtClean="0"/>
              <a:t>Marco Scarpelli</a:t>
            </a:r>
            <a:endParaRPr sz="2800" i="1" dirty="0"/>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age1image3874336.png" descr="page1image3874336.png"/>
          <p:cNvPicPr>
            <a:picLocks noChangeAspect="1"/>
          </p:cNvPicPr>
          <p:nvPr/>
        </p:nvPicPr>
        <p:blipFill>
          <a:blip r:embed="rId2">
            <a:extLst/>
          </a:blip>
          <a:srcRect l="7975" t="15725" r="40267" b="6741"/>
          <a:stretch>
            <a:fillRect/>
          </a:stretch>
        </p:blipFill>
        <p:spPr>
          <a:xfrm>
            <a:off x="7744630" y="5700884"/>
            <a:ext cx="1367608" cy="717660"/>
          </a:xfrm>
          <a:prstGeom prst="rect">
            <a:avLst/>
          </a:prstGeom>
          <a:ln w="12700">
            <a:miter lim="400000"/>
          </a:ln>
        </p:spPr>
      </p:pic>
      <p:sp>
        <p:nvSpPr>
          <p:cNvPr id="146" name="“…Si opta per un tentativo di disinclusione ortodontico-chirurgica del 13 utilizzando come ancoraggio un mini impianto, vista la situazione parodontale compromessa che non offre un ancoraggio sufficiente per l’applicazione di forze ortodontiche…Si rimanda al curante per le problematiche parodontali, conservative e protesiche che si danno per note”"/>
          <p:cNvSpPr txBox="1"/>
          <p:nvPr/>
        </p:nvSpPr>
        <p:spPr>
          <a:xfrm>
            <a:off x="213582" y="1389996"/>
            <a:ext cx="8429626" cy="351653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342900" indent="-342900" algn="just">
              <a:lnSpc>
                <a:spcPct val="90000"/>
              </a:lnSpc>
              <a:spcBef>
                <a:spcPts val="700"/>
              </a:spcBef>
              <a:buFont typeface="Arial"/>
              <a:defRPr sz="3200" i="1">
                <a:latin typeface="Times New Roman"/>
                <a:ea typeface="Times New Roman"/>
                <a:cs typeface="Times New Roman"/>
                <a:sym typeface="Times New Roman"/>
              </a:defRPr>
            </a:lvl1pPr>
          </a:lstStyle>
          <a:p>
            <a:pPr>
              <a:defRPr i="0">
                <a:latin typeface="+mn-lt"/>
                <a:ea typeface="+mn-ea"/>
                <a:cs typeface="+mn-cs"/>
                <a:sym typeface="Calibri"/>
              </a:defRPr>
            </a:pPr>
            <a:r>
              <a:rPr i="1">
                <a:latin typeface="Times New Roman"/>
                <a:ea typeface="Times New Roman"/>
                <a:cs typeface="Times New Roman"/>
                <a:sym typeface="Times New Roman"/>
              </a:rPr>
              <a:t>“…Si opta per un tentativo di disinclusione ortodontico-chirurgica del 13 utilizzando come ancoraggio un mini impianto, vista la situazione parodontale compromessa che non offre un ancoraggio sufficiente per l’applicazione di forze ortodontiche…Si rimanda al curante per le problematiche parodontali, conservative e protesiche che si danno per note” </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page1image3874336.png" descr="page1image3874336.png"/>
          <p:cNvPicPr>
            <a:picLocks noChangeAspect="1"/>
          </p:cNvPicPr>
          <p:nvPr/>
        </p:nvPicPr>
        <p:blipFill>
          <a:blip r:embed="rId2">
            <a:extLst/>
          </a:blip>
          <a:srcRect l="7975" t="15725" r="40267" b="6741"/>
          <a:stretch>
            <a:fillRect/>
          </a:stretch>
        </p:blipFill>
        <p:spPr>
          <a:xfrm>
            <a:off x="7744630" y="5700884"/>
            <a:ext cx="1367608" cy="717660"/>
          </a:xfrm>
          <a:prstGeom prst="rect">
            <a:avLst/>
          </a:prstGeom>
          <a:ln w="12700">
            <a:miter lim="400000"/>
          </a:ln>
        </p:spPr>
      </p:pic>
      <p:pic>
        <p:nvPicPr>
          <p:cNvPr id="149" name="page1image3908384.png" descr="page1image3908384.png"/>
          <p:cNvPicPr>
            <a:picLocks noChangeAspect="1"/>
          </p:cNvPicPr>
          <p:nvPr/>
        </p:nvPicPr>
        <p:blipFill>
          <a:blip r:embed="rId3">
            <a:extLst/>
          </a:blip>
          <a:srcRect l="5400" t="7010" r="10534" b="24525"/>
          <a:stretch>
            <a:fillRect/>
          </a:stretch>
        </p:blipFill>
        <p:spPr>
          <a:xfrm>
            <a:off x="1391600" y="81079"/>
            <a:ext cx="5542113" cy="6377486"/>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age1image3874336.png" descr="page1image3874336.png"/>
          <p:cNvPicPr>
            <a:picLocks noChangeAspect="1"/>
          </p:cNvPicPr>
          <p:nvPr/>
        </p:nvPicPr>
        <p:blipFill>
          <a:blip r:embed="rId2">
            <a:extLst/>
          </a:blip>
          <a:srcRect l="7975" t="15725" r="40267" b="6741"/>
          <a:stretch>
            <a:fillRect/>
          </a:stretch>
        </p:blipFill>
        <p:spPr>
          <a:xfrm>
            <a:off x="7744630" y="5700884"/>
            <a:ext cx="1367608" cy="717660"/>
          </a:xfrm>
          <a:prstGeom prst="rect">
            <a:avLst/>
          </a:prstGeom>
          <a:ln w="12700">
            <a:miter lim="400000"/>
          </a:ln>
        </p:spPr>
      </p:pic>
      <p:pic>
        <p:nvPicPr>
          <p:cNvPr id="152" name="page1image3902112.jpg" descr="page1image3902112.jpg"/>
          <p:cNvPicPr>
            <a:picLocks noChangeAspect="1"/>
          </p:cNvPicPr>
          <p:nvPr/>
        </p:nvPicPr>
        <p:blipFill>
          <a:blip r:embed="rId3">
            <a:extLst/>
          </a:blip>
          <a:srcRect l="7929" t="12067" r="4997" b="13776"/>
          <a:stretch>
            <a:fillRect/>
          </a:stretch>
        </p:blipFill>
        <p:spPr>
          <a:xfrm>
            <a:off x="1392205" y="48085"/>
            <a:ext cx="5308160" cy="6390157"/>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page1image3874336.png" descr="page1image3874336.png"/>
          <p:cNvPicPr>
            <a:picLocks noChangeAspect="1"/>
          </p:cNvPicPr>
          <p:nvPr/>
        </p:nvPicPr>
        <p:blipFill>
          <a:blip r:embed="rId2">
            <a:extLst/>
          </a:blip>
          <a:srcRect l="7975" t="15725" r="40267" b="6741"/>
          <a:stretch>
            <a:fillRect/>
          </a:stretch>
        </p:blipFill>
        <p:spPr>
          <a:xfrm>
            <a:off x="7744630" y="5700884"/>
            <a:ext cx="1367608" cy="717660"/>
          </a:xfrm>
          <a:prstGeom prst="rect">
            <a:avLst/>
          </a:prstGeom>
          <a:ln w="12700">
            <a:miter lim="400000"/>
          </a:ln>
        </p:spPr>
      </p:pic>
      <p:pic>
        <p:nvPicPr>
          <p:cNvPr id="155" name="page1image3908832.jpg" descr="page1image3908832.jpg"/>
          <p:cNvPicPr>
            <a:picLocks noChangeAspect="1"/>
          </p:cNvPicPr>
          <p:nvPr/>
        </p:nvPicPr>
        <p:blipFill>
          <a:blip r:embed="rId3">
            <a:extLst/>
          </a:blip>
          <a:srcRect l="3641" t="10401" r="15249" b="2749"/>
          <a:stretch>
            <a:fillRect/>
          </a:stretch>
        </p:blipFill>
        <p:spPr>
          <a:xfrm>
            <a:off x="1727712" y="39476"/>
            <a:ext cx="4203718" cy="6362628"/>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page1image3874336.png" descr="page1image3874336.png"/>
          <p:cNvPicPr>
            <a:picLocks noChangeAspect="1"/>
          </p:cNvPicPr>
          <p:nvPr/>
        </p:nvPicPr>
        <p:blipFill>
          <a:blip r:embed="rId2">
            <a:extLst/>
          </a:blip>
          <a:srcRect l="7975" t="15725" r="40267" b="6741"/>
          <a:stretch>
            <a:fillRect/>
          </a:stretch>
        </p:blipFill>
        <p:spPr>
          <a:xfrm>
            <a:off x="7744630" y="5700884"/>
            <a:ext cx="1367608" cy="717660"/>
          </a:xfrm>
          <a:prstGeom prst="rect">
            <a:avLst/>
          </a:prstGeom>
          <a:ln w="12700">
            <a:miter lim="400000"/>
          </a:ln>
        </p:spPr>
      </p:pic>
      <p:sp>
        <p:nvSpPr>
          <p:cNvPr id="158" name="8.4.2013 Preso atto dell’anchilosi irreversibile, che non permette il movimento ortodontico del 13 si opta per avulsione dell’elemento…"/>
          <p:cNvSpPr txBox="1"/>
          <p:nvPr/>
        </p:nvSpPr>
        <p:spPr>
          <a:xfrm>
            <a:off x="429384" y="1430162"/>
            <a:ext cx="8285231" cy="34031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18897" indent="-318897" algn="just" defTabSz="850391">
              <a:lnSpc>
                <a:spcPct val="80000"/>
              </a:lnSpc>
              <a:spcBef>
                <a:spcPts val="800"/>
              </a:spcBef>
              <a:buFont typeface="Arial"/>
              <a:defRPr sz="2600">
                <a:latin typeface="Times New Roman"/>
                <a:ea typeface="Times New Roman"/>
                <a:cs typeface="Times New Roman"/>
                <a:sym typeface="Times New Roman"/>
              </a:defRPr>
            </a:pPr>
            <a:r>
              <a:rPr sz="3300"/>
              <a:t>8.4.2013 </a:t>
            </a:r>
            <a:r>
              <a:rPr sz="3300" i="1"/>
              <a:t>Preso atto dell’anchilosi irreversibile, che non permette il movimento ortodontico del 13 </a:t>
            </a:r>
            <a:r>
              <a:rPr sz="3300" b="1" i="1"/>
              <a:t>si opta per avulsione dell’elemento</a:t>
            </a:r>
          </a:p>
          <a:p>
            <a:pPr marL="318897" indent="-318897" algn="just" defTabSz="850391">
              <a:lnSpc>
                <a:spcPct val="80000"/>
              </a:lnSpc>
              <a:spcBef>
                <a:spcPts val="800"/>
              </a:spcBef>
              <a:buFont typeface="Arial"/>
              <a:defRPr sz="2600">
                <a:latin typeface="Times New Roman"/>
                <a:ea typeface="Times New Roman"/>
                <a:cs typeface="Times New Roman"/>
                <a:sym typeface="Times New Roman"/>
              </a:defRPr>
            </a:pPr>
            <a:endParaRPr sz="3300"/>
          </a:p>
          <a:p>
            <a:pPr marL="318897" indent="-318897" algn="just" defTabSz="850391">
              <a:lnSpc>
                <a:spcPct val="80000"/>
              </a:lnSpc>
              <a:spcBef>
                <a:spcPts val="800"/>
              </a:spcBef>
              <a:buFont typeface="Arial"/>
              <a:defRPr sz="2600">
                <a:latin typeface="Times New Roman"/>
                <a:ea typeface="Times New Roman"/>
                <a:cs typeface="Times New Roman"/>
                <a:sym typeface="Times New Roman"/>
              </a:defRPr>
            </a:pPr>
            <a:r>
              <a:rPr sz="3300"/>
              <a:t>8.5.2013 </a:t>
            </a:r>
            <a:r>
              <a:rPr sz="3300" i="1"/>
              <a:t>…Anestesia plessica …lembo m.p.,odontotomia, avulsione con leve;riempimento osseo con bio oss e membrana collagene,sutura</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page1image3874336.png" descr="page1image3874336.png"/>
          <p:cNvPicPr>
            <a:picLocks noChangeAspect="1"/>
          </p:cNvPicPr>
          <p:nvPr/>
        </p:nvPicPr>
        <p:blipFill>
          <a:blip r:embed="rId2">
            <a:extLst/>
          </a:blip>
          <a:srcRect l="7975" t="15725" r="40267" b="6741"/>
          <a:stretch>
            <a:fillRect/>
          </a:stretch>
        </p:blipFill>
        <p:spPr>
          <a:xfrm>
            <a:off x="7744630" y="5700884"/>
            <a:ext cx="1367608" cy="717660"/>
          </a:xfrm>
          <a:prstGeom prst="rect">
            <a:avLst/>
          </a:prstGeom>
          <a:ln w="12700">
            <a:miter lim="400000"/>
          </a:ln>
        </p:spPr>
      </p:pic>
      <p:sp>
        <p:nvSpPr>
          <p:cNvPr id="161" name="CONSIDERAZIONI CTP PZ. SCONTENTA IN DATA 10.7.2014…"/>
          <p:cNvSpPr txBox="1"/>
          <p:nvPr/>
        </p:nvSpPr>
        <p:spPr>
          <a:xfrm>
            <a:off x="153678" y="487566"/>
            <a:ext cx="8584016" cy="50845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15468" indent="-315468" algn="ctr" defTabSz="841247">
              <a:lnSpc>
                <a:spcPct val="80000"/>
              </a:lnSpc>
              <a:spcBef>
                <a:spcPts val="700"/>
              </a:spcBef>
              <a:buFont typeface="Arial"/>
              <a:defRPr sz="2900">
                <a:solidFill>
                  <a:srgbClr val="FFFFFF"/>
                </a:solidFill>
                <a:latin typeface="+mn-lt"/>
                <a:ea typeface="+mn-ea"/>
                <a:cs typeface="+mn-cs"/>
                <a:sym typeface="Calibri"/>
              </a:defRPr>
            </a:pPr>
            <a:r>
              <a:rPr>
                <a:solidFill>
                  <a:srgbClr val="000000"/>
                </a:solidFill>
              </a:rPr>
              <a:t> </a:t>
            </a:r>
            <a:r>
              <a:rPr b="1">
                <a:solidFill>
                  <a:srgbClr val="000000"/>
                </a:solidFill>
                <a:latin typeface="Times New Roman"/>
                <a:ea typeface="Times New Roman"/>
                <a:cs typeface="Times New Roman"/>
                <a:sym typeface="Times New Roman"/>
              </a:rPr>
              <a:t>CONSIDERAZIONI CTP PZ. SCONTENTA IN DATA 10.7.2014</a:t>
            </a:r>
          </a:p>
          <a:p>
            <a:pPr marL="315468" indent="-315468" algn="ctr" defTabSz="841247">
              <a:lnSpc>
                <a:spcPct val="80000"/>
              </a:lnSpc>
              <a:spcBef>
                <a:spcPts val="700"/>
              </a:spcBef>
              <a:buFont typeface="Arial"/>
              <a:defRPr sz="2900">
                <a:latin typeface="+mn-lt"/>
                <a:ea typeface="+mn-ea"/>
                <a:cs typeface="+mn-cs"/>
                <a:sym typeface="Calibri"/>
              </a:defRPr>
            </a:pPr>
            <a:endParaRPr b="1">
              <a:latin typeface="Times New Roman"/>
              <a:ea typeface="Times New Roman"/>
              <a:cs typeface="Times New Roman"/>
              <a:sym typeface="Times New Roman"/>
            </a:endParaRPr>
          </a:p>
          <a:p>
            <a:pPr marL="315468" indent="-315468" algn="just" defTabSz="841247">
              <a:lnSpc>
                <a:spcPct val="80000"/>
              </a:lnSpc>
              <a:spcBef>
                <a:spcPts val="700"/>
              </a:spcBef>
              <a:buFont typeface="Arial"/>
              <a:defRPr sz="2900" i="1">
                <a:latin typeface="Times New Roman"/>
                <a:ea typeface="Times New Roman"/>
                <a:cs typeface="Times New Roman"/>
                <a:sym typeface="Times New Roman"/>
              </a:defRPr>
            </a:pPr>
            <a:r>
              <a:t>“…Importante evitare prolungate trazioni che se esercitate su un punto fisso come quello rappresentato da un dente anchilotico, sono destinate a ripercuotersi sui denti contigui, utilizzati come ancoraggio. In sintesi, </a:t>
            </a:r>
            <a:r>
              <a:rPr b="1"/>
              <a:t>se dopo tre mesi  circa</a:t>
            </a:r>
            <a:r>
              <a:t> non si ottiene alcun spostamento, </a:t>
            </a:r>
            <a:r>
              <a:rPr b="1"/>
              <a:t>il tentativo deve essere sospeso</a:t>
            </a:r>
            <a:r>
              <a:t>.Nel caso in oggetto, invece fu protratto </a:t>
            </a:r>
            <a:r>
              <a:rPr b="1"/>
              <a:t>dal dicembre 2011 al luglio 2013</a:t>
            </a:r>
            <a:r>
              <a:t>, causando irreparabili danni ai denti contigui, l’incisivo laterale che fu estratto e il primo premolare oggi gravemente mobile e al supporto circostante…”</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a14="http://schemas.microsoft.com/office/drawing/2010/main" xmlns:m="http://schemas.openxmlformats.org/officeDocument/2006/math" xmlns="" Requires="p14">
      <p:transition spd="med" advClick="1" p14:dur="1000">
        <p:wipe dir="l"/>
      </p:transition>
    </mc:Choice>
    <mc:Fallback xmlns:a14="http://schemas.microsoft.com/office/drawing/2010/main" xmlns:m="http://schemas.openxmlformats.org/officeDocument/2006/math"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Tema di Office">
      <a:dk1>
        <a:srgbClr val="000000"/>
      </a:dk1>
      <a:lt1>
        <a:srgbClr val="1F497D"/>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i Office">
      <a:majorFont>
        <a:latin typeface="Helvetica"/>
        <a:ea typeface="Helvetica"/>
        <a:cs typeface="Helvetica"/>
      </a:majorFont>
      <a:minorFont>
        <a:latin typeface="Calibri"/>
        <a:ea typeface="Calibri"/>
        <a:cs typeface="Calibri"/>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F497D"/>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i Office">
      <a:majorFont>
        <a:latin typeface="Helvetica"/>
        <a:ea typeface="Helvetica"/>
        <a:cs typeface="Helvetica"/>
      </a:majorFont>
      <a:minorFont>
        <a:latin typeface="Calibri"/>
        <a:ea typeface="Calibri"/>
        <a:cs typeface="Calibri"/>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F497D"/>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TotalTime>
  <Words>2132</Words>
  <Application>Microsoft Macintosh PowerPoint</Application>
  <PresentationFormat>Presentazione su schermo (4:3)</PresentationFormat>
  <Paragraphs>89</Paragraphs>
  <Slides>37</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37</vt:i4>
      </vt:variant>
    </vt:vector>
  </HeadingPairs>
  <TitlesOfParts>
    <vt:vector size="46" baseType="lpstr">
      <vt:lpstr>Baskerville</vt:lpstr>
      <vt:lpstr>Calibri</vt:lpstr>
      <vt:lpstr>Chalkduster</vt:lpstr>
      <vt:lpstr>Gill Sans</vt:lpstr>
      <vt:lpstr>Gill Sans Light</vt:lpstr>
      <vt:lpstr>Helvetica</vt:lpstr>
      <vt:lpstr>Times New Roman</vt:lpstr>
      <vt:lpstr>Arial</vt:lpstr>
      <vt:lpstr>Tema di Office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cp:lastModifiedBy>lorenzo elia</cp:lastModifiedBy>
  <cp:revision>4</cp:revision>
  <dcterms:modified xsi:type="dcterms:W3CDTF">2018-11-13T09:21:22Z</dcterms:modified>
</cp:coreProperties>
</file>