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37"/>
  </p:notesMasterIdLst>
  <p:sldIdLst>
    <p:sldId id="304" r:id="rId3"/>
    <p:sldId id="305" r:id="rId4"/>
    <p:sldId id="306" r:id="rId5"/>
    <p:sldId id="307"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2" r:id="rId31"/>
    <p:sldId id="333" r:id="rId32"/>
    <p:sldId id="334" r:id="rId33"/>
    <p:sldId id="335" r:id="rId34"/>
    <p:sldId id="336" r:id="rId35"/>
    <p:sldId id="337" r:id="rId36"/>
    <p:sldId id="338" r:id="rId37"/>
    <p:sldId id="339" r:id="rId38"/>
    <p:sldId id="340" r:id="rId39"/>
    <p:sldId id="341" r:id="rId40"/>
    <p:sldId id="342" r:id="rId41"/>
    <p:sldId id="343" r:id="rId42"/>
    <p:sldId id="344" r:id="rId43"/>
    <p:sldId id="345" r:id="rId44"/>
    <p:sldId id="346" r:id="rId45"/>
    <p:sldId id="347" r:id="rId46"/>
    <p:sldId id="348" r:id="rId47"/>
    <p:sldId id="349" r:id="rId48"/>
    <p:sldId id="350" r:id="rId49"/>
    <p:sldId id="351" r:id="rId50"/>
    <p:sldId id="352" r:id="rId51"/>
    <p:sldId id="353" r:id="rId52"/>
    <p:sldId id="354" r:id="rId53"/>
    <p:sldId id="355" r:id="rId54"/>
    <p:sldId id="356" r:id="rId55"/>
    <p:sldId id="357" r:id="rId56"/>
    <p:sldId id="358" r:id="rId57"/>
    <p:sldId id="359" r:id="rId58"/>
    <p:sldId id="360" r:id="rId59"/>
    <p:sldId id="361" r:id="rId60"/>
    <p:sldId id="362" r:id="rId61"/>
    <p:sldId id="363" r:id="rId62"/>
    <p:sldId id="364" r:id="rId63"/>
    <p:sldId id="365" r:id="rId64"/>
    <p:sldId id="366" r:id="rId65"/>
    <p:sldId id="367" r:id="rId66"/>
    <p:sldId id="368" r:id="rId67"/>
    <p:sldId id="369" r:id="rId68"/>
    <p:sldId id="370" r:id="rId69"/>
    <p:sldId id="371" r:id="rId70"/>
    <p:sldId id="372" r:id="rId71"/>
    <p:sldId id="373" r:id="rId72"/>
    <p:sldId id="374" r:id="rId73"/>
    <p:sldId id="375" r:id="rId74"/>
    <p:sldId id="376" r:id="rId75"/>
    <p:sldId id="377" r:id="rId76"/>
    <p:sldId id="378" r:id="rId77"/>
    <p:sldId id="379" r:id="rId78"/>
    <p:sldId id="380" r:id="rId79"/>
    <p:sldId id="381" r:id="rId80"/>
    <p:sldId id="382" r:id="rId81"/>
    <p:sldId id="383" r:id="rId82"/>
    <p:sldId id="384" r:id="rId83"/>
    <p:sldId id="385" r:id="rId84"/>
    <p:sldId id="386" r:id="rId85"/>
    <p:sldId id="387" r:id="rId86"/>
    <p:sldId id="388" r:id="rId87"/>
    <p:sldId id="389" r:id="rId88"/>
    <p:sldId id="390" r:id="rId89"/>
    <p:sldId id="256" r:id="rId90"/>
    <p:sldId id="258" r:id="rId91"/>
    <p:sldId id="259" r:id="rId92"/>
    <p:sldId id="260" r:id="rId93"/>
    <p:sldId id="391" r:id="rId94"/>
    <p:sldId id="392" r:id="rId95"/>
    <p:sldId id="261" r:id="rId96"/>
    <p:sldId id="393" r:id="rId97"/>
    <p:sldId id="394" r:id="rId98"/>
    <p:sldId id="262" r:id="rId99"/>
    <p:sldId id="264" r:id="rId100"/>
    <p:sldId id="265" r:id="rId101"/>
    <p:sldId id="266" r:id="rId102"/>
    <p:sldId id="267" r:id="rId103"/>
    <p:sldId id="268" r:id="rId104"/>
    <p:sldId id="269" r:id="rId105"/>
    <p:sldId id="270" r:id="rId106"/>
    <p:sldId id="271" r:id="rId107"/>
    <p:sldId id="272" r:id="rId108"/>
    <p:sldId id="274" r:id="rId109"/>
    <p:sldId id="276" r:id="rId110"/>
    <p:sldId id="277" r:id="rId111"/>
    <p:sldId id="278" r:id="rId112"/>
    <p:sldId id="279" r:id="rId113"/>
    <p:sldId id="280" r:id="rId114"/>
    <p:sldId id="281" r:id="rId115"/>
    <p:sldId id="282" r:id="rId116"/>
    <p:sldId id="283" r:id="rId117"/>
    <p:sldId id="285" r:id="rId118"/>
    <p:sldId id="286" r:id="rId119"/>
    <p:sldId id="287" r:id="rId120"/>
    <p:sldId id="296" r:id="rId121"/>
    <p:sldId id="288" r:id="rId122"/>
    <p:sldId id="297" r:id="rId123"/>
    <p:sldId id="289" r:id="rId124"/>
    <p:sldId id="290" r:id="rId125"/>
    <p:sldId id="291" r:id="rId126"/>
    <p:sldId id="292" r:id="rId127"/>
    <p:sldId id="293" r:id="rId128"/>
    <p:sldId id="294" r:id="rId129"/>
    <p:sldId id="295" r:id="rId130"/>
    <p:sldId id="300" r:id="rId131"/>
    <p:sldId id="301" r:id="rId132"/>
    <p:sldId id="302" r:id="rId133"/>
    <p:sldId id="303" r:id="rId134"/>
    <p:sldId id="395" r:id="rId135"/>
    <p:sldId id="396" r:id="rId13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ente" initials="U" lastIdx="0" clrIdx="0">
    <p:extLst>
      <p:ext uri="{19B8F6BF-5375-455C-9EA6-DF929625EA0E}">
        <p15:presenceInfo xmlns:p15="http://schemas.microsoft.com/office/powerpoint/2012/main" userId="Utent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2404"/>
    <a:srgbClr val="CC0066"/>
    <a:srgbClr val="D8117D"/>
    <a:srgbClr val="A7E1E9"/>
    <a:srgbClr val="7A1557"/>
    <a:srgbClr val="76CD3B"/>
    <a:srgbClr val="DE442A"/>
    <a:srgbClr val="3ECA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38" autoAdjust="0"/>
    <p:restoredTop sz="86420"/>
  </p:normalViewPr>
  <p:slideViewPr>
    <p:cSldViewPr snapToGrid="0" snapToObjects="1">
      <p:cViewPr varScale="1">
        <p:scale>
          <a:sx n="99" d="100"/>
          <a:sy n="99" d="100"/>
        </p:scale>
        <p:origin x="1212" y="78"/>
      </p:cViewPr>
      <p:guideLst>
        <p:guide orient="horz" pos="2160"/>
        <p:guide pos="3840"/>
      </p:guideLst>
    </p:cSldViewPr>
  </p:slideViewPr>
  <p:outlineViewPr>
    <p:cViewPr>
      <p:scale>
        <a:sx n="33" d="100"/>
        <a:sy n="33" d="100"/>
      </p:scale>
      <p:origin x="0" y="0"/>
    </p:cViewPr>
  </p:outlineViewPr>
  <p:notesTextViewPr>
    <p:cViewPr>
      <p:scale>
        <a:sx n="85" d="100"/>
        <a:sy n="85" d="100"/>
      </p:scale>
      <p:origin x="0" y="0"/>
    </p:cViewPr>
  </p:notesTextViewPr>
  <p:sorterViewPr>
    <p:cViewPr>
      <p:scale>
        <a:sx n="66" d="100"/>
        <a:sy n="66" d="100"/>
      </p:scale>
      <p:origin x="0" y="0"/>
    </p:cViewPr>
  </p:sorterViewPr>
  <p:notesViewPr>
    <p:cSldViewPr snapToGrid="0" snapToObjects="1">
      <p:cViewPr varScale="1">
        <p:scale>
          <a:sx n="99" d="100"/>
          <a:sy n="99" d="100"/>
        </p:scale>
        <p:origin x="3064"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commentAuthors" Target="commentAuthor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CB8B9A-703C-4839-B418-C414498F90E2}" type="doc">
      <dgm:prSet loTypeId="urn:microsoft.com/office/officeart/2005/8/layout/radial6" loCatId="relationship" qsTypeId="urn:microsoft.com/office/officeart/2005/8/quickstyle/simple1" qsCatId="simple" csTypeId="urn:microsoft.com/office/officeart/2005/8/colors/colorful1#1" csCatId="colorful" phldr="1"/>
      <dgm:spPr/>
      <dgm:t>
        <a:bodyPr/>
        <a:lstStyle/>
        <a:p>
          <a:endParaRPr lang="it-IT"/>
        </a:p>
      </dgm:t>
    </dgm:pt>
    <dgm:pt modelId="{0F514F9B-871E-4426-B1F4-8265D0C90DA3}">
      <dgm:prSet phldrT="[Testo]"/>
      <dgm:spPr/>
      <dgm:t>
        <a:bodyPr/>
        <a:lstStyle/>
        <a:p>
          <a:r>
            <a:rPr lang="it-IT" dirty="0"/>
            <a:t>ENTI ACCREDITATI</a:t>
          </a:r>
        </a:p>
      </dgm:t>
    </dgm:pt>
    <dgm:pt modelId="{CAB26596-0C3D-4BB1-8613-70026F2CBBDE}" type="parTrans" cxnId="{96512A56-3BB3-478E-943C-50CC302BC19F}">
      <dgm:prSet/>
      <dgm:spPr/>
      <dgm:t>
        <a:bodyPr/>
        <a:lstStyle/>
        <a:p>
          <a:endParaRPr lang="it-IT"/>
        </a:p>
      </dgm:t>
    </dgm:pt>
    <dgm:pt modelId="{84EC088C-E08B-41A0-9A0D-3B861B2A25F0}" type="sibTrans" cxnId="{96512A56-3BB3-478E-943C-50CC302BC19F}">
      <dgm:prSet/>
      <dgm:spPr/>
      <dgm:t>
        <a:bodyPr/>
        <a:lstStyle/>
        <a:p>
          <a:endParaRPr lang="it-IT"/>
        </a:p>
      </dgm:t>
    </dgm:pt>
    <dgm:pt modelId="{85BB40EA-39AF-47AC-948C-669E75EFB6B4}">
      <dgm:prSet phldrT="[Testo]"/>
      <dgm:spPr/>
      <dgm:t>
        <a:bodyPr/>
        <a:lstStyle/>
        <a:p>
          <a:r>
            <a:rPr lang="it-IT" dirty="0"/>
            <a:t>ASSOCIAZIONI</a:t>
          </a:r>
        </a:p>
      </dgm:t>
    </dgm:pt>
    <dgm:pt modelId="{E0A48730-A5BD-469B-990F-D77AE575F421}" type="parTrans" cxnId="{C7B1C4EE-D982-4D89-BF2D-DA3649BC0409}">
      <dgm:prSet/>
      <dgm:spPr/>
      <dgm:t>
        <a:bodyPr/>
        <a:lstStyle/>
        <a:p>
          <a:endParaRPr lang="it-IT"/>
        </a:p>
      </dgm:t>
    </dgm:pt>
    <dgm:pt modelId="{31D3C297-63FC-4149-B819-ADA4EB3FCC0B}" type="sibTrans" cxnId="{C7B1C4EE-D982-4D89-BF2D-DA3649BC0409}">
      <dgm:prSet/>
      <dgm:spPr/>
      <dgm:t>
        <a:bodyPr/>
        <a:lstStyle/>
        <a:p>
          <a:endParaRPr lang="it-IT"/>
        </a:p>
      </dgm:t>
    </dgm:pt>
    <dgm:pt modelId="{7A245FD4-D1CF-4DF0-91AF-471DF37E412D}">
      <dgm:prSet phldrT="[Testo]"/>
      <dgm:spPr/>
      <dgm:t>
        <a:bodyPr/>
        <a:lstStyle/>
        <a:p>
          <a:r>
            <a:rPr lang="it-IT" dirty="0"/>
            <a:t>SINDACATI</a:t>
          </a:r>
        </a:p>
      </dgm:t>
    </dgm:pt>
    <dgm:pt modelId="{19936A82-5109-4875-A494-B0AFFE109407}" type="parTrans" cxnId="{2AB10F23-86E3-4AC5-873B-B85CF97BA97B}">
      <dgm:prSet/>
      <dgm:spPr/>
      <dgm:t>
        <a:bodyPr/>
        <a:lstStyle/>
        <a:p>
          <a:endParaRPr lang="it-IT"/>
        </a:p>
      </dgm:t>
    </dgm:pt>
    <dgm:pt modelId="{810D2758-EB02-42C0-9B55-661E8232FD0C}" type="sibTrans" cxnId="{2AB10F23-86E3-4AC5-873B-B85CF97BA97B}">
      <dgm:prSet/>
      <dgm:spPr/>
      <dgm:t>
        <a:bodyPr/>
        <a:lstStyle/>
        <a:p>
          <a:endParaRPr lang="it-IT"/>
        </a:p>
      </dgm:t>
    </dgm:pt>
    <dgm:pt modelId="{1A3FA222-7B4D-41A1-AFC7-BE34E92D55EC}">
      <dgm:prSet phldrT="[Testo]"/>
      <dgm:spPr/>
      <dgm:t>
        <a:bodyPr/>
        <a:lstStyle/>
        <a:p>
          <a:r>
            <a:rPr lang="it-IT" dirty="0"/>
            <a:t>MINISTERO DELLA SALUTE</a:t>
          </a:r>
        </a:p>
      </dgm:t>
    </dgm:pt>
    <dgm:pt modelId="{D1AE4CE6-D1E5-49F5-9740-18D03820DB9E}" type="parTrans" cxnId="{924C6302-197A-43BF-B9C0-B7A7E082EBF7}">
      <dgm:prSet/>
      <dgm:spPr/>
      <dgm:t>
        <a:bodyPr/>
        <a:lstStyle/>
        <a:p>
          <a:endParaRPr lang="it-IT"/>
        </a:p>
      </dgm:t>
    </dgm:pt>
    <dgm:pt modelId="{C1F888C9-AE52-45EC-9E18-E980CCC74360}" type="sibTrans" cxnId="{924C6302-197A-43BF-B9C0-B7A7E082EBF7}">
      <dgm:prSet/>
      <dgm:spPr/>
      <dgm:t>
        <a:bodyPr/>
        <a:lstStyle/>
        <a:p>
          <a:endParaRPr lang="it-IT"/>
        </a:p>
      </dgm:t>
    </dgm:pt>
    <dgm:pt modelId="{20B87BCA-7B28-433E-80AA-2DE6266653CB}">
      <dgm:prSet phldrT="[Testo]"/>
      <dgm:spPr/>
      <dgm:t>
        <a:bodyPr/>
        <a:lstStyle/>
        <a:p>
          <a:r>
            <a:rPr lang="it-IT" dirty="0"/>
            <a:t>ENTI PUBBLICI</a:t>
          </a:r>
        </a:p>
      </dgm:t>
    </dgm:pt>
    <dgm:pt modelId="{944258C5-47E1-4D58-9CEF-EEE67E740E34}" type="parTrans" cxnId="{AA3C6CD2-CCCC-4BBA-8800-234418ACAF4D}">
      <dgm:prSet/>
      <dgm:spPr/>
      <dgm:t>
        <a:bodyPr/>
        <a:lstStyle/>
        <a:p>
          <a:endParaRPr lang="it-IT"/>
        </a:p>
      </dgm:t>
    </dgm:pt>
    <dgm:pt modelId="{C698921B-96A8-4503-AEB8-3D4511EE5A34}" type="sibTrans" cxnId="{AA3C6CD2-CCCC-4BBA-8800-234418ACAF4D}">
      <dgm:prSet/>
      <dgm:spPr/>
      <dgm:t>
        <a:bodyPr/>
        <a:lstStyle/>
        <a:p>
          <a:endParaRPr lang="it-IT"/>
        </a:p>
      </dgm:t>
    </dgm:pt>
    <dgm:pt modelId="{2E9068FE-822A-4214-B120-CC9522A743F1}">
      <dgm:prSet phldrT="[Testo]"/>
      <dgm:spPr/>
      <dgm:t>
        <a:bodyPr/>
        <a:lstStyle/>
        <a:p>
          <a:endParaRPr lang="it-IT" dirty="0"/>
        </a:p>
      </dgm:t>
    </dgm:pt>
    <dgm:pt modelId="{2DB10771-FA94-4B97-B18D-D1BAFF85091C}" type="parTrans" cxnId="{20E25F66-2300-412E-8C90-2ADE25B04EB4}">
      <dgm:prSet/>
      <dgm:spPr/>
      <dgm:t>
        <a:bodyPr/>
        <a:lstStyle/>
        <a:p>
          <a:endParaRPr lang="it-IT"/>
        </a:p>
      </dgm:t>
    </dgm:pt>
    <dgm:pt modelId="{035A6B0C-749E-4A15-8C1B-8BC30687B330}" type="sibTrans" cxnId="{20E25F66-2300-412E-8C90-2ADE25B04EB4}">
      <dgm:prSet/>
      <dgm:spPr/>
      <dgm:t>
        <a:bodyPr/>
        <a:lstStyle/>
        <a:p>
          <a:endParaRPr lang="it-IT"/>
        </a:p>
      </dgm:t>
    </dgm:pt>
    <dgm:pt modelId="{745AEFE1-F150-4011-981B-E5A7B00450FB}">
      <dgm:prSet phldrT="[Testo]"/>
      <dgm:spPr/>
      <dgm:t>
        <a:bodyPr/>
        <a:lstStyle/>
        <a:p>
          <a:r>
            <a:rPr lang="it-IT" dirty="0"/>
            <a:t>ITALIAN DENTAL ASSISTANT</a:t>
          </a:r>
        </a:p>
      </dgm:t>
    </dgm:pt>
    <dgm:pt modelId="{6BE0EE3F-41CB-4704-8F78-D8D54E198CD6}" type="sibTrans" cxnId="{5CE1BEF4-13EE-4EC0-A872-31BC09D3C8A8}">
      <dgm:prSet/>
      <dgm:spPr/>
      <dgm:t>
        <a:bodyPr/>
        <a:lstStyle/>
        <a:p>
          <a:endParaRPr lang="it-IT"/>
        </a:p>
      </dgm:t>
    </dgm:pt>
    <dgm:pt modelId="{720569DD-5B25-4A34-8CC4-5FBD0462AE87}" type="parTrans" cxnId="{5CE1BEF4-13EE-4EC0-A872-31BC09D3C8A8}">
      <dgm:prSet/>
      <dgm:spPr/>
      <dgm:t>
        <a:bodyPr/>
        <a:lstStyle/>
        <a:p>
          <a:endParaRPr lang="it-IT"/>
        </a:p>
      </dgm:t>
    </dgm:pt>
    <dgm:pt modelId="{F58D14C6-8B7B-451E-91A8-DBB924FA169A}" type="pres">
      <dgm:prSet presAssocID="{EFCB8B9A-703C-4839-B418-C414498F90E2}" presName="Name0" presStyleCnt="0">
        <dgm:presLayoutVars>
          <dgm:chMax val="1"/>
          <dgm:dir/>
          <dgm:animLvl val="ctr"/>
          <dgm:resizeHandles val="exact"/>
        </dgm:presLayoutVars>
      </dgm:prSet>
      <dgm:spPr/>
    </dgm:pt>
    <dgm:pt modelId="{28CF7778-F251-4FDF-B1DA-F97A6C1DCF06}" type="pres">
      <dgm:prSet presAssocID="{745AEFE1-F150-4011-981B-E5A7B00450FB}" presName="centerShape" presStyleLbl="node0" presStyleIdx="0" presStyleCnt="1" custLinFactNeighborX="1635" custLinFactNeighborY="-2356"/>
      <dgm:spPr/>
    </dgm:pt>
    <dgm:pt modelId="{79B2F14E-9678-40D0-90F2-FA6265E15924}" type="pres">
      <dgm:prSet presAssocID="{0F514F9B-871E-4426-B1F4-8265D0C90DA3}" presName="node" presStyleLbl="node1" presStyleIdx="0" presStyleCnt="5">
        <dgm:presLayoutVars>
          <dgm:bulletEnabled val="1"/>
        </dgm:presLayoutVars>
      </dgm:prSet>
      <dgm:spPr/>
    </dgm:pt>
    <dgm:pt modelId="{264B43F8-40FF-4792-B03E-687148B952AE}" type="pres">
      <dgm:prSet presAssocID="{0F514F9B-871E-4426-B1F4-8265D0C90DA3}" presName="dummy" presStyleCnt="0"/>
      <dgm:spPr/>
    </dgm:pt>
    <dgm:pt modelId="{8EC06DF5-A588-459E-A608-C572B02939D0}" type="pres">
      <dgm:prSet presAssocID="{84EC088C-E08B-41A0-9A0D-3B861B2A25F0}" presName="sibTrans" presStyleLbl="sibTrans2D1" presStyleIdx="0" presStyleCnt="5"/>
      <dgm:spPr/>
    </dgm:pt>
    <dgm:pt modelId="{A7777373-BF2E-412C-ADF0-E18A91D1C58C}" type="pres">
      <dgm:prSet presAssocID="{85BB40EA-39AF-47AC-948C-669E75EFB6B4}" presName="node" presStyleLbl="node1" presStyleIdx="1" presStyleCnt="5">
        <dgm:presLayoutVars>
          <dgm:bulletEnabled val="1"/>
        </dgm:presLayoutVars>
      </dgm:prSet>
      <dgm:spPr/>
    </dgm:pt>
    <dgm:pt modelId="{6748D119-A9E9-40A3-874A-93D345CB3111}" type="pres">
      <dgm:prSet presAssocID="{85BB40EA-39AF-47AC-948C-669E75EFB6B4}" presName="dummy" presStyleCnt="0"/>
      <dgm:spPr/>
    </dgm:pt>
    <dgm:pt modelId="{7A64305E-3E3C-474F-8F9D-31D015C915EB}" type="pres">
      <dgm:prSet presAssocID="{31D3C297-63FC-4149-B819-ADA4EB3FCC0B}" presName="sibTrans" presStyleLbl="sibTrans2D1" presStyleIdx="1" presStyleCnt="5"/>
      <dgm:spPr/>
    </dgm:pt>
    <dgm:pt modelId="{6485412A-FF77-4B7E-8CA6-EB52EDFA3519}" type="pres">
      <dgm:prSet presAssocID="{7A245FD4-D1CF-4DF0-91AF-471DF37E412D}" presName="node" presStyleLbl="node1" presStyleIdx="2" presStyleCnt="5">
        <dgm:presLayoutVars>
          <dgm:bulletEnabled val="1"/>
        </dgm:presLayoutVars>
      </dgm:prSet>
      <dgm:spPr/>
    </dgm:pt>
    <dgm:pt modelId="{ECD2AE4D-B6EE-4361-83B7-D5FF616FA2C7}" type="pres">
      <dgm:prSet presAssocID="{7A245FD4-D1CF-4DF0-91AF-471DF37E412D}" presName="dummy" presStyleCnt="0"/>
      <dgm:spPr/>
    </dgm:pt>
    <dgm:pt modelId="{5E880BD4-7FAD-4500-BE9B-2672CFCA167A}" type="pres">
      <dgm:prSet presAssocID="{810D2758-EB02-42C0-9B55-661E8232FD0C}" presName="sibTrans" presStyleLbl="sibTrans2D1" presStyleIdx="2" presStyleCnt="5"/>
      <dgm:spPr/>
    </dgm:pt>
    <dgm:pt modelId="{AB145BF9-7371-4B0A-AFA9-5D8E798DF828}" type="pres">
      <dgm:prSet presAssocID="{1A3FA222-7B4D-41A1-AFC7-BE34E92D55EC}" presName="node" presStyleLbl="node1" presStyleIdx="3" presStyleCnt="5">
        <dgm:presLayoutVars>
          <dgm:bulletEnabled val="1"/>
        </dgm:presLayoutVars>
      </dgm:prSet>
      <dgm:spPr/>
    </dgm:pt>
    <dgm:pt modelId="{BDA66CD5-FFBF-4C33-886F-54726E40CFD0}" type="pres">
      <dgm:prSet presAssocID="{1A3FA222-7B4D-41A1-AFC7-BE34E92D55EC}" presName="dummy" presStyleCnt="0"/>
      <dgm:spPr/>
    </dgm:pt>
    <dgm:pt modelId="{DED37E2A-2072-4780-8761-20F7242820A3}" type="pres">
      <dgm:prSet presAssocID="{C1F888C9-AE52-45EC-9E18-E980CCC74360}" presName="sibTrans" presStyleLbl="sibTrans2D1" presStyleIdx="3" presStyleCnt="5"/>
      <dgm:spPr/>
    </dgm:pt>
    <dgm:pt modelId="{A321748C-8807-48EF-9FB5-163A1B1B0F95}" type="pres">
      <dgm:prSet presAssocID="{20B87BCA-7B28-433E-80AA-2DE6266653CB}" presName="node" presStyleLbl="node1" presStyleIdx="4" presStyleCnt="5">
        <dgm:presLayoutVars>
          <dgm:bulletEnabled val="1"/>
        </dgm:presLayoutVars>
      </dgm:prSet>
      <dgm:spPr/>
    </dgm:pt>
    <dgm:pt modelId="{01BF2AA8-6FF9-42BE-A75A-587BE3219232}" type="pres">
      <dgm:prSet presAssocID="{20B87BCA-7B28-433E-80AA-2DE6266653CB}" presName="dummy" presStyleCnt="0"/>
      <dgm:spPr/>
    </dgm:pt>
    <dgm:pt modelId="{89907738-AE5C-4012-A034-286C6B7D2A3A}" type="pres">
      <dgm:prSet presAssocID="{C698921B-96A8-4503-AEB8-3D4511EE5A34}" presName="sibTrans" presStyleLbl="sibTrans2D1" presStyleIdx="4" presStyleCnt="5"/>
      <dgm:spPr/>
    </dgm:pt>
  </dgm:ptLst>
  <dgm:cxnLst>
    <dgm:cxn modelId="{924C6302-197A-43BF-B9C0-B7A7E082EBF7}" srcId="{745AEFE1-F150-4011-981B-E5A7B00450FB}" destId="{1A3FA222-7B4D-41A1-AFC7-BE34E92D55EC}" srcOrd="3" destOrd="0" parTransId="{D1AE4CE6-D1E5-49F5-9740-18D03820DB9E}" sibTransId="{C1F888C9-AE52-45EC-9E18-E980CCC74360}"/>
    <dgm:cxn modelId="{2AB10F23-86E3-4AC5-873B-B85CF97BA97B}" srcId="{745AEFE1-F150-4011-981B-E5A7B00450FB}" destId="{7A245FD4-D1CF-4DF0-91AF-471DF37E412D}" srcOrd="2" destOrd="0" parTransId="{19936A82-5109-4875-A494-B0AFFE109407}" sibTransId="{810D2758-EB02-42C0-9B55-661E8232FD0C}"/>
    <dgm:cxn modelId="{1F6E8A27-0366-4CAC-BEE4-426FB7BA56AB}" type="presOf" srcId="{810D2758-EB02-42C0-9B55-661E8232FD0C}" destId="{5E880BD4-7FAD-4500-BE9B-2672CFCA167A}" srcOrd="0" destOrd="0" presId="urn:microsoft.com/office/officeart/2005/8/layout/radial6"/>
    <dgm:cxn modelId="{16C21E32-5883-4E49-812C-7C47C5C8E44B}" type="presOf" srcId="{31D3C297-63FC-4149-B819-ADA4EB3FCC0B}" destId="{7A64305E-3E3C-474F-8F9D-31D015C915EB}" srcOrd="0" destOrd="0" presId="urn:microsoft.com/office/officeart/2005/8/layout/radial6"/>
    <dgm:cxn modelId="{20E25F66-2300-412E-8C90-2ADE25B04EB4}" srcId="{EFCB8B9A-703C-4839-B418-C414498F90E2}" destId="{2E9068FE-822A-4214-B120-CC9522A743F1}" srcOrd="1" destOrd="0" parTransId="{2DB10771-FA94-4B97-B18D-D1BAFF85091C}" sibTransId="{035A6B0C-749E-4A15-8C1B-8BC30687B330}"/>
    <dgm:cxn modelId="{5F5A3E47-AD0D-4C06-80BF-17A5A05A1B7F}" type="presOf" srcId="{1A3FA222-7B4D-41A1-AFC7-BE34E92D55EC}" destId="{AB145BF9-7371-4B0A-AFA9-5D8E798DF828}" srcOrd="0" destOrd="0" presId="urn:microsoft.com/office/officeart/2005/8/layout/radial6"/>
    <dgm:cxn modelId="{96512A56-3BB3-478E-943C-50CC302BC19F}" srcId="{745AEFE1-F150-4011-981B-E5A7B00450FB}" destId="{0F514F9B-871E-4426-B1F4-8265D0C90DA3}" srcOrd="0" destOrd="0" parTransId="{CAB26596-0C3D-4BB1-8613-70026F2CBBDE}" sibTransId="{84EC088C-E08B-41A0-9A0D-3B861B2A25F0}"/>
    <dgm:cxn modelId="{88D24879-9DC9-42D6-8F3D-86EAB53E55FC}" type="presOf" srcId="{C1F888C9-AE52-45EC-9E18-E980CCC74360}" destId="{DED37E2A-2072-4780-8761-20F7242820A3}" srcOrd="0" destOrd="0" presId="urn:microsoft.com/office/officeart/2005/8/layout/radial6"/>
    <dgm:cxn modelId="{82869284-B63E-4B6A-A380-B1B5332A997C}" type="presOf" srcId="{0F514F9B-871E-4426-B1F4-8265D0C90DA3}" destId="{79B2F14E-9678-40D0-90F2-FA6265E15924}" srcOrd="0" destOrd="0" presId="urn:microsoft.com/office/officeart/2005/8/layout/radial6"/>
    <dgm:cxn modelId="{10BD6E8C-96FC-4022-AC6B-F9E56A3959ED}" type="presOf" srcId="{745AEFE1-F150-4011-981B-E5A7B00450FB}" destId="{28CF7778-F251-4FDF-B1DA-F97A6C1DCF06}" srcOrd="0" destOrd="0" presId="urn:microsoft.com/office/officeart/2005/8/layout/radial6"/>
    <dgm:cxn modelId="{4CF21BAA-BC0B-4350-B831-9A8C76F038DD}" type="presOf" srcId="{C698921B-96A8-4503-AEB8-3D4511EE5A34}" destId="{89907738-AE5C-4012-A034-286C6B7D2A3A}" srcOrd="0" destOrd="0" presId="urn:microsoft.com/office/officeart/2005/8/layout/radial6"/>
    <dgm:cxn modelId="{2730ABB6-D2DF-4BF5-938D-03A7C2CDDF54}" type="presOf" srcId="{84EC088C-E08B-41A0-9A0D-3B861B2A25F0}" destId="{8EC06DF5-A588-459E-A608-C572B02939D0}" srcOrd="0" destOrd="0" presId="urn:microsoft.com/office/officeart/2005/8/layout/radial6"/>
    <dgm:cxn modelId="{4A5A10B7-C3AF-4B61-88FD-346482A36BC0}" type="presOf" srcId="{85BB40EA-39AF-47AC-948C-669E75EFB6B4}" destId="{A7777373-BF2E-412C-ADF0-E18A91D1C58C}" srcOrd="0" destOrd="0" presId="urn:microsoft.com/office/officeart/2005/8/layout/radial6"/>
    <dgm:cxn modelId="{AA3C6CD2-CCCC-4BBA-8800-234418ACAF4D}" srcId="{745AEFE1-F150-4011-981B-E5A7B00450FB}" destId="{20B87BCA-7B28-433E-80AA-2DE6266653CB}" srcOrd="4" destOrd="0" parTransId="{944258C5-47E1-4D58-9CEF-EEE67E740E34}" sibTransId="{C698921B-96A8-4503-AEB8-3D4511EE5A34}"/>
    <dgm:cxn modelId="{640C4DD2-832F-45F1-8860-FC47A6480068}" type="presOf" srcId="{EFCB8B9A-703C-4839-B418-C414498F90E2}" destId="{F58D14C6-8B7B-451E-91A8-DBB924FA169A}" srcOrd="0" destOrd="0" presId="urn:microsoft.com/office/officeart/2005/8/layout/radial6"/>
    <dgm:cxn modelId="{C7B1C4EE-D982-4D89-BF2D-DA3649BC0409}" srcId="{745AEFE1-F150-4011-981B-E5A7B00450FB}" destId="{85BB40EA-39AF-47AC-948C-669E75EFB6B4}" srcOrd="1" destOrd="0" parTransId="{E0A48730-A5BD-469B-990F-D77AE575F421}" sibTransId="{31D3C297-63FC-4149-B819-ADA4EB3FCC0B}"/>
    <dgm:cxn modelId="{728D30F1-7C5D-4430-8808-F6312FDE05E5}" type="presOf" srcId="{20B87BCA-7B28-433E-80AA-2DE6266653CB}" destId="{A321748C-8807-48EF-9FB5-163A1B1B0F95}" srcOrd="0" destOrd="0" presId="urn:microsoft.com/office/officeart/2005/8/layout/radial6"/>
    <dgm:cxn modelId="{5CE1BEF4-13EE-4EC0-A872-31BC09D3C8A8}" srcId="{EFCB8B9A-703C-4839-B418-C414498F90E2}" destId="{745AEFE1-F150-4011-981B-E5A7B00450FB}" srcOrd="0" destOrd="0" parTransId="{720569DD-5B25-4A34-8CC4-5FBD0462AE87}" sibTransId="{6BE0EE3F-41CB-4704-8F78-D8D54E198CD6}"/>
    <dgm:cxn modelId="{3D3EDCF9-C646-4D16-986F-306F21DC02BD}" type="presOf" srcId="{7A245FD4-D1CF-4DF0-91AF-471DF37E412D}" destId="{6485412A-FF77-4B7E-8CA6-EB52EDFA3519}" srcOrd="0" destOrd="0" presId="urn:microsoft.com/office/officeart/2005/8/layout/radial6"/>
    <dgm:cxn modelId="{8C22BE7B-DFEC-437A-AA32-752142039EFE}" type="presParOf" srcId="{F58D14C6-8B7B-451E-91A8-DBB924FA169A}" destId="{28CF7778-F251-4FDF-B1DA-F97A6C1DCF06}" srcOrd="0" destOrd="0" presId="urn:microsoft.com/office/officeart/2005/8/layout/radial6"/>
    <dgm:cxn modelId="{A095B764-B02C-403B-9F32-6B6DE5C54C6E}" type="presParOf" srcId="{F58D14C6-8B7B-451E-91A8-DBB924FA169A}" destId="{79B2F14E-9678-40D0-90F2-FA6265E15924}" srcOrd="1" destOrd="0" presId="urn:microsoft.com/office/officeart/2005/8/layout/radial6"/>
    <dgm:cxn modelId="{CCBBC109-3BB3-4969-B8A4-6CDDA212A03A}" type="presParOf" srcId="{F58D14C6-8B7B-451E-91A8-DBB924FA169A}" destId="{264B43F8-40FF-4792-B03E-687148B952AE}" srcOrd="2" destOrd="0" presId="urn:microsoft.com/office/officeart/2005/8/layout/radial6"/>
    <dgm:cxn modelId="{7ED5D6E7-C2F6-49D4-A112-5E4C052544D7}" type="presParOf" srcId="{F58D14C6-8B7B-451E-91A8-DBB924FA169A}" destId="{8EC06DF5-A588-459E-A608-C572B02939D0}" srcOrd="3" destOrd="0" presId="urn:microsoft.com/office/officeart/2005/8/layout/radial6"/>
    <dgm:cxn modelId="{8C3236A1-CFC5-4096-8A80-9BFDA0389B06}" type="presParOf" srcId="{F58D14C6-8B7B-451E-91A8-DBB924FA169A}" destId="{A7777373-BF2E-412C-ADF0-E18A91D1C58C}" srcOrd="4" destOrd="0" presId="urn:microsoft.com/office/officeart/2005/8/layout/radial6"/>
    <dgm:cxn modelId="{0B4E49F0-B3F2-41B3-A741-E9DF9C519D9A}" type="presParOf" srcId="{F58D14C6-8B7B-451E-91A8-DBB924FA169A}" destId="{6748D119-A9E9-40A3-874A-93D345CB3111}" srcOrd="5" destOrd="0" presId="urn:microsoft.com/office/officeart/2005/8/layout/radial6"/>
    <dgm:cxn modelId="{B6866384-4D31-4586-999A-937906E6FDE1}" type="presParOf" srcId="{F58D14C6-8B7B-451E-91A8-DBB924FA169A}" destId="{7A64305E-3E3C-474F-8F9D-31D015C915EB}" srcOrd="6" destOrd="0" presId="urn:microsoft.com/office/officeart/2005/8/layout/radial6"/>
    <dgm:cxn modelId="{BF3D97C2-A899-42B7-A0F0-A0626EFB49A3}" type="presParOf" srcId="{F58D14C6-8B7B-451E-91A8-DBB924FA169A}" destId="{6485412A-FF77-4B7E-8CA6-EB52EDFA3519}" srcOrd="7" destOrd="0" presId="urn:microsoft.com/office/officeart/2005/8/layout/radial6"/>
    <dgm:cxn modelId="{E254AFC1-4D84-4620-B5A7-8C37B261F194}" type="presParOf" srcId="{F58D14C6-8B7B-451E-91A8-DBB924FA169A}" destId="{ECD2AE4D-B6EE-4361-83B7-D5FF616FA2C7}" srcOrd="8" destOrd="0" presId="urn:microsoft.com/office/officeart/2005/8/layout/radial6"/>
    <dgm:cxn modelId="{8ADF85B1-D135-4B03-A1EB-E525F3D450B2}" type="presParOf" srcId="{F58D14C6-8B7B-451E-91A8-DBB924FA169A}" destId="{5E880BD4-7FAD-4500-BE9B-2672CFCA167A}" srcOrd="9" destOrd="0" presId="urn:microsoft.com/office/officeart/2005/8/layout/radial6"/>
    <dgm:cxn modelId="{FD1CC6AD-757A-4852-B13E-98A073EDBB93}" type="presParOf" srcId="{F58D14C6-8B7B-451E-91A8-DBB924FA169A}" destId="{AB145BF9-7371-4B0A-AFA9-5D8E798DF828}" srcOrd="10" destOrd="0" presId="urn:microsoft.com/office/officeart/2005/8/layout/radial6"/>
    <dgm:cxn modelId="{70CD0B80-ED94-409C-8AFF-6452E563453D}" type="presParOf" srcId="{F58D14C6-8B7B-451E-91A8-DBB924FA169A}" destId="{BDA66CD5-FFBF-4C33-886F-54726E40CFD0}" srcOrd="11" destOrd="0" presId="urn:microsoft.com/office/officeart/2005/8/layout/radial6"/>
    <dgm:cxn modelId="{38F4686B-4C0C-43C3-AB98-62F5899B09D0}" type="presParOf" srcId="{F58D14C6-8B7B-451E-91A8-DBB924FA169A}" destId="{DED37E2A-2072-4780-8761-20F7242820A3}" srcOrd="12" destOrd="0" presId="urn:microsoft.com/office/officeart/2005/8/layout/radial6"/>
    <dgm:cxn modelId="{EF75B95D-76CC-4971-8CD7-47D5F5562CB4}" type="presParOf" srcId="{F58D14C6-8B7B-451E-91A8-DBB924FA169A}" destId="{A321748C-8807-48EF-9FB5-163A1B1B0F95}" srcOrd="13" destOrd="0" presId="urn:microsoft.com/office/officeart/2005/8/layout/radial6"/>
    <dgm:cxn modelId="{2034B4F8-EE39-4870-B608-997DE3677139}" type="presParOf" srcId="{F58D14C6-8B7B-451E-91A8-DBB924FA169A}" destId="{01BF2AA8-6FF9-42BE-A75A-587BE3219232}" srcOrd="14" destOrd="0" presId="urn:microsoft.com/office/officeart/2005/8/layout/radial6"/>
    <dgm:cxn modelId="{A9F8EED6-3C51-47DD-80D0-742FD225E5CE}" type="presParOf" srcId="{F58D14C6-8B7B-451E-91A8-DBB924FA169A}" destId="{89907738-AE5C-4012-A034-286C6B7D2A3A}" srcOrd="15"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6D2D20-1FDD-4B93-AD5D-CEBE351AE9C3}"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it-IT"/>
        </a:p>
      </dgm:t>
    </dgm:pt>
    <dgm:pt modelId="{C3D9C85A-D136-4335-BC14-79B6FC9F2C8E}">
      <dgm:prSet phldrT="[Testo]">
        <dgm:style>
          <a:lnRef idx="3">
            <a:schemeClr val="lt1"/>
          </a:lnRef>
          <a:fillRef idx="1">
            <a:schemeClr val="accent1"/>
          </a:fillRef>
          <a:effectRef idx="1">
            <a:schemeClr val="accent1"/>
          </a:effectRef>
          <a:fontRef idx="minor">
            <a:schemeClr val="lt1"/>
          </a:fontRef>
        </dgm:style>
      </dgm:prSet>
      <dgm:spPr>
        <a:solidFill>
          <a:srgbClr val="92D050"/>
        </a:solidFill>
      </dgm:spPr>
      <dgm:t>
        <a:bodyPr/>
        <a:lstStyle/>
        <a:p>
          <a:r>
            <a:rPr lang="it-IT" dirty="0"/>
            <a:t>QUALITA’ PERCEPITA</a:t>
          </a:r>
        </a:p>
      </dgm:t>
    </dgm:pt>
    <dgm:pt modelId="{73F87F1A-D87A-4605-A6D0-1942CA95669D}" type="sibTrans" cxnId="{4A64FEFC-9401-451D-95C9-3DCEE23800C4}">
      <dgm:prSet/>
      <dgm:spPr/>
      <dgm:t>
        <a:bodyPr/>
        <a:lstStyle/>
        <a:p>
          <a:endParaRPr lang="it-IT"/>
        </a:p>
      </dgm:t>
    </dgm:pt>
    <dgm:pt modelId="{3F832378-6DBB-4F01-B51E-C2E2CA1CA4D4}" type="parTrans" cxnId="{4A64FEFC-9401-451D-95C9-3DCEE23800C4}">
      <dgm:prSet/>
      <dgm:spPr/>
      <dgm:t>
        <a:bodyPr/>
        <a:lstStyle/>
        <a:p>
          <a:endParaRPr lang="it-IT"/>
        </a:p>
      </dgm:t>
    </dgm:pt>
    <dgm:pt modelId="{462573DC-784E-49C3-8B25-51FA4E48621A}">
      <dgm:prSet phldrT="[Testo]">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it-IT" dirty="0"/>
            <a:t>REPUTAZIONE</a:t>
          </a:r>
        </a:p>
      </dgm:t>
    </dgm:pt>
    <dgm:pt modelId="{9B0B7544-76B8-4AC5-926E-9FD26AE1B695}" type="sibTrans" cxnId="{9A6AA868-D60D-4971-8E7E-3B4F70139F00}">
      <dgm:prSet/>
      <dgm:spPr/>
      <dgm:t>
        <a:bodyPr/>
        <a:lstStyle/>
        <a:p>
          <a:endParaRPr lang="it-IT"/>
        </a:p>
      </dgm:t>
    </dgm:pt>
    <dgm:pt modelId="{80E6603F-AF0D-478D-A2B7-2FB786DE7A55}" type="parTrans" cxnId="{9A6AA868-D60D-4971-8E7E-3B4F70139F00}">
      <dgm:prSet/>
      <dgm:spPr/>
      <dgm:t>
        <a:bodyPr/>
        <a:lstStyle/>
        <a:p>
          <a:endParaRPr lang="it-IT"/>
        </a:p>
      </dgm:t>
    </dgm:pt>
    <dgm:pt modelId="{21DD874F-F095-4A2B-9A29-1A95610AE9D5}" type="pres">
      <dgm:prSet presAssocID="{466D2D20-1FDD-4B93-AD5D-CEBE351AE9C3}" presName="diagram" presStyleCnt="0">
        <dgm:presLayoutVars>
          <dgm:dir/>
          <dgm:resizeHandles val="exact"/>
        </dgm:presLayoutVars>
      </dgm:prSet>
      <dgm:spPr/>
    </dgm:pt>
    <dgm:pt modelId="{E8B5E760-D677-4486-AD68-5A0049420BAE}" type="pres">
      <dgm:prSet presAssocID="{462573DC-784E-49C3-8B25-51FA4E48621A}" presName="arrow" presStyleLbl="node1" presStyleIdx="0" presStyleCnt="2">
        <dgm:presLayoutVars>
          <dgm:bulletEnabled val="1"/>
        </dgm:presLayoutVars>
      </dgm:prSet>
      <dgm:spPr/>
    </dgm:pt>
    <dgm:pt modelId="{C632EA6F-FE0C-417C-A76E-0AFEE6FFE140}" type="pres">
      <dgm:prSet presAssocID="{C3D9C85A-D136-4335-BC14-79B6FC9F2C8E}" presName="arrow" presStyleLbl="node1" presStyleIdx="1" presStyleCnt="2">
        <dgm:presLayoutVars>
          <dgm:bulletEnabled val="1"/>
        </dgm:presLayoutVars>
      </dgm:prSet>
      <dgm:spPr/>
    </dgm:pt>
  </dgm:ptLst>
  <dgm:cxnLst>
    <dgm:cxn modelId="{1D0C6F21-CBA0-4CCB-A854-AE65F3BC0615}" type="presOf" srcId="{462573DC-784E-49C3-8B25-51FA4E48621A}" destId="{E8B5E760-D677-4486-AD68-5A0049420BAE}" srcOrd="0" destOrd="0" presId="urn:microsoft.com/office/officeart/2005/8/layout/arrow5"/>
    <dgm:cxn modelId="{D8D13266-3D98-429B-AE48-7BA4F47A04BD}" type="presOf" srcId="{C3D9C85A-D136-4335-BC14-79B6FC9F2C8E}" destId="{C632EA6F-FE0C-417C-A76E-0AFEE6FFE140}" srcOrd="0" destOrd="0" presId="urn:microsoft.com/office/officeart/2005/8/layout/arrow5"/>
    <dgm:cxn modelId="{9A6AA868-D60D-4971-8E7E-3B4F70139F00}" srcId="{466D2D20-1FDD-4B93-AD5D-CEBE351AE9C3}" destId="{462573DC-784E-49C3-8B25-51FA4E48621A}" srcOrd="0" destOrd="0" parTransId="{80E6603F-AF0D-478D-A2B7-2FB786DE7A55}" sibTransId="{9B0B7544-76B8-4AC5-926E-9FD26AE1B695}"/>
    <dgm:cxn modelId="{9727B9ED-B27A-49E1-91A3-1A77474E07CA}" type="presOf" srcId="{466D2D20-1FDD-4B93-AD5D-CEBE351AE9C3}" destId="{21DD874F-F095-4A2B-9A29-1A95610AE9D5}" srcOrd="0" destOrd="0" presId="urn:microsoft.com/office/officeart/2005/8/layout/arrow5"/>
    <dgm:cxn modelId="{4A64FEFC-9401-451D-95C9-3DCEE23800C4}" srcId="{466D2D20-1FDD-4B93-AD5D-CEBE351AE9C3}" destId="{C3D9C85A-D136-4335-BC14-79B6FC9F2C8E}" srcOrd="1" destOrd="0" parTransId="{3F832378-6DBB-4F01-B51E-C2E2CA1CA4D4}" sibTransId="{73F87F1A-D87A-4605-A6D0-1942CA95669D}"/>
    <dgm:cxn modelId="{B44615D5-B307-465D-B91F-093D4B37F024}" type="presParOf" srcId="{21DD874F-F095-4A2B-9A29-1A95610AE9D5}" destId="{E8B5E760-D677-4486-AD68-5A0049420BAE}" srcOrd="0" destOrd="0" presId="urn:microsoft.com/office/officeart/2005/8/layout/arrow5"/>
    <dgm:cxn modelId="{D85490D7-CBDD-423C-A1F3-EFFC36B0F23A}" type="presParOf" srcId="{21DD874F-F095-4A2B-9A29-1A95610AE9D5}" destId="{C632EA6F-FE0C-417C-A76E-0AFEE6FFE140}" srcOrd="1" destOrd="0" presId="urn:microsoft.com/office/officeart/2005/8/layout/arrow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07738-AE5C-4012-A034-286C6B7D2A3A}">
      <dsp:nvSpPr>
        <dsp:cNvPr id="0" name=""/>
        <dsp:cNvSpPr/>
      </dsp:nvSpPr>
      <dsp:spPr>
        <a:xfrm>
          <a:off x="687845" y="574103"/>
          <a:ext cx="3831309" cy="3831309"/>
        </a:xfrm>
        <a:prstGeom prst="blockArc">
          <a:avLst>
            <a:gd name="adj1" fmla="val 11880000"/>
            <a:gd name="adj2" fmla="val 16200000"/>
            <a:gd name="adj3" fmla="val 4642"/>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D37E2A-2072-4780-8761-20F7242820A3}">
      <dsp:nvSpPr>
        <dsp:cNvPr id="0" name=""/>
        <dsp:cNvSpPr/>
      </dsp:nvSpPr>
      <dsp:spPr>
        <a:xfrm>
          <a:off x="687845" y="574103"/>
          <a:ext cx="3831309" cy="3831309"/>
        </a:xfrm>
        <a:prstGeom prst="blockArc">
          <a:avLst>
            <a:gd name="adj1" fmla="val 7560000"/>
            <a:gd name="adj2" fmla="val 11880000"/>
            <a:gd name="adj3" fmla="val 464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880BD4-7FAD-4500-BE9B-2672CFCA167A}">
      <dsp:nvSpPr>
        <dsp:cNvPr id="0" name=""/>
        <dsp:cNvSpPr/>
      </dsp:nvSpPr>
      <dsp:spPr>
        <a:xfrm>
          <a:off x="687845" y="574103"/>
          <a:ext cx="3831309" cy="3831309"/>
        </a:xfrm>
        <a:prstGeom prst="blockArc">
          <a:avLst>
            <a:gd name="adj1" fmla="val 3240000"/>
            <a:gd name="adj2" fmla="val 7560000"/>
            <a:gd name="adj3" fmla="val 464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64305E-3E3C-474F-8F9D-31D015C915EB}">
      <dsp:nvSpPr>
        <dsp:cNvPr id="0" name=""/>
        <dsp:cNvSpPr/>
      </dsp:nvSpPr>
      <dsp:spPr>
        <a:xfrm>
          <a:off x="687845" y="574103"/>
          <a:ext cx="3831309" cy="3831309"/>
        </a:xfrm>
        <a:prstGeom prst="blockArc">
          <a:avLst>
            <a:gd name="adj1" fmla="val 20520000"/>
            <a:gd name="adj2" fmla="val 3240000"/>
            <a:gd name="adj3" fmla="val 464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C06DF5-A588-459E-A608-C572B02939D0}">
      <dsp:nvSpPr>
        <dsp:cNvPr id="0" name=""/>
        <dsp:cNvSpPr/>
      </dsp:nvSpPr>
      <dsp:spPr>
        <a:xfrm>
          <a:off x="687845" y="574103"/>
          <a:ext cx="3831309" cy="3831309"/>
        </a:xfrm>
        <a:prstGeom prst="blockArc">
          <a:avLst>
            <a:gd name="adj1" fmla="val 16200000"/>
            <a:gd name="adj2" fmla="val 20520000"/>
            <a:gd name="adj3" fmla="val 464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CF7778-F251-4FDF-B1DA-F97A6C1DCF06}">
      <dsp:nvSpPr>
        <dsp:cNvPr id="0" name=""/>
        <dsp:cNvSpPr/>
      </dsp:nvSpPr>
      <dsp:spPr>
        <a:xfrm>
          <a:off x="1782447" y="1519347"/>
          <a:ext cx="1764481" cy="17644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it-IT" sz="2100" kern="1200" dirty="0"/>
            <a:t>ITALIAN DENTAL ASSISTANT</a:t>
          </a:r>
        </a:p>
      </dsp:txBody>
      <dsp:txXfrm>
        <a:off x="2040849" y="1777749"/>
        <a:ext cx="1247677" cy="1247677"/>
      </dsp:txXfrm>
    </dsp:sp>
    <dsp:sp modelId="{79B2F14E-9678-40D0-90F2-FA6265E15924}">
      <dsp:nvSpPr>
        <dsp:cNvPr id="0" name=""/>
        <dsp:cNvSpPr/>
      </dsp:nvSpPr>
      <dsp:spPr>
        <a:xfrm>
          <a:off x="1985931" y="999"/>
          <a:ext cx="1235137" cy="123513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t-IT" sz="1100" kern="1200" dirty="0"/>
            <a:t>ENTI ACCREDITATI</a:t>
          </a:r>
        </a:p>
      </dsp:txBody>
      <dsp:txXfrm>
        <a:off x="2166813" y="181881"/>
        <a:ext cx="873373" cy="873373"/>
      </dsp:txXfrm>
    </dsp:sp>
    <dsp:sp modelId="{A7777373-BF2E-412C-ADF0-E18A91D1C58C}">
      <dsp:nvSpPr>
        <dsp:cNvPr id="0" name=""/>
        <dsp:cNvSpPr/>
      </dsp:nvSpPr>
      <dsp:spPr>
        <a:xfrm>
          <a:off x="3765539" y="1293960"/>
          <a:ext cx="1235137" cy="123513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t-IT" sz="1100" kern="1200" dirty="0"/>
            <a:t>ASSOCIAZIONI</a:t>
          </a:r>
        </a:p>
      </dsp:txBody>
      <dsp:txXfrm>
        <a:off x="3946421" y="1474842"/>
        <a:ext cx="873373" cy="873373"/>
      </dsp:txXfrm>
    </dsp:sp>
    <dsp:sp modelId="{6485412A-FF77-4B7E-8CA6-EB52EDFA3519}">
      <dsp:nvSpPr>
        <dsp:cNvPr id="0" name=""/>
        <dsp:cNvSpPr/>
      </dsp:nvSpPr>
      <dsp:spPr>
        <a:xfrm>
          <a:off x="3085789" y="3386014"/>
          <a:ext cx="1235137" cy="123513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t-IT" sz="1100" kern="1200" dirty="0"/>
            <a:t>SINDACATI</a:t>
          </a:r>
        </a:p>
      </dsp:txBody>
      <dsp:txXfrm>
        <a:off x="3266671" y="3566896"/>
        <a:ext cx="873373" cy="873373"/>
      </dsp:txXfrm>
    </dsp:sp>
    <dsp:sp modelId="{AB145BF9-7371-4B0A-AFA9-5D8E798DF828}">
      <dsp:nvSpPr>
        <dsp:cNvPr id="0" name=""/>
        <dsp:cNvSpPr/>
      </dsp:nvSpPr>
      <dsp:spPr>
        <a:xfrm>
          <a:off x="886073" y="3386014"/>
          <a:ext cx="1235137" cy="123513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t-IT" sz="1100" kern="1200" dirty="0"/>
            <a:t>MINISTERO DELLA SALUTE</a:t>
          </a:r>
        </a:p>
      </dsp:txBody>
      <dsp:txXfrm>
        <a:off x="1066955" y="3566896"/>
        <a:ext cx="873373" cy="873373"/>
      </dsp:txXfrm>
    </dsp:sp>
    <dsp:sp modelId="{A321748C-8807-48EF-9FB5-163A1B1B0F95}">
      <dsp:nvSpPr>
        <dsp:cNvPr id="0" name=""/>
        <dsp:cNvSpPr/>
      </dsp:nvSpPr>
      <dsp:spPr>
        <a:xfrm>
          <a:off x="206324" y="1293960"/>
          <a:ext cx="1235137" cy="123513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t-IT" sz="1100" kern="1200" dirty="0"/>
            <a:t>ENTI PUBBLICI</a:t>
          </a:r>
        </a:p>
      </dsp:txBody>
      <dsp:txXfrm>
        <a:off x="387206" y="1474842"/>
        <a:ext cx="873373" cy="8733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5E760-D677-4486-AD68-5A0049420BAE}">
      <dsp:nvSpPr>
        <dsp:cNvPr id="0" name=""/>
        <dsp:cNvSpPr/>
      </dsp:nvSpPr>
      <dsp:spPr>
        <a:xfrm rot="16200000">
          <a:off x="801" y="51593"/>
          <a:ext cx="3960812" cy="3960812"/>
        </a:xfrm>
        <a:prstGeom prst="downArrow">
          <a:avLst>
            <a:gd name="adj1" fmla="val 50000"/>
            <a:gd name="adj2" fmla="val 35000"/>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it-IT" sz="3700" kern="1200" dirty="0"/>
            <a:t>REPUTAZIONE</a:t>
          </a:r>
        </a:p>
      </dsp:txBody>
      <dsp:txXfrm rot="5400000">
        <a:off x="801" y="1041796"/>
        <a:ext cx="3267670" cy="1980406"/>
      </dsp:txXfrm>
    </dsp:sp>
    <dsp:sp modelId="{C632EA6F-FE0C-417C-A76E-0AFEE6FFE140}">
      <dsp:nvSpPr>
        <dsp:cNvPr id="0" name=""/>
        <dsp:cNvSpPr/>
      </dsp:nvSpPr>
      <dsp:spPr>
        <a:xfrm rot="5400000">
          <a:off x="4166386" y="51593"/>
          <a:ext cx="3960812" cy="3960812"/>
        </a:xfrm>
        <a:prstGeom prst="downArrow">
          <a:avLst>
            <a:gd name="adj1" fmla="val 50000"/>
            <a:gd name="adj2" fmla="val 35000"/>
          </a:avLst>
        </a:prstGeom>
        <a:solidFill>
          <a:srgbClr val="92D050"/>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it-IT" sz="3700" kern="1200" dirty="0"/>
            <a:t>QUALITA’ PERCEPITA</a:t>
          </a:r>
        </a:p>
      </dsp:txBody>
      <dsp:txXfrm rot="-5400000">
        <a:off x="4859528" y="1041796"/>
        <a:ext cx="3267670" cy="198040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869083-90C9-3041-AD0B-8822B34B9D0C}" type="datetimeFigureOut">
              <a:rPr lang="it-IT" smtClean="0"/>
              <a:pPr/>
              <a:t>15/10/2020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008515-1F26-514F-8B72-0191D94AB08D}" type="slidenum">
              <a:rPr lang="it-IT" smtClean="0"/>
              <a:pPr/>
              <a:t>‹N›</a:t>
            </a:fld>
            <a:endParaRPr lang="it-IT"/>
          </a:p>
        </p:txBody>
      </p:sp>
    </p:spTree>
    <p:extLst>
      <p:ext uri="{BB962C8B-B14F-4D97-AF65-F5344CB8AC3E}">
        <p14:creationId xmlns:p14="http://schemas.microsoft.com/office/powerpoint/2010/main" val="3169869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intesi.provincia.mantova.it/Portale/Portals/0/NL2_10_MC.pdf"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intesi.provincia.mantova.it/Portale/Portals/0/NL2_10_MC.pdf"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intesi.provincia.mantova.it/Portale/Portals/0/NL2_10_MC.pdf"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intesi.provincia.mantova.it/Portale/Portals/0/NL2_10_MC.pdf"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intesi.provincia.mantova.it/Portale/Portals/0/NL2_10_MC.pdf"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intesi.provincia.mantova.it/Portale/Portals/0/NL2_10_MC.pdf"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intesi.provincia.mantova.it/Portale/Portals/0/NL2_10_MC.pdf"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3008515-1F26-514F-8B72-0191D94AB08D}" type="slidenum">
              <a:rPr lang="it-IT" smtClean="0"/>
              <a:pPr/>
              <a:t>1</a:t>
            </a:fld>
            <a:endParaRPr lang="it-IT"/>
          </a:p>
        </p:txBody>
      </p:sp>
    </p:spTree>
    <p:extLst>
      <p:ext uri="{BB962C8B-B14F-4D97-AF65-F5344CB8AC3E}">
        <p14:creationId xmlns:p14="http://schemas.microsoft.com/office/powerpoint/2010/main" val="2670724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3008515-1F26-514F-8B72-0191D94AB08D}" type="slidenum">
              <a:rPr lang="it-IT" smtClean="0"/>
              <a:pPr/>
              <a:t>10</a:t>
            </a:fld>
            <a:endParaRPr lang="it-IT"/>
          </a:p>
        </p:txBody>
      </p:sp>
    </p:spTree>
    <p:extLst>
      <p:ext uri="{BB962C8B-B14F-4D97-AF65-F5344CB8AC3E}">
        <p14:creationId xmlns:p14="http://schemas.microsoft.com/office/powerpoint/2010/main" val="33775624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73665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09555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43487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399801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29258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588789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39621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973842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419427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509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3008515-1F26-514F-8B72-0191D94AB08D}" type="slidenum">
              <a:rPr lang="it-IT" smtClean="0"/>
              <a:pPr/>
              <a:t>11</a:t>
            </a:fld>
            <a:endParaRPr lang="it-IT"/>
          </a:p>
        </p:txBody>
      </p:sp>
    </p:spTree>
    <p:extLst>
      <p:ext uri="{BB962C8B-B14F-4D97-AF65-F5344CB8AC3E}">
        <p14:creationId xmlns:p14="http://schemas.microsoft.com/office/powerpoint/2010/main" val="331014543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905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3008515-1F26-514F-8B72-0191D94AB08D}" type="slidenum">
              <a:rPr lang="it-IT" smtClean="0"/>
              <a:pPr/>
              <a:t>12</a:t>
            </a:fld>
            <a:endParaRPr lang="it-IT"/>
          </a:p>
        </p:txBody>
      </p:sp>
    </p:spTree>
    <p:extLst>
      <p:ext uri="{BB962C8B-B14F-4D97-AF65-F5344CB8AC3E}">
        <p14:creationId xmlns:p14="http://schemas.microsoft.com/office/powerpoint/2010/main" val="1536283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2313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676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4980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578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9405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2569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9365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495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0832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553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0346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9297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3796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8189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4528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167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3955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3321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mn-lt"/>
                <a:ea typeface="+mn-ea"/>
                <a:cs typeface="+mn-cs"/>
              </a:rPr>
              <a:t>IDEA nasce dalla volontà di qualificare e valorizzare il lavoro delle assistenti di studio odontoiatrico (ASO) nel rispetto dei ruoli di tutte le figure dell’équipe odontoiatrica. Per valorizzare la professione il primo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mn-lt"/>
                <a:ea typeface="+mn-ea"/>
                <a:cs typeface="+mn-cs"/>
              </a:rPr>
              <a:t> passo viene individuato nell’ottenimento di una qualifica che, senza prescindere dalla preparazione individuale, ottenuta sul campo e con corsi seguiti durante gli anni, dia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mn-lt"/>
                <a:ea typeface="+mn-ea"/>
                <a:cs typeface="+mn-cs"/>
              </a:rPr>
              <a:t> al personale dipendente un titolo indispensabile per poter operare all’interno delle strutture sanitarie odontoiatriche.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mn-lt"/>
                <a:ea typeface="+mn-ea"/>
                <a:cs typeface="+mn-cs"/>
              </a:rPr>
              <a:t>La legge 43/2006 in materia di professioni di interesse sanitario lascia alla discrezione delle Regioni la possibilità di creare un percorso formativo.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mn-lt"/>
                <a:ea typeface="+mn-ea"/>
                <a:cs typeface="+mn-cs"/>
              </a:rPr>
              <a:t>In questo contesto è importante cooperare con le Istituzioni ed essere presenti come Associazione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mn-lt"/>
                <a:ea typeface="+mn-ea"/>
                <a:cs typeface="+mn-cs"/>
              </a:rPr>
              <a:t>per trovare le soluzioni più favorevoli alla nostra riqualificazione, senza penalizzare per questo studi professionali e ASO.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mn-lt"/>
                <a:ea typeface="+mn-ea"/>
                <a:cs typeface="+mn-cs"/>
              </a:rPr>
              <a:t>Siamo certi che questo e altri temi saranno recepiti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mn-lt"/>
                <a:ea typeface="+mn-ea"/>
                <a:cs typeface="+mn-cs"/>
              </a:rPr>
              <a:t>come determinanti dalle colleghe che incoraggiamo a partecipare con i loro suggerimenti alla crescita e allo sviluppo di questa IDEA.</a:t>
            </a:r>
          </a:p>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0394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1059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2083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1907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27320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53954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7532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2151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6755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7997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8895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1017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38174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3434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20481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84402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0938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14220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8016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9968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75283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3265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17777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273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32692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20490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46430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91983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02389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90716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89196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72664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2932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91376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19887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01734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30358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73936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79481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49354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56353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45662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0806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8374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00171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45980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15707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9585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42105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8182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12894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90094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07336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50117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0010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89923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98124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3008515-1F26-514F-8B72-0191D94AB08D}" type="slidenum">
              <a:rPr lang="it-IT" smtClean="0"/>
              <a:pPr/>
              <a:t>88</a:t>
            </a:fld>
            <a:endParaRPr lang="it-IT"/>
          </a:p>
        </p:txBody>
      </p:sp>
    </p:spTree>
    <p:extLst>
      <p:ext uri="{BB962C8B-B14F-4D97-AF65-F5344CB8AC3E}">
        <p14:creationId xmlns:p14="http://schemas.microsoft.com/office/powerpoint/2010/main" val="33220468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hlinkClick r:id="rId3"/>
              </a:rPr>
              <a:t>http://sintesi.provincia.mantova.it/Portale/Portals/0/NL2_10_MC.pdf</a:t>
            </a:r>
            <a:endParaRPr lang="it-IT" dirty="0"/>
          </a:p>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58960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60204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hlinkClick r:id="rId3"/>
              </a:rPr>
              <a:t>http://sintesi.provincia.mantova.it/Portale/Portals/0/NL2_10_MC.pdf</a:t>
            </a:r>
            <a:endParaRPr lang="it-IT" dirty="0"/>
          </a:p>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88225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hlinkClick r:id="rId3"/>
              </a:rPr>
              <a:t>http://sintesi.provincia.mantova.it/Portale/Portals/0/NL2_10_MC.pdf</a:t>
            </a:r>
            <a:endParaRPr lang="it-IT" dirty="0"/>
          </a:p>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48988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hlinkClick r:id="rId3"/>
              </a:rPr>
              <a:t>http://sintesi.provincia.mantova.it/Portale/Portals/0/NL2_10_MC.pdf</a:t>
            </a:r>
            <a:endParaRPr lang="it-IT" dirty="0"/>
          </a:p>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15632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hlinkClick r:id="rId3"/>
              </a:rPr>
              <a:t>http://sintesi.provincia.mantova.it/Portale/Portals/0/NL2_10_MC.pdf</a:t>
            </a:r>
            <a:endParaRPr lang="it-IT" dirty="0"/>
          </a:p>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14528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hlinkClick r:id="rId3"/>
              </a:rPr>
              <a:t>http://sintesi.provincia.mantova.it/Portale/Portals/0/NL2_10_MC.pdf</a:t>
            </a:r>
            <a:endParaRPr lang="it-IT" dirty="0"/>
          </a:p>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76794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hlinkClick r:id="rId3"/>
              </a:rPr>
              <a:t>http://sintesi.provincia.mantova.it/Portale/Portals/0/NL2_10_MC.pdf</a:t>
            </a:r>
            <a:endParaRPr lang="it-IT" dirty="0"/>
          </a:p>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298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3008515-1F26-514F-8B72-0191D94AB08D}" type="slidenum">
              <a:rPr lang="it-IT" smtClean="0"/>
              <a:pPr/>
              <a:t>9</a:t>
            </a:fld>
            <a:endParaRPr lang="it-IT"/>
          </a:p>
        </p:txBody>
      </p:sp>
    </p:spTree>
    <p:extLst>
      <p:ext uri="{BB962C8B-B14F-4D97-AF65-F5344CB8AC3E}">
        <p14:creationId xmlns:p14="http://schemas.microsoft.com/office/powerpoint/2010/main" val="34236358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mn-lt"/>
                <a:ea typeface="+mn-ea"/>
                <a:cs typeface="+mn-cs"/>
              </a:rPr>
              <a:t>In Italia livello di istruzione più basso di quello medio europeo La quota di popolazione di 25-64 anni con almeno un titolo di studio secondario superiore è il principale indicatore per valutare il livello di istruzione formale conseguito in un Paese. Il diploma è infatti considerato il livello minimo indispensabile per acquisire le competenze di base richieste nella società attuale e, ragionevolmente, anche nella futura. In Italia, la quota di 25-64enni in possesso di almeno un titolo di studio secondario superiore è stimata pari a 61,7% nel 2018 (+0,8 punti percentuali sul 2017), un valore molto inferiore a quello medio europeo, pari a 78,1% (+0,6 punti sul 2017). Su questa differenza incide la bassa quota di 25-64enni con un titolo di studio terziario: meno di due su dieci in Italia (19,3%, +0,6 punti rispetto all’anno precedente) contro oltre tre su dieci in Europa (32,3%, +0,8 punti rispetto all’anno precedente). Il trend degli ultimi anni è positivo; tuttavia, tra il 2014 e il 2018 la quota di popolazione con laurea ha avuto una crescita più contenuta di quella Ue (2,4 punti contro 3,0 punti). </a:t>
            </a:r>
          </a:p>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95895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mn-lt"/>
                <a:ea typeface="+mn-ea"/>
                <a:cs typeface="+mn-cs"/>
              </a:rPr>
              <a:t>In Italia livello di istruzione più basso di quello medio europeo La quota di popolazione di 25-64 anni con almeno un titolo di studio secondario superiore è il principale indicatore per valutare il livello di istruzione formale conseguito in un Paese. Il diploma è infatti considerato il livello minimo indispensabile per acquisire le competenze di base richieste nella società attuale e, ragionevolmente, anche nella futura. In Italia, la quota di 25-64enni in possesso di almeno un titolo di studio secondario superiore è stimata pari a 61,7% nel 2018 (+0,8 punti percentuali sul 2017), un valore molto inferiore a quello medio europeo, pari a 78,1% (+0,6 punti sul 2017). Su questa differenza incide la bassa quota di 25-64enni con un titolo di studio terziario: meno di due su dieci in Italia (19,3%, +0,6 punti rispetto all’anno precedente) contro oltre tre su dieci in Europa (32,3%, +0,8 punti rispetto all’anno precedente). Il trend degli ultimi anni è positivo; tuttavia, tra il 2014 e il 2018 la quota di popolazione con laurea ha avuto una crescita più contenuta di quella Ue (2,4 punti contro 3,0 punti). </a:t>
            </a:r>
          </a:p>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60069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14307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08705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20250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23818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66884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8009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510424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8515-1F26-514F-8B72-0191D94AB08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0021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4DAD49-874E-2D47-8B78-F99340C8ECD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52FCCC6-29F6-B34A-A904-282F0D23BB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8692BB7-A01F-F346-A96C-548F90426BDF}"/>
              </a:ext>
            </a:extLst>
          </p:cNvPr>
          <p:cNvSpPr>
            <a:spLocks noGrp="1"/>
          </p:cNvSpPr>
          <p:nvPr>
            <p:ph type="dt" sz="half" idx="10"/>
          </p:nvPr>
        </p:nvSpPr>
        <p:spPr/>
        <p:txBody>
          <a:bodyPr/>
          <a:lstStyle/>
          <a:p>
            <a:fld id="{417B97F9-AE47-4287-AB4D-35C1340528BF}" type="datetime1">
              <a:rPr lang="it-IT" smtClean="0"/>
              <a:t>15/10/2020</a:t>
            </a:fld>
            <a:endParaRPr lang="it-IT"/>
          </a:p>
        </p:txBody>
      </p:sp>
      <p:sp>
        <p:nvSpPr>
          <p:cNvPr id="5" name="Segnaposto piè di pagina 4">
            <a:extLst>
              <a:ext uri="{FF2B5EF4-FFF2-40B4-BE49-F238E27FC236}">
                <a16:creationId xmlns:a16="http://schemas.microsoft.com/office/drawing/2014/main" id="{06B08F6C-BD5C-D34A-85CD-72AF1A326A54}"/>
              </a:ext>
            </a:extLst>
          </p:cNvPr>
          <p:cNvSpPr>
            <a:spLocks noGrp="1"/>
          </p:cNvSpPr>
          <p:nvPr>
            <p:ph type="ftr" sz="quarter" idx="11"/>
          </p:nvPr>
        </p:nvSpPr>
        <p:spPr/>
        <p:txBody>
          <a:bodyPr/>
          <a:lstStyle/>
          <a:p>
            <a:r>
              <a:rPr lang="it-IT"/>
              <a:t>ROSSELLA ABBONDANZA - PRESIDENTE IDEA</a:t>
            </a:r>
          </a:p>
        </p:txBody>
      </p:sp>
      <p:sp>
        <p:nvSpPr>
          <p:cNvPr id="6" name="Segnaposto numero diapositiva 5">
            <a:extLst>
              <a:ext uri="{FF2B5EF4-FFF2-40B4-BE49-F238E27FC236}">
                <a16:creationId xmlns:a16="http://schemas.microsoft.com/office/drawing/2014/main" id="{25CDCDCE-3EA9-6042-B719-16F3E0B1630C}"/>
              </a:ext>
            </a:extLst>
          </p:cNvPr>
          <p:cNvSpPr>
            <a:spLocks noGrp="1"/>
          </p:cNvSpPr>
          <p:nvPr>
            <p:ph type="sldNum" sz="quarter" idx="12"/>
          </p:nvPr>
        </p:nvSpPr>
        <p:spPr/>
        <p:txBody>
          <a:bodyPr/>
          <a:lstStyle/>
          <a:p>
            <a:fld id="{C4EEAC9C-B5D0-4D41-981F-D2B3BC3B6065}" type="slidenum">
              <a:rPr lang="it-IT" smtClean="0"/>
              <a:pPr/>
              <a:t>‹N›</a:t>
            </a:fld>
            <a:endParaRPr lang="it-IT"/>
          </a:p>
        </p:txBody>
      </p:sp>
    </p:spTree>
    <p:extLst>
      <p:ext uri="{BB962C8B-B14F-4D97-AF65-F5344CB8AC3E}">
        <p14:creationId xmlns:p14="http://schemas.microsoft.com/office/powerpoint/2010/main" val="39596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869547-AF86-6849-B405-1ACB1F1635C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B368B5A-8CAB-D14E-B66E-888821079F62}"/>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6E4B862E-AE7C-8246-9ECD-6ABA7D8E12BA}"/>
              </a:ext>
            </a:extLst>
          </p:cNvPr>
          <p:cNvSpPr>
            <a:spLocks noGrp="1"/>
          </p:cNvSpPr>
          <p:nvPr>
            <p:ph type="dt" sz="half" idx="10"/>
          </p:nvPr>
        </p:nvSpPr>
        <p:spPr/>
        <p:txBody>
          <a:bodyPr/>
          <a:lstStyle/>
          <a:p>
            <a:fld id="{C93F797A-E70B-4651-A4A1-41DD60039BA8}" type="datetime1">
              <a:rPr lang="it-IT" smtClean="0"/>
              <a:t>15/10/2020</a:t>
            </a:fld>
            <a:endParaRPr lang="it-IT"/>
          </a:p>
        </p:txBody>
      </p:sp>
      <p:sp>
        <p:nvSpPr>
          <p:cNvPr id="5" name="Segnaposto piè di pagina 4">
            <a:extLst>
              <a:ext uri="{FF2B5EF4-FFF2-40B4-BE49-F238E27FC236}">
                <a16:creationId xmlns:a16="http://schemas.microsoft.com/office/drawing/2014/main" id="{AC8CA775-08D6-B047-8D4F-5C03814589BA}"/>
              </a:ext>
            </a:extLst>
          </p:cNvPr>
          <p:cNvSpPr>
            <a:spLocks noGrp="1"/>
          </p:cNvSpPr>
          <p:nvPr>
            <p:ph type="ftr" sz="quarter" idx="11"/>
          </p:nvPr>
        </p:nvSpPr>
        <p:spPr/>
        <p:txBody>
          <a:bodyPr/>
          <a:lstStyle/>
          <a:p>
            <a:r>
              <a:rPr lang="it-IT"/>
              <a:t>ROSSELLA ABBONDANZA - PRESIDENTE IDEA</a:t>
            </a:r>
          </a:p>
        </p:txBody>
      </p:sp>
      <p:sp>
        <p:nvSpPr>
          <p:cNvPr id="6" name="Segnaposto numero diapositiva 5">
            <a:extLst>
              <a:ext uri="{FF2B5EF4-FFF2-40B4-BE49-F238E27FC236}">
                <a16:creationId xmlns:a16="http://schemas.microsoft.com/office/drawing/2014/main" id="{7DAE7852-A16B-5342-8E4B-C5B3F8DA1A29}"/>
              </a:ext>
            </a:extLst>
          </p:cNvPr>
          <p:cNvSpPr>
            <a:spLocks noGrp="1"/>
          </p:cNvSpPr>
          <p:nvPr>
            <p:ph type="sldNum" sz="quarter" idx="12"/>
          </p:nvPr>
        </p:nvSpPr>
        <p:spPr/>
        <p:txBody>
          <a:bodyPr/>
          <a:lstStyle/>
          <a:p>
            <a:fld id="{C4EEAC9C-B5D0-4D41-981F-D2B3BC3B6065}" type="slidenum">
              <a:rPr lang="it-IT" smtClean="0"/>
              <a:pPr/>
              <a:t>‹N›</a:t>
            </a:fld>
            <a:endParaRPr lang="it-IT"/>
          </a:p>
        </p:txBody>
      </p:sp>
    </p:spTree>
    <p:extLst>
      <p:ext uri="{BB962C8B-B14F-4D97-AF65-F5344CB8AC3E}">
        <p14:creationId xmlns:p14="http://schemas.microsoft.com/office/powerpoint/2010/main" val="98244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8D3110F-5325-964E-BF08-1E6090AA783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3C427D4-83D2-E447-ADB1-22748B41ED21}"/>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347ACFF8-4B5B-1A45-8676-2AF36B4D4FDB}"/>
              </a:ext>
            </a:extLst>
          </p:cNvPr>
          <p:cNvSpPr>
            <a:spLocks noGrp="1"/>
          </p:cNvSpPr>
          <p:nvPr>
            <p:ph type="dt" sz="half" idx="10"/>
          </p:nvPr>
        </p:nvSpPr>
        <p:spPr/>
        <p:txBody>
          <a:bodyPr/>
          <a:lstStyle/>
          <a:p>
            <a:fld id="{2DEB6D75-CF9F-42E1-A7AF-B41C3A392D55}" type="datetime1">
              <a:rPr lang="it-IT" smtClean="0"/>
              <a:t>15/10/2020</a:t>
            </a:fld>
            <a:endParaRPr lang="it-IT"/>
          </a:p>
        </p:txBody>
      </p:sp>
      <p:sp>
        <p:nvSpPr>
          <p:cNvPr id="5" name="Segnaposto piè di pagina 4">
            <a:extLst>
              <a:ext uri="{FF2B5EF4-FFF2-40B4-BE49-F238E27FC236}">
                <a16:creationId xmlns:a16="http://schemas.microsoft.com/office/drawing/2014/main" id="{FBC5B6B4-D789-0D4A-8888-52CEA556B657}"/>
              </a:ext>
            </a:extLst>
          </p:cNvPr>
          <p:cNvSpPr>
            <a:spLocks noGrp="1"/>
          </p:cNvSpPr>
          <p:nvPr>
            <p:ph type="ftr" sz="quarter" idx="11"/>
          </p:nvPr>
        </p:nvSpPr>
        <p:spPr/>
        <p:txBody>
          <a:bodyPr/>
          <a:lstStyle/>
          <a:p>
            <a:r>
              <a:rPr lang="it-IT"/>
              <a:t>ROSSELLA ABBONDANZA - PRESIDENTE IDEA</a:t>
            </a:r>
          </a:p>
        </p:txBody>
      </p:sp>
      <p:sp>
        <p:nvSpPr>
          <p:cNvPr id="6" name="Segnaposto numero diapositiva 5">
            <a:extLst>
              <a:ext uri="{FF2B5EF4-FFF2-40B4-BE49-F238E27FC236}">
                <a16:creationId xmlns:a16="http://schemas.microsoft.com/office/drawing/2014/main" id="{3C77D737-F42E-7246-9BA5-0BEB37F6FF85}"/>
              </a:ext>
            </a:extLst>
          </p:cNvPr>
          <p:cNvSpPr>
            <a:spLocks noGrp="1"/>
          </p:cNvSpPr>
          <p:nvPr>
            <p:ph type="sldNum" sz="quarter" idx="12"/>
          </p:nvPr>
        </p:nvSpPr>
        <p:spPr/>
        <p:txBody>
          <a:bodyPr/>
          <a:lstStyle/>
          <a:p>
            <a:fld id="{C4EEAC9C-B5D0-4D41-981F-D2B3BC3B6065}" type="slidenum">
              <a:rPr lang="it-IT" smtClean="0"/>
              <a:pPr/>
              <a:t>‹N›</a:t>
            </a:fld>
            <a:endParaRPr lang="it-IT"/>
          </a:p>
        </p:txBody>
      </p:sp>
    </p:spTree>
    <p:extLst>
      <p:ext uri="{BB962C8B-B14F-4D97-AF65-F5344CB8AC3E}">
        <p14:creationId xmlns:p14="http://schemas.microsoft.com/office/powerpoint/2010/main" val="240477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0" name="Testo titolo"/>
          <p:cNvSpPr txBox="1">
            <a:spLocks noGrp="1"/>
          </p:cNvSpPr>
          <p:nvPr>
            <p:ph type="title"/>
          </p:nvPr>
        </p:nvSpPr>
        <p:spPr>
          <a:xfrm>
            <a:off x="1190625" y="178594"/>
            <a:ext cx="9810750" cy="1714500"/>
          </a:xfrm>
          <a:prstGeom prst="rect">
            <a:avLst/>
          </a:prstGeom>
        </p:spPr>
        <p:txBody>
          <a:bodyPr/>
          <a:lstStyle/>
          <a:p>
            <a:r>
              <a:t>Testo titolo</a:t>
            </a:r>
          </a:p>
        </p:txBody>
      </p:sp>
      <p:sp>
        <p:nvSpPr>
          <p:cNvPr id="31" name="Corpo livello uno…"/>
          <p:cNvSpPr txBox="1">
            <a:spLocks noGrp="1"/>
          </p:cNvSpPr>
          <p:nvPr>
            <p:ph type="body" idx="1"/>
          </p:nvPr>
        </p:nvSpPr>
        <p:spPr>
          <a:xfrm>
            <a:off x="1190625" y="1946672"/>
            <a:ext cx="9810750" cy="4018359"/>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32" name="Numero diapositiva"/>
          <p:cNvSpPr txBox="1">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312809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it-IT"/>
              <a:t>Fare clic per modificare lo stile del titolo</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C467F601-1993-446B-A2BA-1F5B1874D612}" type="datetime1">
              <a:rPr lang="it-IT" smtClean="0"/>
              <a:t>15/10/2020</a:t>
            </a:fld>
            <a:endParaRPr lang="en-US" dirty="0"/>
          </a:p>
        </p:txBody>
      </p:sp>
      <p:sp>
        <p:nvSpPr>
          <p:cNvPr id="5" name="Footer Placeholder 4"/>
          <p:cNvSpPr>
            <a:spLocks noGrp="1"/>
          </p:cNvSpPr>
          <p:nvPr>
            <p:ph type="ftr" sz="quarter" idx="11"/>
          </p:nvPr>
        </p:nvSpPr>
        <p:spPr/>
        <p:txBody>
          <a:bodyPr/>
          <a:lstStyle/>
          <a:p>
            <a:r>
              <a:rPr lang="en-US"/>
              <a:t>ROSSELLA ABBONDANZA - PRESIDENTE IDEA</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it-IT" smtClean="0"/>
              <a:t>‹N›</a:t>
            </a:fld>
            <a:endParaRPr lang="it-I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653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45A6686-15E0-4C51-B056-395EC8933F75}" type="datetime1">
              <a:rPr lang="it-IT" smtClean="0"/>
              <a:t>15/10/2020</a:t>
            </a:fld>
            <a:endParaRPr lang="en-US" dirty="0"/>
          </a:p>
        </p:txBody>
      </p:sp>
      <p:sp>
        <p:nvSpPr>
          <p:cNvPr id="5" name="Footer Placeholder 4"/>
          <p:cNvSpPr>
            <a:spLocks noGrp="1"/>
          </p:cNvSpPr>
          <p:nvPr>
            <p:ph type="ftr" sz="quarter" idx="11"/>
          </p:nvPr>
        </p:nvSpPr>
        <p:spPr/>
        <p:txBody>
          <a:bodyPr/>
          <a:lstStyle/>
          <a:p>
            <a:r>
              <a:rPr lang="en-US"/>
              <a:t>ROSSELLA ABBONDANZA - PRESIDENTE IDEA</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841208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it-IT"/>
              <a:t>Fare clic per modificare lo stile del titolo</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9F01443B-DB34-4478-AE4F-FEAB2C09FD91}" type="datetime1">
              <a:rPr lang="it-IT" smtClean="0"/>
              <a:t>15/10/2020</a:t>
            </a:fld>
            <a:endParaRPr lang="en-US" dirty="0"/>
          </a:p>
        </p:txBody>
      </p:sp>
      <p:sp>
        <p:nvSpPr>
          <p:cNvPr id="5" name="Footer Placeholder 4"/>
          <p:cNvSpPr>
            <a:spLocks noGrp="1"/>
          </p:cNvSpPr>
          <p:nvPr>
            <p:ph type="ftr" sz="quarter" idx="11"/>
          </p:nvPr>
        </p:nvSpPr>
        <p:spPr/>
        <p:txBody>
          <a:bodyPr/>
          <a:lstStyle/>
          <a:p>
            <a:r>
              <a:rPr lang="en-US"/>
              <a:t>ROSSELLA ABBONDANZA - PRESIDENTE IDEA</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it-IT" smtClean="0"/>
              <a:t>‹N›</a:t>
            </a:fld>
            <a:endParaRPr lang="it-I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812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80DB154-0FC2-4942-9CA0-4FB81B390C2A}" type="datetime1">
              <a:rPr lang="it-IT" smtClean="0"/>
              <a:t>15/10/2020</a:t>
            </a:fld>
            <a:endParaRPr lang="en-US" dirty="0"/>
          </a:p>
        </p:txBody>
      </p:sp>
      <p:sp>
        <p:nvSpPr>
          <p:cNvPr id="6" name="Footer Placeholder 5"/>
          <p:cNvSpPr>
            <a:spLocks noGrp="1"/>
          </p:cNvSpPr>
          <p:nvPr>
            <p:ph type="ftr" sz="quarter" idx="11"/>
          </p:nvPr>
        </p:nvSpPr>
        <p:spPr/>
        <p:txBody>
          <a:bodyPr/>
          <a:lstStyle/>
          <a:p>
            <a:r>
              <a:rPr lang="en-US"/>
              <a:t>ROSSELLA ABBONDANZA - PRESIDENTE IDEA</a:t>
            </a:r>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62832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097280" y="2582334"/>
            <a:ext cx="4937760" cy="33782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217920" y="2582334"/>
            <a:ext cx="4937760" cy="33782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F6124CDC-89E6-41F0-8702-86E1988C0EC6}" type="datetime1">
              <a:rPr lang="it-IT" smtClean="0"/>
              <a:t>15/10/2020</a:t>
            </a:fld>
            <a:endParaRPr lang="en-US" dirty="0"/>
          </a:p>
        </p:txBody>
      </p:sp>
      <p:sp>
        <p:nvSpPr>
          <p:cNvPr id="8" name="Footer Placeholder 7"/>
          <p:cNvSpPr>
            <a:spLocks noGrp="1"/>
          </p:cNvSpPr>
          <p:nvPr>
            <p:ph type="ftr" sz="quarter" idx="11"/>
          </p:nvPr>
        </p:nvSpPr>
        <p:spPr/>
        <p:txBody>
          <a:bodyPr/>
          <a:lstStyle/>
          <a:p>
            <a:r>
              <a:rPr lang="en-US"/>
              <a:t>ROSSELLA ABBONDANZA - PRESIDENTE IDEA</a:t>
            </a:r>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920607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3FBFE482-FC4B-4DF8-89F7-C5AB060D366D}" type="datetime1">
              <a:rPr lang="it-IT" smtClean="0"/>
              <a:t>15/10/2020</a:t>
            </a:fld>
            <a:endParaRPr lang="en-US" dirty="0"/>
          </a:p>
        </p:txBody>
      </p:sp>
      <p:sp>
        <p:nvSpPr>
          <p:cNvPr id="4" name="Footer Placeholder 3"/>
          <p:cNvSpPr>
            <a:spLocks noGrp="1"/>
          </p:cNvSpPr>
          <p:nvPr>
            <p:ph type="ftr" sz="quarter" idx="11"/>
          </p:nvPr>
        </p:nvSpPr>
        <p:spPr/>
        <p:txBody>
          <a:bodyPr/>
          <a:lstStyle/>
          <a:p>
            <a:r>
              <a:rPr lang="en-US"/>
              <a:t>ROSSELLA ABBONDANZA - PRESIDENTE IDEA</a:t>
            </a:r>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3332989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0FA2774-FDD4-4F5C-9925-CA5EF0F905EB}" type="datetime1">
              <a:rPr lang="it-IT" smtClean="0"/>
              <a:t>15/10/2020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ROSSELLA ABBONDANZA - PRESIDENTE IDEA</a:t>
            </a:r>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303289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0376BD-0817-D24A-8759-73E24CA5667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BDA322B-C20D-F048-9BE3-9826463AB51D}"/>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BFDD2081-D29C-A743-AA1D-AB3D2F3E09B5}"/>
              </a:ext>
            </a:extLst>
          </p:cNvPr>
          <p:cNvSpPr>
            <a:spLocks noGrp="1"/>
          </p:cNvSpPr>
          <p:nvPr>
            <p:ph type="dt" sz="half" idx="10"/>
          </p:nvPr>
        </p:nvSpPr>
        <p:spPr/>
        <p:txBody>
          <a:bodyPr/>
          <a:lstStyle/>
          <a:p>
            <a:fld id="{1E4ADAE3-BA55-4C62-9D0D-964CB1E70FE1}" type="datetime1">
              <a:rPr lang="it-IT" smtClean="0"/>
              <a:t>15/10/2020</a:t>
            </a:fld>
            <a:endParaRPr lang="it-IT"/>
          </a:p>
        </p:txBody>
      </p:sp>
      <p:sp>
        <p:nvSpPr>
          <p:cNvPr id="5" name="Segnaposto piè di pagina 4">
            <a:extLst>
              <a:ext uri="{FF2B5EF4-FFF2-40B4-BE49-F238E27FC236}">
                <a16:creationId xmlns:a16="http://schemas.microsoft.com/office/drawing/2014/main" id="{731B2A9A-EDCF-CD4B-90F1-5CDE5B142CE7}"/>
              </a:ext>
            </a:extLst>
          </p:cNvPr>
          <p:cNvSpPr>
            <a:spLocks noGrp="1"/>
          </p:cNvSpPr>
          <p:nvPr>
            <p:ph type="ftr" sz="quarter" idx="11"/>
          </p:nvPr>
        </p:nvSpPr>
        <p:spPr/>
        <p:txBody>
          <a:bodyPr/>
          <a:lstStyle/>
          <a:p>
            <a:r>
              <a:rPr lang="it-IT"/>
              <a:t>ROSSELLA ABBONDANZA - PRESIDENTE IDEA</a:t>
            </a:r>
          </a:p>
        </p:txBody>
      </p:sp>
      <p:sp>
        <p:nvSpPr>
          <p:cNvPr id="6" name="Segnaposto numero diapositiva 5">
            <a:extLst>
              <a:ext uri="{FF2B5EF4-FFF2-40B4-BE49-F238E27FC236}">
                <a16:creationId xmlns:a16="http://schemas.microsoft.com/office/drawing/2014/main" id="{9354865C-8974-F741-86D2-4726B040B9D0}"/>
              </a:ext>
            </a:extLst>
          </p:cNvPr>
          <p:cNvSpPr>
            <a:spLocks noGrp="1"/>
          </p:cNvSpPr>
          <p:nvPr>
            <p:ph type="sldNum" sz="quarter" idx="12"/>
          </p:nvPr>
        </p:nvSpPr>
        <p:spPr/>
        <p:txBody>
          <a:bodyPr/>
          <a:lstStyle/>
          <a:p>
            <a:fld id="{C4EEAC9C-B5D0-4D41-981F-D2B3BC3B6065}" type="slidenum">
              <a:rPr lang="it-IT" smtClean="0"/>
              <a:pPr/>
              <a:t>‹N›</a:t>
            </a:fld>
            <a:endParaRPr lang="it-IT"/>
          </a:p>
        </p:txBody>
      </p:sp>
    </p:spTree>
    <p:extLst>
      <p:ext uri="{BB962C8B-B14F-4D97-AF65-F5344CB8AC3E}">
        <p14:creationId xmlns:p14="http://schemas.microsoft.com/office/powerpoint/2010/main" val="309364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it-IT"/>
              <a:t>Fare clic per modificare lo stile del titolo</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F1938EE-95B6-4B0B-B6FF-AA00D05BAA85}" type="datetime1">
              <a:rPr lang="it-IT" smtClean="0"/>
              <a:t>15/10/2020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ROSSELLA ABBONDANZA - PRESIDENTE IDEA</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6CB4B4D-7CA3-9044-876B-883B54F8677D}" type="slidenum">
              <a:rPr lang="it-IT" smtClean="0"/>
              <a:t>‹N›</a:t>
            </a:fld>
            <a:endParaRPr lang="it-IT"/>
          </a:p>
        </p:txBody>
      </p:sp>
    </p:spTree>
    <p:extLst>
      <p:ext uri="{BB962C8B-B14F-4D97-AF65-F5344CB8AC3E}">
        <p14:creationId xmlns:p14="http://schemas.microsoft.com/office/powerpoint/2010/main" val="539580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6F33352F-D2D4-4F9A-B02A-07F7F2744AA8}" type="datetime1">
              <a:rPr lang="it-IT" smtClean="0"/>
              <a:t>15/10/2020</a:t>
            </a:fld>
            <a:endParaRPr lang="en-US" dirty="0"/>
          </a:p>
        </p:txBody>
      </p:sp>
      <p:sp>
        <p:nvSpPr>
          <p:cNvPr id="6" name="Footer Placeholder 5"/>
          <p:cNvSpPr>
            <a:spLocks noGrp="1"/>
          </p:cNvSpPr>
          <p:nvPr>
            <p:ph type="ftr" sz="quarter" idx="11"/>
          </p:nvPr>
        </p:nvSpPr>
        <p:spPr/>
        <p:txBody>
          <a:bodyPr/>
          <a:lstStyle/>
          <a:p>
            <a:r>
              <a:rPr lang="en-US"/>
              <a:t>ROSSELLA ABBONDANZA - PRESIDENTE IDEA</a:t>
            </a:r>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803884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02A70C6-A863-4DE9-9ED9-AC15E8046789}" type="datetime1">
              <a:rPr lang="it-IT" smtClean="0"/>
              <a:t>15/10/2020</a:t>
            </a:fld>
            <a:endParaRPr lang="en-US" dirty="0"/>
          </a:p>
        </p:txBody>
      </p:sp>
      <p:sp>
        <p:nvSpPr>
          <p:cNvPr id="5" name="Footer Placeholder 4"/>
          <p:cNvSpPr>
            <a:spLocks noGrp="1"/>
          </p:cNvSpPr>
          <p:nvPr>
            <p:ph type="ftr" sz="quarter" idx="11"/>
          </p:nvPr>
        </p:nvSpPr>
        <p:spPr/>
        <p:txBody>
          <a:bodyPr/>
          <a:lstStyle/>
          <a:p>
            <a:r>
              <a:rPr lang="en-US"/>
              <a:t>ROSSELLA ABBONDANZA - PRESIDENTE IDEA</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481686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2B58406-3361-45CA-90C6-EE6524F7AF63}" type="datetime1">
              <a:rPr lang="it-IT" smtClean="0"/>
              <a:t>15/10/2020</a:t>
            </a:fld>
            <a:endParaRPr lang="en-US" dirty="0"/>
          </a:p>
        </p:txBody>
      </p:sp>
      <p:sp>
        <p:nvSpPr>
          <p:cNvPr id="5" name="Footer Placeholder 4"/>
          <p:cNvSpPr>
            <a:spLocks noGrp="1"/>
          </p:cNvSpPr>
          <p:nvPr>
            <p:ph type="ftr" sz="quarter" idx="11"/>
          </p:nvPr>
        </p:nvSpPr>
        <p:spPr/>
        <p:txBody>
          <a:bodyPr/>
          <a:lstStyle/>
          <a:p>
            <a:r>
              <a:rPr lang="en-US"/>
              <a:t>ROSSELLA ABBONDANZA - PRESIDENTE IDEA</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398666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it-IT"/>
              <a:t>ROSSELLA ABBONDANZA - PRESIDENTE IDEA</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5432C79-E864-4BED-879F-EBA728F7AAF5}" type="datetime1">
              <a:rPr lang="it-IT" smtClean="0"/>
              <a:t>15/10/2020</a:t>
            </a:fld>
            <a:endParaRPr lang="en-US"/>
          </a:p>
        </p:txBody>
      </p:sp>
      <p:sp>
        <p:nvSpPr>
          <p:cNvPr id="4" name="Holder 4"/>
          <p:cNvSpPr>
            <a:spLocks noGrp="1"/>
          </p:cNvSpPr>
          <p:nvPr>
            <p:ph type="sldNum" sz="quarter" idx="7"/>
          </p:nvPr>
        </p:nvSpPr>
        <p:spPr>
          <a:xfrm>
            <a:off x="11148617" y="6446579"/>
            <a:ext cx="205184" cy="184666"/>
          </a:xfrm>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70991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525A21-547B-1B42-8BDB-AF962D7CA35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481BA75-9D4F-E646-9772-C0D514D800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48E05F85-E530-6B44-8D4E-2712B3C14A63}"/>
              </a:ext>
            </a:extLst>
          </p:cNvPr>
          <p:cNvSpPr>
            <a:spLocks noGrp="1"/>
          </p:cNvSpPr>
          <p:nvPr>
            <p:ph type="dt" sz="half" idx="10"/>
          </p:nvPr>
        </p:nvSpPr>
        <p:spPr/>
        <p:txBody>
          <a:bodyPr/>
          <a:lstStyle/>
          <a:p>
            <a:fld id="{6E082EE5-E9EF-4A39-8AAB-D87D24B6AA4D}" type="datetime1">
              <a:rPr lang="it-IT" smtClean="0"/>
              <a:t>15/10/2020</a:t>
            </a:fld>
            <a:endParaRPr lang="it-IT"/>
          </a:p>
        </p:txBody>
      </p:sp>
      <p:sp>
        <p:nvSpPr>
          <p:cNvPr id="5" name="Segnaposto piè di pagina 4">
            <a:extLst>
              <a:ext uri="{FF2B5EF4-FFF2-40B4-BE49-F238E27FC236}">
                <a16:creationId xmlns:a16="http://schemas.microsoft.com/office/drawing/2014/main" id="{F2737D91-81E3-0D4F-9F61-18287F55D2B6}"/>
              </a:ext>
            </a:extLst>
          </p:cNvPr>
          <p:cNvSpPr>
            <a:spLocks noGrp="1"/>
          </p:cNvSpPr>
          <p:nvPr>
            <p:ph type="ftr" sz="quarter" idx="11"/>
          </p:nvPr>
        </p:nvSpPr>
        <p:spPr/>
        <p:txBody>
          <a:bodyPr/>
          <a:lstStyle/>
          <a:p>
            <a:r>
              <a:rPr lang="it-IT"/>
              <a:t>ROSSELLA ABBONDANZA - PRESIDENTE IDEA</a:t>
            </a:r>
          </a:p>
        </p:txBody>
      </p:sp>
      <p:sp>
        <p:nvSpPr>
          <p:cNvPr id="6" name="Segnaposto numero diapositiva 5">
            <a:extLst>
              <a:ext uri="{FF2B5EF4-FFF2-40B4-BE49-F238E27FC236}">
                <a16:creationId xmlns:a16="http://schemas.microsoft.com/office/drawing/2014/main" id="{623FC0F9-1936-CC4C-9D89-42F0D94B4273}"/>
              </a:ext>
            </a:extLst>
          </p:cNvPr>
          <p:cNvSpPr>
            <a:spLocks noGrp="1"/>
          </p:cNvSpPr>
          <p:nvPr>
            <p:ph type="sldNum" sz="quarter" idx="12"/>
          </p:nvPr>
        </p:nvSpPr>
        <p:spPr/>
        <p:txBody>
          <a:bodyPr/>
          <a:lstStyle/>
          <a:p>
            <a:fld id="{C4EEAC9C-B5D0-4D41-981F-D2B3BC3B6065}" type="slidenum">
              <a:rPr lang="it-IT" smtClean="0"/>
              <a:pPr/>
              <a:t>‹N›</a:t>
            </a:fld>
            <a:endParaRPr lang="it-IT"/>
          </a:p>
        </p:txBody>
      </p:sp>
    </p:spTree>
    <p:extLst>
      <p:ext uri="{BB962C8B-B14F-4D97-AF65-F5344CB8AC3E}">
        <p14:creationId xmlns:p14="http://schemas.microsoft.com/office/powerpoint/2010/main" val="361684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631548-B4EF-3542-9F0B-DBEB1D1BF3F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D20864E-F95C-E849-8E80-C75CB47A2AA7}"/>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09FA6637-AD92-5E48-9BC6-9DDAA5AA93F5}"/>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6A70DC7A-5251-3B41-829A-B86C5EAEA2BD}"/>
              </a:ext>
            </a:extLst>
          </p:cNvPr>
          <p:cNvSpPr>
            <a:spLocks noGrp="1"/>
          </p:cNvSpPr>
          <p:nvPr>
            <p:ph type="dt" sz="half" idx="10"/>
          </p:nvPr>
        </p:nvSpPr>
        <p:spPr/>
        <p:txBody>
          <a:bodyPr/>
          <a:lstStyle/>
          <a:p>
            <a:fld id="{974E521F-7D33-47AA-B056-DF5A5B7F4C0E}" type="datetime1">
              <a:rPr lang="it-IT" smtClean="0"/>
              <a:t>15/10/2020</a:t>
            </a:fld>
            <a:endParaRPr lang="it-IT"/>
          </a:p>
        </p:txBody>
      </p:sp>
      <p:sp>
        <p:nvSpPr>
          <p:cNvPr id="6" name="Segnaposto piè di pagina 5">
            <a:extLst>
              <a:ext uri="{FF2B5EF4-FFF2-40B4-BE49-F238E27FC236}">
                <a16:creationId xmlns:a16="http://schemas.microsoft.com/office/drawing/2014/main" id="{390B37FC-0E62-3D41-AD41-4A6A19049FDA}"/>
              </a:ext>
            </a:extLst>
          </p:cNvPr>
          <p:cNvSpPr>
            <a:spLocks noGrp="1"/>
          </p:cNvSpPr>
          <p:nvPr>
            <p:ph type="ftr" sz="quarter" idx="11"/>
          </p:nvPr>
        </p:nvSpPr>
        <p:spPr/>
        <p:txBody>
          <a:bodyPr/>
          <a:lstStyle/>
          <a:p>
            <a:r>
              <a:rPr lang="it-IT"/>
              <a:t>ROSSELLA ABBONDANZA - PRESIDENTE IDEA</a:t>
            </a:r>
          </a:p>
        </p:txBody>
      </p:sp>
      <p:sp>
        <p:nvSpPr>
          <p:cNvPr id="7" name="Segnaposto numero diapositiva 6">
            <a:extLst>
              <a:ext uri="{FF2B5EF4-FFF2-40B4-BE49-F238E27FC236}">
                <a16:creationId xmlns:a16="http://schemas.microsoft.com/office/drawing/2014/main" id="{B61E8E29-F901-1543-92AD-45EDBC845638}"/>
              </a:ext>
            </a:extLst>
          </p:cNvPr>
          <p:cNvSpPr>
            <a:spLocks noGrp="1"/>
          </p:cNvSpPr>
          <p:nvPr>
            <p:ph type="sldNum" sz="quarter" idx="12"/>
          </p:nvPr>
        </p:nvSpPr>
        <p:spPr/>
        <p:txBody>
          <a:bodyPr/>
          <a:lstStyle/>
          <a:p>
            <a:fld id="{C4EEAC9C-B5D0-4D41-981F-D2B3BC3B6065}" type="slidenum">
              <a:rPr lang="it-IT" smtClean="0"/>
              <a:pPr/>
              <a:t>‹N›</a:t>
            </a:fld>
            <a:endParaRPr lang="it-IT"/>
          </a:p>
        </p:txBody>
      </p:sp>
    </p:spTree>
    <p:extLst>
      <p:ext uri="{BB962C8B-B14F-4D97-AF65-F5344CB8AC3E}">
        <p14:creationId xmlns:p14="http://schemas.microsoft.com/office/powerpoint/2010/main" val="199748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B8A559-76FC-0048-A4FE-BE69A75EB11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DDA78E8-8E5A-F848-90D5-4D6A804DF0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9F6C85C2-6798-4142-9343-6348A13456EC}"/>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7BEFD709-0E27-0240-A409-11AEBD54C4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147019DC-DE39-4144-9E5C-27DEF2499A00}"/>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835E39DB-5EF6-7B46-BC65-58249671C52E}"/>
              </a:ext>
            </a:extLst>
          </p:cNvPr>
          <p:cNvSpPr>
            <a:spLocks noGrp="1"/>
          </p:cNvSpPr>
          <p:nvPr>
            <p:ph type="dt" sz="half" idx="10"/>
          </p:nvPr>
        </p:nvSpPr>
        <p:spPr/>
        <p:txBody>
          <a:bodyPr/>
          <a:lstStyle/>
          <a:p>
            <a:fld id="{171C7D48-A06A-465E-A7DA-D77D03CE1522}" type="datetime1">
              <a:rPr lang="it-IT" smtClean="0"/>
              <a:t>15/10/2020</a:t>
            </a:fld>
            <a:endParaRPr lang="it-IT"/>
          </a:p>
        </p:txBody>
      </p:sp>
      <p:sp>
        <p:nvSpPr>
          <p:cNvPr id="8" name="Segnaposto piè di pagina 7">
            <a:extLst>
              <a:ext uri="{FF2B5EF4-FFF2-40B4-BE49-F238E27FC236}">
                <a16:creationId xmlns:a16="http://schemas.microsoft.com/office/drawing/2014/main" id="{C589CFA5-7AE9-EB4F-A25E-1B23E7B46C7B}"/>
              </a:ext>
            </a:extLst>
          </p:cNvPr>
          <p:cNvSpPr>
            <a:spLocks noGrp="1"/>
          </p:cNvSpPr>
          <p:nvPr>
            <p:ph type="ftr" sz="quarter" idx="11"/>
          </p:nvPr>
        </p:nvSpPr>
        <p:spPr/>
        <p:txBody>
          <a:bodyPr/>
          <a:lstStyle/>
          <a:p>
            <a:r>
              <a:rPr lang="it-IT"/>
              <a:t>ROSSELLA ABBONDANZA - PRESIDENTE IDEA</a:t>
            </a:r>
          </a:p>
        </p:txBody>
      </p:sp>
      <p:sp>
        <p:nvSpPr>
          <p:cNvPr id="9" name="Segnaposto numero diapositiva 8">
            <a:extLst>
              <a:ext uri="{FF2B5EF4-FFF2-40B4-BE49-F238E27FC236}">
                <a16:creationId xmlns:a16="http://schemas.microsoft.com/office/drawing/2014/main" id="{F2D003AB-5958-F445-AA05-1B2978174FBE}"/>
              </a:ext>
            </a:extLst>
          </p:cNvPr>
          <p:cNvSpPr>
            <a:spLocks noGrp="1"/>
          </p:cNvSpPr>
          <p:nvPr>
            <p:ph type="sldNum" sz="quarter" idx="12"/>
          </p:nvPr>
        </p:nvSpPr>
        <p:spPr/>
        <p:txBody>
          <a:bodyPr/>
          <a:lstStyle/>
          <a:p>
            <a:fld id="{C4EEAC9C-B5D0-4D41-981F-D2B3BC3B6065}" type="slidenum">
              <a:rPr lang="it-IT" smtClean="0"/>
              <a:pPr/>
              <a:t>‹N›</a:t>
            </a:fld>
            <a:endParaRPr lang="it-IT"/>
          </a:p>
        </p:txBody>
      </p:sp>
    </p:spTree>
    <p:extLst>
      <p:ext uri="{BB962C8B-B14F-4D97-AF65-F5344CB8AC3E}">
        <p14:creationId xmlns:p14="http://schemas.microsoft.com/office/powerpoint/2010/main" val="68070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BC5224-AC2D-A744-824C-6A60F37C721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54AB8021-57B7-FC4E-BE20-7B00C43CED47}"/>
              </a:ext>
            </a:extLst>
          </p:cNvPr>
          <p:cNvSpPr>
            <a:spLocks noGrp="1"/>
          </p:cNvSpPr>
          <p:nvPr>
            <p:ph type="dt" sz="half" idx="10"/>
          </p:nvPr>
        </p:nvSpPr>
        <p:spPr/>
        <p:txBody>
          <a:bodyPr/>
          <a:lstStyle/>
          <a:p>
            <a:fld id="{CDB7C3E4-0EA7-4DAD-8298-1C954DDBC16E}" type="datetime1">
              <a:rPr lang="it-IT" smtClean="0"/>
              <a:t>15/10/2020</a:t>
            </a:fld>
            <a:endParaRPr lang="it-IT"/>
          </a:p>
        </p:txBody>
      </p:sp>
      <p:sp>
        <p:nvSpPr>
          <p:cNvPr id="4" name="Segnaposto piè di pagina 3">
            <a:extLst>
              <a:ext uri="{FF2B5EF4-FFF2-40B4-BE49-F238E27FC236}">
                <a16:creationId xmlns:a16="http://schemas.microsoft.com/office/drawing/2014/main" id="{6C4C7D7E-D691-8F44-B03F-60A0EAF22933}"/>
              </a:ext>
            </a:extLst>
          </p:cNvPr>
          <p:cNvSpPr>
            <a:spLocks noGrp="1"/>
          </p:cNvSpPr>
          <p:nvPr>
            <p:ph type="ftr" sz="quarter" idx="11"/>
          </p:nvPr>
        </p:nvSpPr>
        <p:spPr/>
        <p:txBody>
          <a:bodyPr/>
          <a:lstStyle/>
          <a:p>
            <a:r>
              <a:rPr lang="it-IT"/>
              <a:t>ROSSELLA ABBONDANZA - PRESIDENTE IDEA</a:t>
            </a:r>
          </a:p>
        </p:txBody>
      </p:sp>
      <p:sp>
        <p:nvSpPr>
          <p:cNvPr id="5" name="Segnaposto numero diapositiva 4">
            <a:extLst>
              <a:ext uri="{FF2B5EF4-FFF2-40B4-BE49-F238E27FC236}">
                <a16:creationId xmlns:a16="http://schemas.microsoft.com/office/drawing/2014/main" id="{2D0CE3FF-B316-1C4A-AF28-BA35F0844EC4}"/>
              </a:ext>
            </a:extLst>
          </p:cNvPr>
          <p:cNvSpPr>
            <a:spLocks noGrp="1"/>
          </p:cNvSpPr>
          <p:nvPr>
            <p:ph type="sldNum" sz="quarter" idx="12"/>
          </p:nvPr>
        </p:nvSpPr>
        <p:spPr/>
        <p:txBody>
          <a:bodyPr/>
          <a:lstStyle/>
          <a:p>
            <a:fld id="{C4EEAC9C-B5D0-4D41-981F-D2B3BC3B6065}" type="slidenum">
              <a:rPr lang="it-IT" smtClean="0"/>
              <a:pPr/>
              <a:t>‹N›</a:t>
            </a:fld>
            <a:endParaRPr lang="it-IT"/>
          </a:p>
        </p:txBody>
      </p:sp>
    </p:spTree>
    <p:extLst>
      <p:ext uri="{BB962C8B-B14F-4D97-AF65-F5344CB8AC3E}">
        <p14:creationId xmlns:p14="http://schemas.microsoft.com/office/powerpoint/2010/main" val="195222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3289152-CD75-4A45-A9C2-71D0CBE880B1}"/>
              </a:ext>
            </a:extLst>
          </p:cNvPr>
          <p:cNvSpPr>
            <a:spLocks noGrp="1"/>
          </p:cNvSpPr>
          <p:nvPr>
            <p:ph type="dt" sz="half" idx="10"/>
          </p:nvPr>
        </p:nvSpPr>
        <p:spPr/>
        <p:txBody>
          <a:bodyPr/>
          <a:lstStyle/>
          <a:p>
            <a:fld id="{A4704859-5F17-4A08-A3F6-956CEAF168CA}" type="datetime1">
              <a:rPr lang="it-IT" smtClean="0"/>
              <a:t>15/10/2020</a:t>
            </a:fld>
            <a:endParaRPr lang="it-IT"/>
          </a:p>
        </p:txBody>
      </p:sp>
      <p:sp>
        <p:nvSpPr>
          <p:cNvPr id="3" name="Segnaposto piè di pagina 2">
            <a:extLst>
              <a:ext uri="{FF2B5EF4-FFF2-40B4-BE49-F238E27FC236}">
                <a16:creationId xmlns:a16="http://schemas.microsoft.com/office/drawing/2014/main" id="{92F24C43-E174-524D-9983-44A6471C50CA}"/>
              </a:ext>
            </a:extLst>
          </p:cNvPr>
          <p:cNvSpPr>
            <a:spLocks noGrp="1"/>
          </p:cNvSpPr>
          <p:nvPr>
            <p:ph type="ftr" sz="quarter" idx="11"/>
          </p:nvPr>
        </p:nvSpPr>
        <p:spPr/>
        <p:txBody>
          <a:bodyPr/>
          <a:lstStyle/>
          <a:p>
            <a:r>
              <a:rPr lang="it-IT"/>
              <a:t>ROSSELLA ABBONDANZA - PRESIDENTE IDEA</a:t>
            </a:r>
          </a:p>
        </p:txBody>
      </p:sp>
      <p:sp>
        <p:nvSpPr>
          <p:cNvPr id="4" name="Segnaposto numero diapositiva 3">
            <a:extLst>
              <a:ext uri="{FF2B5EF4-FFF2-40B4-BE49-F238E27FC236}">
                <a16:creationId xmlns:a16="http://schemas.microsoft.com/office/drawing/2014/main" id="{23A61945-43EF-D94B-8E61-D55E9F5C3CE0}"/>
              </a:ext>
            </a:extLst>
          </p:cNvPr>
          <p:cNvSpPr>
            <a:spLocks noGrp="1"/>
          </p:cNvSpPr>
          <p:nvPr>
            <p:ph type="sldNum" sz="quarter" idx="12"/>
          </p:nvPr>
        </p:nvSpPr>
        <p:spPr/>
        <p:txBody>
          <a:bodyPr/>
          <a:lstStyle/>
          <a:p>
            <a:fld id="{C4EEAC9C-B5D0-4D41-981F-D2B3BC3B6065}" type="slidenum">
              <a:rPr lang="it-IT" smtClean="0"/>
              <a:pPr/>
              <a:t>‹N›</a:t>
            </a:fld>
            <a:endParaRPr lang="it-IT"/>
          </a:p>
        </p:txBody>
      </p:sp>
    </p:spTree>
    <p:extLst>
      <p:ext uri="{BB962C8B-B14F-4D97-AF65-F5344CB8AC3E}">
        <p14:creationId xmlns:p14="http://schemas.microsoft.com/office/powerpoint/2010/main" val="242121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807D76-4CAD-544C-A64A-1C547D2D526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9C3DD6B-4A65-274A-81C2-9265B259FC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7E1DB120-8632-9A41-A800-3275966404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7CB9DFFE-8648-2144-B0D9-3AFC3CE66D77}"/>
              </a:ext>
            </a:extLst>
          </p:cNvPr>
          <p:cNvSpPr>
            <a:spLocks noGrp="1"/>
          </p:cNvSpPr>
          <p:nvPr>
            <p:ph type="dt" sz="half" idx="10"/>
          </p:nvPr>
        </p:nvSpPr>
        <p:spPr/>
        <p:txBody>
          <a:bodyPr/>
          <a:lstStyle/>
          <a:p>
            <a:fld id="{3BECA19E-91AD-4A3D-927E-C281F40EC931}" type="datetime1">
              <a:rPr lang="it-IT" smtClean="0"/>
              <a:t>15/10/2020</a:t>
            </a:fld>
            <a:endParaRPr lang="it-IT"/>
          </a:p>
        </p:txBody>
      </p:sp>
      <p:sp>
        <p:nvSpPr>
          <p:cNvPr id="6" name="Segnaposto piè di pagina 5">
            <a:extLst>
              <a:ext uri="{FF2B5EF4-FFF2-40B4-BE49-F238E27FC236}">
                <a16:creationId xmlns:a16="http://schemas.microsoft.com/office/drawing/2014/main" id="{F044B081-4B32-A54D-86E8-1170C2612495}"/>
              </a:ext>
            </a:extLst>
          </p:cNvPr>
          <p:cNvSpPr>
            <a:spLocks noGrp="1"/>
          </p:cNvSpPr>
          <p:nvPr>
            <p:ph type="ftr" sz="quarter" idx="11"/>
          </p:nvPr>
        </p:nvSpPr>
        <p:spPr/>
        <p:txBody>
          <a:bodyPr/>
          <a:lstStyle/>
          <a:p>
            <a:r>
              <a:rPr lang="it-IT"/>
              <a:t>ROSSELLA ABBONDANZA - PRESIDENTE IDEA</a:t>
            </a:r>
          </a:p>
        </p:txBody>
      </p:sp>
      <p:sp>
        <p:nvSpPr>
          <p:cNvPr id="7" name="Segnaposto numero diapositiva 6">
            <a:extLst>
              <a:ext uri="{FF2B5EF4-FFF2-40B4-BE49-F238E27FC236}">
                <a16:creationId xmlns:a16="http://schemas.microsoft.com/office/drawing/2014/main" id="{D9E1A1D0-3A50-8F43-BCF9-DE2B2C66FFDB}"/>
              </a:ext>
            </a:extLst>
          </p:cNvPr>
          <p:cNvSpPr>
            <a:spLocks noGrp="1"/>
          </p:cNvSpPr>
          <p:nvPr>
            <p:ph type="sldNum" sz="quarter" idx="12"/>
          </p:nvPr>
        </p:nvSpPr>
        <p:spPr/>
        <p:txBody>
          <a:bodyPr/>
          <a:lstStyle/>
          <a:p>
            <a:fld id="{C4EEAC9C-B5D0-4D41-981F-D2B3BC3B6065}" type="slidenum">
              <a:rPr lang="it-IT" smtClean="0"/>
              <a:pPr/>
              <a:t>‹N›</a:t>
            </a:fld>
            <a:endParaRPr lang="it-IT"/>
          </a:p>
        </p:txBody>
      </p:sp>
    </p:spTree>
    <p:extLst>
      <p:ext uri="{BB962C8B-B14F-4D97-AF65-F5344CB8AC3E}">
        <p14:creationId xmlns:p14="http://schemas.microsoft.com/office/powerpoint/2010/main" val="61271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6FF869-74E2-2042-89E4-1C6D4BF4866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F1F96C6-40B9-C34A-84B6-35B792DF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47A83E8-EF1D-0A42-8D39-5E91B467DA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A153911F-F1B2-3740-921C-BB7D1E4B4A55}"/>
              </a:ext>
            </a:extLst>
          </p:cNvPr>
          <p:cNvSpPr>
            <a:spLocks noGrp="1"/>
          </p:cNvSpPr>
          <p:nvPr>
            <p:ph type="dt" sz="half" idx="10"/>
          </p:nvPr>
        </p:nvSpPr>
        <p:spPr/>
        <p:txBody>
          <a:bodyPr/>
          <a:lstStyle/>
          <a:p>
            <a:fld id="{0EF94026-732B-46BC-9ECD-CF9F4813A411}" type="datetime1">
              <a:rPr lang="it-IT" smtClean="0"/>
              <a:t>15/10/2020</a:t>
            </a:fld>
            <a:endParaRPr lang="it-IT"/>
          </a:p>
        </p:txBody>
      </p:sp>
      <p:sp>
        <p:nvSpPr>
          <p:cNvPr id="6" name="Segnaposto piè di pagina 5">
            <a:extLst>
              <a:ext uri="{FF2B5EF4-FFF2-40B4-BE49-F238E27FC236}">
                <a16:creationId xmlns:a16="http://schemas.microsoft.com/office/drawing/2014/main" id="{000EB50E-F04F-8041-86D3-EE3B640F0595}"/>
              </a:ext>
            </a:extLst>
          </p:cNvPr>
          <p:cNvSpPr>
            <a:spLocks noGrp="1"/>
          </p:cNvSpPr>
          <p:nvPr>
            <p:ph type="ftr" sz="quarter" idx="11"/>
          </p:nvPr>
        </p:nvSpPr>
        <p:spPr/>
        <p:txBody>
          <a:bodyPr/>
          <a:lstStyle/>
          <a:p>
            <a:r>
              <a:rPr lang="it-IT"/>
              <a:t>ROSSELLA ABBONDANZA - PRESIDENTE IDEA</a:t>
            </a:r>
          </a:p>
        </p:txBody>
      </p:sp>
      <p:sp>
        <p:nvSpPr>
          <p:cNvPr id="7" name="Segnaposto numero diapositiva 6">
            <a:extLst>
              <a:ext uri="{FF2B5EF4-FFF2-40B4-BE49-F238E27FC236}">
                <a16:creationId xmlns:a16="http://schemas.microsoft.com/office/drawing/2014/main" id="{19FA97EC-6EDE-7B42-BDBD-580C3D63FC5A}"/>
              </a:ext>
            </a:extLst>
          </p:cNvPr>
          <p:cNvSpPr>
            <a:spLocks noGrp="1"/>
          </p:cNvSpPr>
          <p:nvPr>
            <p:ph type="sldNum" sz="quarter" idx="12"/>
          </p:nvPr>
        </p:nvSpPr>
        <p:spPr/>
        <p:txBody>
          <a:bodyPr/>
          <a:lstStyle/>
          <a:p>
            <a:fld id="{C4EEAC9C-B5D0-4D41-981F-D2B3BC3B6065}" type="slidenum">
              <a:rPr lang="it-IT" smtClean="0"/>
              <a:pPr/>
              <a:t>‹N›</a:t>
            </a:fld>
            <a:endParaRPr lang="it-IT"/>
          </a:p>
        </p:txBody>
      </p:sp>
    </p:spTree>
    <p:extLst>
      <p:ext uri="{BB962C8B-B14F-4D97-AF65-F5344CB8AC3E}">
        <p14:creationId xmlns:p14="http://schemas.microsoft.com/office/powerpoint/2010/main" val="380944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0339945-FAEC-EE4F-BB1F-0FDE27F0A5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71D816A-68BD-CD41-B691-A6F8145F13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563A328F-61CE-0941-9913-23581152BE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7708E6-E951-4943-95ED-926E32E41AC2}" type="datetime1">
              <a:rPr lang="it-IT" smtClean="0"/>
              <a:t>15/10/2020</a:t>
            </a:fld>
            <a:endParaRPr lang="it-IT"/>
          </a:p>
        </p:txBody>
      </p:sp>
      <p:sp>
        <p:nvSpPr>
          <p:cNvPr id="5" name="Segnaposto piè di pagina 4">
            <a:extLst>
              <a:ext uri="{FF2B5EF4-FFF2-40B4-BE49-F238E27FC236}">
                <a16:creationId xmlns:a16="http://schemas.microsoft.com/office/drawing/2014/main" id="{BE288165-32CA-CB44-90BC-2AA54D190B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ROSSELLA ABBONDANZA - PRESIDENTE IDEA</a:t>
            </a:r>
          </a:p>
        </p:txBody>
      </p:sp>
      <p:sp>
        <p:nvSpPr>
          <p:cNvPr id="6" name="Segnaposto numero diapositiva 5">
            <a:extLst>
              <a:ext uri="{FF2B5EF4-FFF2-40B4-BE49-F238E27FC236}">
                <a16:creationId xmlns:a16="http://schemas.microsoft.com/office/drawing/2014/main" id="{D0914A1A-B004-264D-AC9E-1BD5DD6606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EAC9C-B5D0-4D41-981F-D2B3BC3B6065}" type="slidenum">
              <a:rPr lang="it-IT" smtClean="0"/>
              <a:pPr/>
              <a:t>‹N›</a:t>
            </a:fld>
            <a:endParaRPr lang="it-IT"/>
          </a:p>
        </p:txBody>
      </p:sp>
    </p:spTree>
    <p:extLst>
      <p:ext uri="{BB962C8B-B14F-4D97-AF65-F5344CB8AC3E}">
        <p14:creationId xmlns:p14="http://schemas.microsoft.com/office/powerpoint/2010/main" val="1563055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823E108-2EF4-4B87-B77B-2A58A008047F}" type="datetime1">
              <a:rPr lang="it-IT" smtClean="0"/>
              <a:t>15/10/2020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ROSSELLA ABBONDANZA - PRESIDENTE IDEA</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6CB4B4D-7CA3-9044-876B-883B54F8677D}" type="slidenum">
              <a:rPr lang="it-IT" smtClean="0"/>
              <a:t>‹N›</a:t>
            </a:fld>
            <a:endParaRPr lang="it-IT"/>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0703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image" Target="../media/image72.jpg"/><Relationship Id="rId4" Type="http://schemas.openxmlformats.org/officeDocument/2006/relationships/image" Target="../media/image5.png"/></Relationships>
</file>

<file path=ppt/slides/_rels/slide10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5.xml"/><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6.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5.png"/></Relationships>
</file>

<file path=ppt/slides/_rels/slide10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7.xml"/><Relationship Id="rId1" Type="http://schemas.openxmlformats.org/officeDocument/2006/relationships/slideLayout" Target="../slideLayouts/slideLayout1.xml"/><Relationship Id="rId5" Type="http://schemas.openxmlformats.org/officeDocument/2006/relationships/image" Target="../media/image75.gif"/><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8.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5.png"/></Relationships>
</file>

<file path=ppt/slides/_rels/slide10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9.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5.png"/></Relationships>
</file>

<file path=ppt/slides/_rels/slide10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7.jpeg"/><Relationship Id="rId7"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2.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jpg"/><Relationship Id="rId4" Type="http://schemas.openxmlformats.org/officeDocument/2006/relationships/image" Target="../media/image5.png"/></Relationships>
</file>

<file path=ppt/slides/_rels/slide1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7.xml"/><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5.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8.xml"/><Relationship Id="rId1" Type="http://schemas.openxmlformats.org/officeDocument/2006/relationships/slideLayout" Target="../slideLayouts/slideLayout1.xml"/><Relationship Id="rId6" Type="http://schemas.openxmlformats.org/officeDocument/2006/relationships/image" Target="../media/image90.jpg"/><Relationship Id="rId5" Type="http://schemas.openxmlformats.org/officeDocument/2006/relationships/image" Target="../media/image89.png"/><Relationship Id="rId4" Type="http://schemas.openxmlformats.org/officeDocument/2006/relationships/image" Target="../media/image5.png"/></Relationships>
</file>

<file path=ppt/slides/_rels/slide1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9.xml"/><Relationship Id="rId1" Type="http://schemas.openxmlformats.org/officeDocument/2006/relationships/slideLayout" Target="../slideLayouts/slideLayout1.xml"/><Relationship Id="rId5" Type="http://schemas.openxmlformats.org/officeDocument/2006/relationships/image" Target="../media/image90.jpg"/><Relationship Id="rId4" Type="http://schemas.openxmlformats.org/officeDocument/2006/relationships/image" Target="../media/image5.png"/></Relationships>
</file>

<file path=ppt/slides/_rels/slide1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1.png"/><Relationship Id="rId4" Type="http://schemas.openxmlformats.org/officeDocument/2006/relationships/image" Target="../media/image5.png"/></Relationships>
</file>

<file path=ppt/slides/_rels/slide1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7.jpe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3.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jpeg"/><Relationship Id="rId7" Type="http://schemas.openxmlformats.org/officeDocument/2006/relationships/diagramQuickStyle" Target="../diagrams/quickStyle2.xm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png"/><Relationship Id="rId9" Type="http://schemas.microsoft.com/office/2007/relationships/diagramDrawing" Target="../diagrams/drawing2.xml"/></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jpe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7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62.jpg"/><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9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E26F4930-AC3C-D847-B664-D946EDF9FEE0}"/>
              </a:ext>
            </a:extLst>
          </p:cNvPr>
          <p:cNvPicPr>
            <a:picLocks noChangeAspect="1"/>
          </p:cNvPicPr>
          <p:nvPr/>
        </p:nvPicPr>
        <p:blipFill>
          <a:blip r:embed="rId3"/>
          <a:stretch>
            <a:fillRect/>
          </a:stretch>
        </p:blipFill>
        <p:spPr>
          <a:xfrm>
            <a:off x="4634279" y="0"/>
            <a:ext cx="7261844" cy="6858000"/>
          </a:xfrm>
          <a:prstGeom prst="rect">
            <a:avLst/>
          </a:prstGeom>
        </p:spPr>
      </p:pic>
      <p:pic>
        <p:nvPicPr>
          <p:cNvPr id="5" name="Immagine 4">
            <a:extLst>
              <a:ext uri="{FF2B5EF4-FFF2-40B4-BE49-F238E27FC236}">
                <a16:creationId xmlns:a16="http://schemas.microsoft.com/office/drawing/2014/main" id="{DE6E03C3-37C2-BB40-A4E0-D7D9B5740AE6}"/>
              </a:ext>
            </a:extLst>
          </p:cNvPr>
          <p:cNvPicPr>
            <a:picLocks noChangeAspect="1"/>
          </p:cNvPicPr>
          <p:nvPr/>
        </p:nvPicPr>
        <p:blipFill>
          <a:blip r:embed="rId4"/>
          <a:stretch>
            <a:fillRect/>
          </a:stretch>
        </p:blipFill>
        <p:spPr>
          <a:xfrm>
            <a:off x="0" y="0"/>
            <a:ext cx="12192000" cy="6858000"/>
          </a:xfrm>
          <a:prstGeom prst="rect">
            <a:avLst/>
          </a:prstGeom>
        </p:spPr>
      </p:pic>
      <p:pic>
        <p:nvPicPr>
          <p:cNvPr id="11" name="Immagine 10">
            <a:extLst>
              <a:ext uri="{FF2B5EF4-FFF2-40B4-BE49-F238E27FC236}">
                <a16:creationId xmlns:a16="http://schemas.microsoft.com/office/drawing/2014/main" id="{55ECAB7C-E053-0644-9381-C8B9E8B91498}"/>
              </a:ext>
            </a:extLst>
          </p:cNvPr>
          <p:cNvPicPr>
            <a:picLocks noChangeAspect="1"/>
          </p:cNvPicPr>
          <p:nvPr/>
        </p:nvPicPr>
        <p:blipFill>
          <a:blip r:embed="rId5"/>
          <a:stretch>
            <a:fillRect/>
          </a:stretch>
        </p:blipFill>
        <p:spPr>
          <a:xfrm>
            <a:off x="1482802" y="3963605"/>
            <a:ext cx="2565400" cy="2686736"/>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6"/>
          <a:stretch>
            <a:fillRect/>
          </a:stretch>
        </p:blipFill>
        <p:spPr>
          <a:xfrm>
            <a:off x="370367" y="232986"/>
            <a:ext cx="2478394" cy="1381760"/>
          </a:xfrm>
          <a:prstGeom prst="rect">
            <a:avLst/>
          </a:prstGeom>
        </p:spPr>
      </p:pic>
      <p:sp>
        <p:nvSpPr>
          <p:cNvPr id="2" name="Titolo 1">
            <a:extLst>
              <a:ext uri="{FF2B5EF4-FFF2-40B4-BE49-F238E27FC236}">
                <a16:creationId xmlns:a16="http://schemas.microsoft.com/office/drawing/2014/main" id="{0E998850-A05E-3346-B1E7-FC842BC6CACD}"/>
              </a:ext>
            </a:extLst>
          </p:cNvPr>
          <p:cNvSpPr>
            <a:spLocks noGrp="1"/>
          </p:cNvSpPr>
          <p:nvPr>
            <p:ph type="ctrTitle"/>
          </p:nvPr>
        </p:nvSpPr>
        <p:spPr>
          <a:xfrm>
            <a:off x="0" y="3782017"/>
            <a:ext cx="5521911" cy="2367116"/>
          </a:xfrm>
        </p:spPr>
        <p:txBody>
          <a:bodyPr>
            <a:normAutofit/>
          </a:bodyPr>
          <a:lstStyle/>
          <a:p>
            <a:r>
              <a:rPr lang="it-IT" sz="2000" b="1" dirty="0">
                <a:solidFill>
                  <a:schemeClr val="bg2">
                    <a:lumMod val="25000"/>
                  </a:schemeClr>
                </a:solidFill>
                <a:latin typeface="Arial Narrow" panose="020B0604020202020204" pitchFamily="34" charset="0"/>
                <a:cs typeface="Arial Narrow" panose="020B0604020202020204" pitchFamily="34" charset="0"/>
              </a:rPr>
              <a:t>L’ASSOCIAZIONE </a:t>
            </a:r>
            <a:br>
              <a:rPr lang="it-IT" sz="2000" b="1" dirty="0">
                <a:solidFill>
                  <a:schemeClr val="bg2">
                    <a:lumMod val="25000"/>
                  </a:schemeClr>
                </a:solidFill>
                <a:latin typeface="Arial Narrow" panose="020B0604020202020204" pitchFamily="34" charset="0"/>
                <a:cs typeface="Arial Narrow" panose="020B0604020202020204" pitchFamily="34" charset="0"/>
              </a:rPr>
            </a:br>
            <a:r>
              <a:rPr lang="it-IT" sz="2000" b="1" dirty="0">
                <a:solidFill>
                  <a:schemeClr val="bg2">
                    <a:lumMod val="25000"/>
                  </a:schemeClr>
                </a:solidFill>
                <a:latin typeface="Arial Narrow" panose="020B0604020202020204" pitchFamily="34" charset="0"/>
                <a:cs typeface="Arial Narrow" panose="020B0604020202020204" pitchFamily="34" charset="0"/>
              </a:rPr>
              <a:t>DEGLI ASSISTENTI </a:t>
            </a:r>
            <a:br>
              <a:rPr lang="it-IT" sz="2000" b="1" dirty="0">
                <a:solidFill>
                  <a:schemeClr val="bg2">
                    <a:lumMod val="25000"/>
                  </a:schemeClr>
                </a:solidFill>
                <a:latin typeface="Arial Narrow" panose="020B0604020202020204" pitchFamily="34" charset="0"/>
                <a:cs typeface="Arial Narrow" panose="020B0604020202020204" pitchFamily="34" charset="0"/>
              </a:rPr>
            </a:br>
            <a:r>
              <a:rPr lang="it-IT" sz="2000" b="1" dirty="0">
                <a:solidFill>
                  <a:schemeClr val="bg2">
                    <a:lumMod val="25000"/>
                  </a:schemeClr>
                </a:solidFill>
                <a:latin typeface="Arial Narrow" panose="020B0604020202020204" pitchFamily="34" charset="0"/>
                <a:cs typeface="Arial Narrow" panose="020B0604020202020204" pitchFamily="34" charset="0"/>
              </a:rPr>
              <a:t>PER GLI ASSISTENTI</a:t>
            </a:r>
            <a:br>
              <a:rPr lang="it-IT" sz="2000" b="1" dirty="0">
                <a:solidFill>
                  <a:schemeClr val="bg2">
                    <a:lumMod val="25000"/>
                  </a:schemeClr>
                </a:solidFill>
                <a:latin typeface="Arial Narrow" panose="020B0604020202020204" pitchFamily="34" charset="0"/>
                <a:cs typeface="Arial Narrow" panose="020B0604020202020204" pitchFamily="34" charset="0"/>
              </a:rPr>
            </a:br>
            <a:endParaRPr lang="it-IT" sz="2000" b="1" dirty="0">
              <a:solidFill>
                <a:schemeClr val="bg2">
                  <a:lumMod val="25000"/>
                </a:schemeClr>
              </a:solidFill>
              <a:latin typeface="Arial Narrow" panose="020B0604020202020204" pitchFamily="34" charset="0"/>
              <a:cs typeface="Arial Narrow" panose="020B0604020202020204" pitchFamily="34" charset="0"/>
            </a:endParaRPr>
          </a:p>
        </p:txBody>
      </p:sp>
      <p:sp>
        <p:nvSpPr>
          <p:cNvPr id="3" name="CasellaDiTesto 2">
            <a:extLst>
              <a:ext uri="{FF2B5EF4-FFF2-40B4-BE49-F238E27FC236}">
                <a16:creationId xmlns:a16="http://schemas.microsoft.com/office/drawing/2014/main" id="{57C83C15-7675-4D11-9829-C672E49A4597}"/>
              </a:ext>
            </a:extLst>
          </p:cNvPr>
          <p:cNvSpPr txBox="1"/>
          <p:nvPr/>
        </p:nvSpPr>
        <p:spPr>
          <a:xfrm>
            <a:off x="370367" y="2490894"/>
            <a:ext cx="5172891" cy="830997"/>
          </a:xfrm>
          <a:prstGeom prst="rect">
            <a:avLst/>
          </a:prstGeom>
          <a:noFill/>
        </p:spPr>
        <p:txBody>
          <a:bodyPr wrap="square" rtlCol="0">
            <a:spAutoFit/>
          </a:bodyPr>
          <a:lstStyle/>
          <a:p>
            <a:r>
              <a:rPr lang="it-IT" sz="2400" dirty="0">
                <a:solidFill>
                  <a:schemeClr val="bg1"/>
                </a:solidFill>
                <a:latin typeface="Arial" panose="020B0604020202020204" pitchFamily="34" charset="0"/>
                <a:cs typeface="Arial" panose="020B0604020202020204" pitchFamily="34" charset="0"/>
              </a:rPr>
              <a:t>MANSIONI E AMBITI DI COMPETENZE, LIMITI DI RUOLO.</a:t>
            </a:r>
          </a:p>
        </p:txBody>
      </p:sp>
      <p:sp>
        <p:nvSpPr>
          <p:cNvPr id="6" name="Segnaposto piè di pagina 5">
            <a:extLst>
              <a:ext uri="{FF2B5EF4-FFF2-40B4-BE49-F238E27FC236}">
                <a16:creationId xmlns:a16="http://schemas.microsoft.com/office/drawing/2014/main" id="{4E5E82AB-DD55-43AD-8BE3-18CD7E449A1E}"/>
              </a:ext>
            </a:extLst>
          </p:cNvPr>
          <p:cNvSpPr>
            <a:spLocks noGrp="1"/>
          </p:cNvSpPr>
          <p:nvPr>
            <p:ph type="ftr" sz="quarter" idx="11"/>
          </p:nvPr>
        </p:nvSpPr>
        <p:spPr/>
        <p:txBody>
          <a:bodyPr/>
          <a:lstStyle/>
          <a:p>
            <a:r>
              <a:rPr lang="it-IT"/>
              <a:t>ROSSELLA ABBONDANZA - PRESIDENTE IDEA</a:t>
            </a:r>
            <a:endParaRPr lang="it-IT" dirty="0"/>
          </a:p>
        </p:txBody>
      </p:sp>
      <p:sp>
        <p:nvSpPr>
          <p:cNvPr id="4" name="Segnaposto data 3"/>
          <p:cNvSpPr>
            <a:spLocks noGrp="1"/>
          </p:cNvSpPr>
          <p:nvPr>
            <p:ph type="dt" sz="half" idx="10"/>
          </p:nvPr>
        </p:nvSpPr>
        <p:spPr/>
        <p:txBody>
          <a:bodyPr/>
          <a:lstStyle/>
          <a:p>
            <a:r>
              <a:rPr lang="it-IT"/>
              <a:t>22/09/2020</a:t>
            </a:r>
          </a:p>
        </p:txBody>
      </p:sp>
      <p:pic>
        <p:nvPicPr>
          <p:cNvPr id="7" name="Immagin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1106" y="232986"/>
            <a:ext cx="2674592" cy="1281576"/>
          </a:xfrm>
          <a:prstGeom prst="rect">
            <a:avLst/>
          </a:prstGeom>
        </p:spPr>
      </p:pic>
    </p:spTree>
    <p:extLst>
      <p:ext uri="{BB962C8B-B14F-4D97-AF65-F5344CB8AC3E}">
        <p14:creationId xmlns:p14="http://schemas.microsoft.com/office/powerpoint/2010/main" val="134538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pic>
        <p:nvPicPr>
          <p:cNvPr id="4" name="Immagine 3" descr="Splintaggio.jpg"/>
          <p:cNvPicPr>
            <a:picLocks noChangeAspect="1"/>
          </p:cNvPicPr>
          <p:nvPr/>
        </p:nvPicPr>
        <p:blipFill>
          <a:blip r:embed="rId5"/>
          <a:stretch>
            <a:fillRect/>
          </a:stretch>
        </p:blipFill>
        <p:spPr>
          <a:xfrm>
            <a:off x="1964451" y="1905865"/>
            <a:ext cx="7707448" cy="3892261"/>
          </a:xfrm>
          <a:prstGeom prst="rect">
            <a:avLst/>
          </a:prstGeom>
        </p:spPr>
      </p:pic>
      <p:sp>
        <p:nvSpPr>
          <p:cNvPr id="2" name="Segnaposto data 1"/>
          <p:cNvSpPr>
            <a:spLocks noGrp="1"/>
          </p:cNvSpPr>
          <p:nvPr>
            <p:ph type="dt" sz="half" idx="10"/>
          </p:nvPr>
        </p:nvSpPr>
        <p:spPr/>
        <p:txBody>
          <a:bodyPr/>
          <a:lstStyle/>
          <a:p>
            <a:r>
              <a:rPr lang="it-IT"/>
              <a:t>22/09/2020</a:t>
            </a:r>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311646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5" name="Rettangolo 4">
            <a:extLst>
              <a:ext uri="{FF2B5EF4-FFF2-40B4-BE49-F238E27FC236}">
                <a16:creationId xmlns:a16="http://schemas.microsoft.com/office/drawing/2014/main" id="{FC75B62C-D632-4D84-AED6-22A67163AED7}"/>
              </a:ext>
            </a:extLst>
          </p:cNvPr>
          <p:cNvSpPr/>
          <p:nvPr/>
        </p:nvSpPr>
        <p:spPr>
          <a:xfrm>
            <a:off x="281157" y="353714"/>
            <a:ext cx="9144000"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Giovani più istruiti ma resta lo svantaggio con il resto d’Europa Le differenze generazionali nei livelli di istruzione sono evidenti da molti punti di vista.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Questi dati mettono in luce la permanenza di una forte criticità nel raggiungere l’obiettivo di portare tutti i giovani a conseguire adeguati livelli di istruzione e, di conseguenza, nel garantire pari opportunità di accesso a buone condizioni sociali e professionali. </a:t>
            </a:r>
          </a:p>
        </p:txBody>
      </p:sp>
      <p:pic>
        <p:nvPicPr>
          <p:cNvPr id="7" name="Immagine 6">
            <a:extLst>
              <a:ext uri="{FF2B5EF4-FFF2-40B4-BE49-F238E27FC236}">
                <a16:creationId xmlns:a16="http://schemas.microsoft.com/office/drawing/2014/main" id="{C97931BB-AAF7-4446-8E54-B36C971483CB}"/>
              </a:ext>
            </a:extLst>
          </p:cNvPr>
          <p:cNvPicPr>
            <a:picLocks noChangeAspect="1"/>
          </p:cNvPicPr>
          <p:nvPr/>
        </p:nvPicPr>
        <p:blipFill>
          <a:blip r:embed="rId5"/>
          <a:stretch>
            <a:fillRect/>
          </a:stretch>
        </p:blipFill>
        <p:spPr>
          <a:xfrm>
            <a:off x="3251815" y="2665461"/>
            <a:ext cx="6173342" cy="34892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Segnaposto data 1"/>
          <p:cNvSpPr>
            <a:spLocks noGrp="1"/>
          </p:cNvSpPr>
          <p:nvPr>
            <p:ph type="dt" sz="half" idx="10"/>
          </p:nvPr>
        </p:nvSpPr>
        <p:spPr/>
        <p:txBody>
          <a:bodyPr/>
          <a:lstStyle/>
          <a:p>
            <a:fld id="{18817FD7-B7BF-463A-AE9F-C2BB77FBC9CA}"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124131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51065"/>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1184803" y="2032000"/>
            <a:ext cx="10658853" cy="2603790"/>
          </a:xfrm>
          <a:prstGeom prst="rect">
            <a:avLst/>
          </a:prstGeom>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a:ln>
                  <a:noFill/>
                </a:ln>
                <a:solidFill>
                  <a:srgbClr val="7A1557"/>
                </a:solidFill>
                <a:effectLst/>
                <a:uLnTx/>
                <a:uFillTx/>
                <a:latin typeface="Arial" pitchFamily="34" charset="0"/>
                <a:ea typeface="+mn-ea"/>
                <a:cs typeface="Arial" pitchFamily="34" charset="0"/>
              </a:rPr>
              <a:t>Comunicare in maniera corretta </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a:ln>
                  <a:noFill/>
                </a:ln>
                <a:solidFill>
                  <a:srgbClr val="7A1557"/>
                </a:solidFill>
                <a:effectLst/>
                <a:uLnTx/>
                <a:uFillTx/>
                <a:latin typeface="Arial" pitchFamily="34" charset="0"/>
                <a:ea typeface="+mn-ea"/>
                <a:cs typeface="Arial" pitchFamily="34" charset="0"/>
              </a:rPr>
              <a:t>Usare le tecnologie informatiche</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a:ln>
                  <a:noFill/>
                </a:ln>
                <a:solidFill>
                  <a:srgbClr val="7A1557"/>
                </a:solidFill>
                <a:effectLst/>
                <a:uLnTx/>
                <a:uFillTx/>
                <a:latin typeface="Arial" pitchFamily="34" charset="0"/>
                <a:ea typeface="+mn-ea"/>
                <a:cs typeface="Arial" pitchFamily="34" charset="0"/>
              </a:rPr>
              <a:t>Organizzare l’agenda e le funzioni dello Studio</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a:ln>
                  <a:noFill/>
                </a:ln>
                <a:solidFill>
                  <a:srgbClr val="7A1557"/>
                </a:solidFill>
                <a:effectLst/>
                <a:uLnTx/>
                <a:uFillTx/>
                <a:latin typeface="Arial" pitchFamily="34" charset="0"/>
                <a:ea typeface="+mn-ea"/>
                <a:cs typeface="Arial" pitchFamily="34" charset="0"/>
              </a:rPr>
              <a:t>Usare le tecnologie della fotografia digitale</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a:ln>
                  <a:noFill/>
                </a:ln>
                <a:solidFill>
                  <a:srgbClr val="7A1557"/>
                </a:solidFill>
                <a:effectLst/>
                <a:uLnTx/>
                <a:uFillTx/>
                <a:latin typeface="Arial" pitchFamily="34" charset="0"/>
                <a:ea typeface="+mn-ea"/>
                <a:cs typeface="Arial" pitchFamily="34" charset="0"/>
              </a:rPr>
              <a:t>Assistere alle fasi di una cura odontoiatrica e ad un intervento di chirurgia ambulatoriale odontoiatrica o implantologica</a:t>
            </a:r>
          </a:p>
        </p:txBody>
      </p:sp>
      <p:sp>
        <p:nvSpPr>
          <p:cNvPr id="5" name="Titolo 1"/>
          <p:cNvSpPr>
            <a:spLocks/>
          </p:cNvSpPr>
          <p:nvPr/>
        </p:nvSpPr>
        <p:spPr bwMode="auto">
          <a:xfrm>
            <a:off x="348343" y="1182687"/>
            <a:ext cx="10842171"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L’ASO </a:t>
            </a:r>
            <a:r>
              <a:rPr kumimoji="0" lang="it-IT" sz="2800" b="1" i="0" u="none" strike="noStrike" kern="1200" cap="none" spc="0" normalizeH="0" baseline="0" noProof="0" dirty="0" err="1">
                <a:ln>
                  <a:noFill/>
                </a:ln>
                <a:solidFill>
                  <a:srgbClr val="98307A"/>
                </a:solidFill>
                <a:effectLst/>
                <a:uLnTx/>
                <a:uFillTx/>
                <a:latin typeface="Arial" pitchFamily="34" charset="0"/>
                <a:ea typeface="+mn-ea"/>
                <a:cs typeface="Arial" pitchFamily="34" charset="0"/>
              </a:rPr>
              <a:t>SA…</a:t>
            </a:r>
            <a:endPar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endParaRPr>
          </a:p>
        </p:txBody>
      </p:sp>
      <p:sp>
        <p:nvSpPr>
          <p:cNvPr id="2" name="Segnaposto data 1"/>
          <p:cNvSpPr>
            <a:spLocks noGrp="1"/>
          </p:cNvSpPr>
          <p:nvPr>
            <p:ph type="dt" sz="half" idx="10"/>
          </p:nvPr>
        </p:nvSpPr>
        <p:spPr/>
        <p:txBody>
          <a:bodyPr/>
          <a:lstStyle/>
          <a:p>
            <a:fld id="{536A4081-DE0E-41DD-A739-0E297139D90E}"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160501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348343" y="1979372"/>
            <a:ext cx="6981371" cy="1643527"/>
          </a:xfrm>
          <a:prstGeom prst="rect">
            <a:avLst/>
          </a:prstGeom>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a:ln>
                  <a:noFill/>
                </a:ln>
                <a:solidFill>
                  <a:srgbClr val="7A1557"/>
                </a:solidFill>
                <a:effectLst/>
                <a:uLnTx/>
                <a:uFillTx/>
                <a:latin typeface="Arial" pitchFamily="34" charset="0"/>
                <a:ea typeface="+mn-ea"/>
                <a:cs typeface="Arial" pitchFamily="34" charset="0"/>
              </a:rPr>
              <a:t>Il percorso di sterilizzazione e i sistemi di controllo delle autoclavi</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a:ln>
                  <a:noFill/>
                </a:ln>
                <a:solidFill>
                  <a:srgbClr val="7A1557"/>
                </a:solidFill>
                <a:effectLst/>
                <a:uLnTx/>
                <a:uFillTx/>
                <a:latin typeface="Arial" pitchFamily="34" charset="0"/>
                <a:ea typeface="+mn-ea"/>
                <a:cs typeface="Arial" pitchFamily="34" charset="0"/>
              </a:rPr>
              <a:t>Le normative della legge Testo unico 81/08 in materia di Sicurezza nei Luoghi di Lavoro</a:t>
            </a:r>
          </a:p>
        </p:txBody>
      </p:sp>
      <p:sp>
        <p:nvSpPr>
          <p:cNvPr id="5" name="Titolo 1"/>
          <p:cNvSpPr>
            <a:spLocks/>
          </p:cNvSpPr>
          <p:nvPr/>
        </p:nvSpPr>
        <p:spPr bwMode="auto">
          <a:xfrm>
            <a:off x="348343" y="1182687"/>
            <a:ext cx="10842171"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L’ASO </a:t>
            </a:r>
            <a:r>
              <a:rPr kumimoji="0" lang="it-IT" sz="2800" b="1" i="0" u="none" strike="noStrike" kern="1200" cap="none" spc="0" normalizeH="0" baseline="0" noProof="0" dirty="0" err="1">
                <a:ln>
                  <a:noFill/>
                </a:ln>
                <a:solidFill>
                  <a:srgbClr val="98307A"/>
                </a:solidFill>
                <a:effectLst/>
                <a:uLnTx/>
                <a:uFillTx/>
                <a:latin typeface="Arial" pitchFamily="34" charset="0"/>
                <a:ea typeface="+mn-ea"/>
                <a:cs typeface="Arial" pitchFamily="34" charset="0"/>
              </a:rPr>
              <a:t>CONOSCE…</a:t>
            </a:r>
            <a:endPar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endParaRPr>
          </a:p>
        </p:txBody>
      </p:sp>
      <p:pic>
        <p:nvPicPr>
          <p:cNvPr id="6" name="Immagine 11" descr="Testo unico.jpg"/>
          <p:cNvPicPr>
            <a:picLocks noChangeAspect="1"/>
          </p:cNvPicPr>
          <p:nvPr/>
        </p:nvPicPr>
        <p:blipFill>
          <a:blip r:embed="rId5"/>
          <a:srcRect/>
          <a:stretch>
            <a:fillRect/>
          </a:stretch>
        </p:blipFill>
        <p:spPr bwMode="auto">
          <a:xfrm>
            <a:off x="6323919" y="3982245"/>
            <a:ext cx="5248275" cy="187166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Segnaposto data 1"/>
          <p:cNvSpPr>
            <a:spLocks noGrp="1"/>
          </p:cNvSpPr>
          <p:nvPr>
            <p:ph type="dt" sz="half" idx="10"/>
          </p:nvPr>
        </p:nvSpPr>
        <p:spPr/>
        <p:txBody>
          <a:bodyPr/>
          <a:lstStyle/>
          <a:p>
            <a:fld id="{746B5515-FB1F-4FAE-AB04-541F179C4055}"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327593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838200" y="2539879"/>
            <a:ext cx="6981371" cy="2234458"/>
          </a:xfrm>
          <a:prstGeom prst="rect">
            <a:avLst/>
          </a:prstGeom>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a:ln>
                  <a:noFill/>
                </a:ln>
                <a:solidFill>
                  <a:srgbClr val="7A1557"/>
                </a:solidFill>
                <a:effectLst/>
                <a:uLnTx/>
                <a:uFillTx/>
                <a:latin typeface="Arial" pitchFamily="34" charset="0"/>
                <a:ea typeface="+mn-ea"/>
                <a:cs typeface="Arial" pitchFamily="34" charset="0"/>
              </a:rPr>
              <a:t>Empatia</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a:ln>
                  <a:noFill/>
                </a:ln>
                <a:solidFill>
                  <a:srgbClr val="7A1557"/>
                </a:solidFill>
                <a:effectLst/>
                <a:uLnTx/>
                <a:uFillTx/>
                <a:latin typeface="Arial" pitchFamily="34" charset="0"/>
                <a:ea typeface="+mn-ea"/>
                <a:cs typeface="Arial" pitchFamily="34" charset="0"/>
              </a:rPr>
              <a:t>Disponibilità</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a:ln>
                  <a:noFill/>
                </a:ln>
                <a:solidFill>
                  <a:srgbClr val="7A1557"/>
                </a:solidFill>
                <a:effectLst/>
                <a:uLnTx/>
                <a:uFillTx/>
                <a:latin typeface="Arial" pitchFamily="34" charset="0"/>
                <a:ea typeface="+mn-ea"/>
                <a:cs typeface="Arial" pitchFamily="34" charset="0"/>
              </a:rPr>
              <a:t>Abilità nel </a:t>
            </a:r>
            <a:r>
              <a:rPr kumimoji="0" lang="it-IT" sz="2400" b="0" i="0" u="none" strike="noStrike" kern="1200" cap="none" spc="0" normalizeH="0" baseline="0" noProof="0" dirty="0" err="1">
                <a:ln>
                  <a:noFill/>
                </a:ln>
                <a:solidFill>
                  <a:srgbClr val="7A1557"/>
                </a:solidFill>
                <a:effectLst/>
                <a:uLnTx/>
                <a:uFillTx/>
                <a:latin typeface="Arial" pitchFamily="34" charset="0"/>
                <a:ea typeface="+mn-ea"/>
                <a:cs typeface="Arial" pitchFamily="34" charset="0"/>
              </a:rPr>
              <a:t>Problem</a:t>
            </a:r>
            <a:r>
              <a:rPr kumimoji="0" lang="it-IT" sz="2400" b="0" i="0" u="none" strike="noStrike" kern="1200" cap="none" spc="0" normalizeH="0" baseline="0" noProof="0" dirty="0">
                <a:ln>
                  <a:noFill/>
                </a:ln>
                <a:solidFill>
                  <a:srgbClr val="7A1557"/>
                </a:solidFill>
                <a:effectLst/>
                <a:uLnTx/>
                <a:uFillTx/>
                <a:latin typeface="Arial" pitchFamily="34" charset="0"/>
                <a:ea typeface="+mn-ea"/>
                <a:cs typeface="Arial" pitchFamily="34" charset="0"/>
              </a:rPr>
              <a:t> </a:t>
            </a:r>
            <a:r>
              <a:rPr kumimoji="0" lang="it-IT" sz="2400" b="0" i="0" u="none" strike="noStrike" kern="1200" cap="none" spc="0" normalizeH="0" baseline="0" noProof="0" dirty="0" err="1">
                <a:ln>
                  <a:noFill/>
                </a:ln>
                <a:solidFill>
                  <a:srgbClr val="7A1557"/>
                </a:solidFill>
                <a:effectLst/>
                <a:uLnTx/>
                <a:uFillTx/>
                <a:latin typeface="Arial" pitchFamily="34" charset="0"/>
                <a:ea typeface="+mn-ea"/>
                <a:cs typeface="Arial" pitchFamily="34" charset="0"/>
              </a:rPr>
              <a:t>Solving</a:t>
            </a:r>
            <a:endParaRPr kumimoji="0" lang="it-IT" sz="2400" b="0" i="0" u="none" strike="noStrike" kern="1200" cap="none" spc="0" normalizeH="0" baseline="0" noProof="0" dirty="0">
              <a:ln>
                <a:noFill/>
              </a:ln>
              <a:solidFill>
                <a:srgbClr val="7A1557"/>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a:ln>
                  <a:noFill/>
                </a:ln>
                <a:solidFill>
                  <a:srgbClr val="7A1557"/>
                </a:solidFill>
                <a:effectLst/>
                <a:uLnTx/>
                <a:uFillTx/>
                <a:latin typeface="Arial" pitchFamily="34" charset="0"/>
                <a:ea typeface="+mn-ea"/>
                <a:cs typeface="Arial" pitchFamily="34" charset="0"/>
              </a:rPr>
              <a:t>Attitudine alla comunicazione</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a:ln>
                  <a:noFill/>
                </a:ln>
                <a:solidFill>
                  <a:srgbClr val="7A1557"/>
                </a:solidFill>
                <a:effectLst/>
                <a:uLnTx/>
                <a:uFillTx/>
                <a:latin typeface="Arial" pitchFamily="34" charset="0"/>
                <a:ea typeface="+mn-ea"/>
                <a:cs typeface="Arial" pitchFamily="34" charset="0"/>
              </a:rPr>
              <a:t>Competenza </a:t>
            </a:r>
          </a:p>
        </p:txBody>
      </p:sp>
      <p:sp>
        <p:nvSpPr>
          <p:cNvPr id="5" name="Titolo 1"/>
          <p:cNvSpPr>
            <a:spLocks/>
          </p:cNvSpPr>
          <p:nvPr/>
        </p:nvSpPr>
        <p:spPr bwMode="auto">
          <a:xfrm>
            <a:off x="348343" y="1182687"/>
            <a:ext cx="10842171"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QUALITA’ DELL’ASO</a:t>
            </a:r>
          </a:p>
        </p:txBody>
      </p:sp>
      <p:pic>
        <p:nvPicPr>
          <p:cNvPr id="6" name="Immagine 5">
            <a:extLst>
              <a:ext uri="{FF2B5EF4-FFF2-40B4-BE49-F238E27FC236}">
                <a16:creationId xmlns:a16="http://schemas.microsoft.com/office/drawing/2014/main" id="{99164B49-F508-4A6A-99A1-43E3216AAD48}"/>
              </a:ext>
            </a:extLst>
          </p:cNvPr>
          <p:cNvPicPr>
            <a:picLocks noChangeAspect="1"/>
          </p:cNvPicPr>
          <p:nvPr/>
        </p:nvPicPr>
        <p:blipFill>
          <a:blip r:embed="rId5"/>
          <a:stretch>
            <a:fillRect/>
          </a:stretch>
        </p:blipFill>
        <p:spPr>
          <a:xfrm>
            <a:off x="6096000" y="1860530"/>
            <a:ext cx="4623464" cy="43672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egnaposto data 1"/>
          <p:cNvSpPr>
            <a:spLocks noGrp="1"/>
          </p:cNvSpPr>
          <p:nvPr>
            <p:ph type="dt" sz="half" idx="10"/>
          </p:nvPr>
        </p:nvSpPr>
        <p:spPr/>
        <p:txBody>
          <a:bodyPr/>
          <a:lstStyle/>
          <a:p>
            <a:fld id="{6B184F0C-4FDA-475F-A29D-885BF573E84C}"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327785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4127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0" y="3006086"/>
            <a:ext cx="9842137" cy="1040285"/>
          </a:xfrm>
          <a:prstGeom prst="rect">
            <a:avLst/>
          </a:prstGeom>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800" b="0" i="0" u="none" strike="noStrike" kern="1200" cap="none" spc="0" normalizeH="0" baseline="0" noProof="0" dirty="0">
                <a:ln>
                  <a:noFill/>
                </a:ln>
                <a:solidFill>
                  <a:srgbClr val="7A1557"/>
                </a:solidFill>
                <a:effectLst/>
                <a:uLnTx/>
                <a:uFillTx/>
                <a:latin typeface="Arial" pitchFamily="34" charset="0"/>
                <a:ea typeface="+mn-ea"/>
                <a:cs typeface="Arial" pitchFamily="34" charset="0"/>
              </a:rPr>
              <a:t>E’ curata, gentile, paziente, diligente.</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800" b="0" i="0" u="none" strike="noStrike" kern="1200" cap="none" spc="0" normalizeH="0" baseline="0" noProof="0" dirty="0">
                <a:ln>
                  <a:noFill/>
                </a:ln>
                <a:solidFill>
                  <a:srgbClr val="7A1557"/>
                </a:solidFill>
                <a:effectLst/>
                <a:uLnTx/>
                <a:uFillTx/>
                <a:latin typeface="Arial" pitchFamily="34" charset="0"/>
                <a:ea typeface="+mn-ea"/>
                <a:cs typeface="Arial" pitchFamily="34" charset="0"/>
              </a:rPr>
              <a:t>Tutto questo l’abbiamo imparato, fino ad oggi, sul campo!</a:t>
            </a:r>
          </a:p>
        </p:txBody>
      </p:sp>
      <p:sp>
        <p:nvSpPr>
          <p:cNvPr id="5" name="Titolo 1"/>
          <p:cNvSpPr>
            <a:spLocks/>
          </p:cNvSpPr>
          <p:nvPr/>
        </p:nvSpPr>
        <p:spPr bwMode="auto">
          <a:xfrm>
            <a:off x="348343" y="1182687"/>
            <a:ext cx="10842171"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QUALITA’ DELL’ASO</a:t>
            </a:r>
          </a:p>
        </p:txBody>
      </p:sp>
      <p:sp>
        <p:nvSpPr>
          <p:cNvPr id="6" name="CasellaDiTesto 5">
            <a:extLst>
              <a:ext uri="{FF2B5EF4-FFF2-40B4-BE49-F238E27FC236}">
                <a16:creationId xmlns:a16="http://schemas.microsoft.com/office/drawing/2014/main" id="{507AC3A4-75B0-4A82-84F4-A2943898D001}"/>
              </a:ext>
            </a:extLst>
          </p:cNvPr>
          <p:cNvSpPr txBox="1"/>
          <p:nvPr/>
        </p:nvSpPr>
        <p:spPr>
          <a:xfrm>
            <a:off x="4365581" y="4234675"/>
            <a:ext cx="4701928"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srgbClr val="7A1557"/>
                </a:solidFill>
                <a:effectLst/>
                <a:uLnTx/>
                <a:uFillTx/>
                <a:latin typeface="Arial" panose="020B0604020202020204" pitchFamily="34" charset="0"/>
                <a:ea typeface="+mn-ea"/>
                <a:cs typeface="Arial" panose="020B0604020202020204" pitchFamily="34" charset="0"/>
              </a:rPr>
              <a:t>E CHI SIAMO…?!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7A1557"/>
              </a:solidFill>
              <a:effectLst/>
              <a:uLnTx/>
              <a:uFillTx/>
              <a:latin typeface="Arial" panose="020B0604020202020204" pitchFamily="34" charset="0"/>
              <a:ea typeface="+mn-ea"/>
              <a:cs typeface="Arial" panose="020B0604020202020204" pitchFamily="34" charset="0"/>
            </a:endParaRPr>
          </a:p>
        </p:txBody>
      </p:sp>
      <p:pic>
        <p:nvPicPr>
          <p:cNvPr id="11" name="Immagine 10">
            <a:extLst>
              <a:ext uri="{FF2B5EF4-FFF2-40B4-BE49-F238E27FC236}">
                <a16:creationId xmlns:a16="http://schemas.microsoft.com/office/drawing/2014/main" id="{38ECD4D4-ECFC-4829-8BEA-5A4E20B4FD30}"/>
              </a:ext>
            </a:extLst>
          </p:cNvPr>
          <p:cNvPicPr>
            <a:picLocks noChangeAspect="1"/>
          </p:cNvPicPr>
          <p:nvPr/>
        </p:nvPicPr>
        <p:blipFill>
          <a:blip r:embed="rId5"/>
          <a:stretch>
            <a:fillRect/>
          </a:stretch>
        </p:blipFill>
        <p:spPr>
          <a:xfrm>
            <a:off x="9823472" y="1638252"/>
            <a:ext cx="2095500" cy="4610100"/>
          </a:xfrm>
          <a:prstGeom prst="rect">
            <a:avLst/>
          </a:prstGeom>
          <a:ln>
            <a:noFill/>
          </a:ln>
          <a:effectLst>
            <a:softEdge rad="112500"/>
          </a:effectLst>
        </p:spPr>
      </p:pic>
      <p:sp>
        <p:nvSpPr>
          <p:cNvPr id="2" name="Segnaposto data 1"/>
          <p:cNvSpPr>
            <a:spLocks noGrp="1"/>
          </p:cNvSpPr>
          <p:nvPr>
            <p:ph type="dt" sz="half" idx="10"/>
          </p:nvPr>
        </p:nvSpPr>
        <p:spPr/>
        <p:txBody>
          <a:bodyPr/>
          <a:lstStyle/>
          <a:p>
            <a:fld id="{951B1971-7EDD-41D7-86ED-367C700FC7BD}"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61985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5" name="Titolo 1"/>
          <p:cNvSpPr>
            <a:spLocks/>
          </p:cNvSpPr>
          <p:nvPr/>
        </p:nvSpPr>
        <p:spPr bwMode="auto">
          <a:xfrm>
            <a:off x="348343" y="1182687"/>
            <a:ext cx="10842171"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E chi e’: WONDERWOMAN?</a:t>
            </a:r>
          </a:p>
        </p:txBody>
      </p:sp>
      <p:pic>
        <p:nvPicPr>
          <p:cNvPr id="7" name="Immagine 6">
            <a:extLst>
              <a:ext uri="{FF2B5EF4-FFF2-40B4-BE49-F238E27FC236}">
                <a16:creationId xmlns:a16="http://schemas.microsoft.com/office/drawing/2014/main" id="{A4A6A0E4-A00D-4FB2-87C0-AAE330CB4000}"/>
              </a:ext>
            </a:extLst>
          </p:cNvPr>
          <p:cNvPicPr>
            <a:picLocks noChangeAspect="1"/>
          </p:cNvPicPr>
          <p:nvPr/>
        </p:nvPicPr>
        <p:blipFill>
          <a:blip r:embed="rId5"/>
          <a:stretch>
            <a:fillRect/>
          </a:stretch>
        </p:blipFill>
        <p:spPr>
          <a:xfrm>
            <a:off x="0" y="136525"/>
            <a:ext cx="12192000" cy="6857999"/>
          </a:xfrm>
          <a:prstGeom prst="rect">
            <a:avLst/>
          </a:prstGeom>
        </p:spPr>
      </p:pic>
      <p:sp>
        <p:nvSpPr>
          <p:cNvPr id="10" name="Bolla: nuvola 9">
            <a:extLst>
              <a:ext uri="{FF2B5EF4-FFF2-40B4-BE49-F238E27FC236}">
                <a16:creationId xmlns:a16="http://schemas.microsoft.com/office/drawing/2014/main" id="{04E8F7EE-3379-474B-AA53-DF844096B5BD}"/>
              </a:ext>
            </a:extLst>
          </p:cNvPr>
          <p:cNvSpPr/>
          <p:nvPr/>
        </p:nvSpPr>
        <p:spPr>
          <a:xfrm rot="623636">
            <a:off x="6975871" y="-148562"/>
            <a:ext cx="3130731" cy="288689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mn-ea"/>
                <a:cs typeface="+mn-cs"/>
              </a:rPr>
              <a:t>ANCHE QUESTA GIORNATA E’ FINITA…</a:t>
            </a:r>
          </a:p>
        </p:txBody>
      </p:sp>
      <p:sp>
        <p:nvSpPr>
          <p:cNvPr id="2" name="Segnaposto data 1"/>
          <p:cNvSpPr>
            <a:spLocks noGrp="1"/>
          </p:cNvSpPr>
          <p:nvPr>
            <p:ph type="dt" sz="half" idx="10"/>
          </p:nvPr>
        </p:nvSpPr>
        <p:spPr/>
        <p:txBody>
          <a:bodyPr/>
          <a:lstStyle/>
          <a:p>
            <a:fld id="{E857A025-0BB1-4577-A11E-34277ADB13EF}"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374876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5" name="Titolo 1"/>
          <p:cNvSpPr>
            <a:spLocks/>
          </p:cNvSpPr>
          <p:nvPr/>
        </p:nvSpPr>
        <p:spPr bwMode="auto">
          <a:xfrm>
            <a:off x="348343" y="1182687"/>
            <a:ext cx="10842171"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endParaRPr>
          </a:p>
        </p:txBody>
      </p:sp>
      <p:sp>
        <p:nvSpPr>
          <p:cNvPr id="11" name="Rettangolo 10">
            <a:extLst>
              <a:ext uri="{FF2B5EF4-FFF2-40B4-BE49-F238E27FC236}">
                <a16:creationId xmlns:a16="http://schemas.microsoft.com/office/drawing/2014/main" id="{ADB08F5F-BC30-4C5C-BB5C-D5209031DCA4}"/>
              </a:ext>
            </a:extLst>
          </p:cNvPr>
          <p:cNvSpPr/>
          <p:nvPr/>
        </p:nvSpPr>
        <p:spPr>
          <a:xfrm>
            <a:off x="1229359" y="1259429"/>
            <a:ext cx="8897257" cy="3539430"/>
          </a:xfrm>
          <a:prstGeom prst="rect">
            <a:avLst/>
          </a:prstGeom>
          <a:ln>
            <a:noFill/>
          </a:ln>
          <a:effectLst>
            <a:outerShdw blurRad="225425" dist="50800" dir="5220000" algn="ctr">
              <a:srgbClr val="000000">
                <a:alpha val="33000"/>
              </a:srgbClr>
            </a:outerShdw>
          </a:effectLst>
          <a:scene3d>
            <a:camera prst="perspectiveLeft"/>
            <a:lightRig rig="harsh" dir="t">
              <a:rot lat="0" lon="0" rev="3000000"/>
            </a:lightRig>
          </a:scene3d>
          <a:sp3d extrusionH="254000" contourW="19050">
            <a:bevelT w="82550" h="44450" prst="angle"/>
            <a:bevelB w="82550" h="44450" prst="angle"/>
            <a:contourClr>
              <a:srgbClr val="FFFFFF"/>
            </a:contourClr>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NO, SIETE VOI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3200" b="1"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“Professioniste serie e capaci che attendono soltanto di avere un adeguato riconoscimento.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Siate orgogliose del vostro lavoro e delle vostre competenze, dimostrando e comunicando la qualità dello studio dove lavorate.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Esprimete prima di tutto la VOSTRA qualità di donne serie e consapevoli e della propria PROFESSIONALITA’!</a:t>
            </a:r>
          </a:p>
        </p:txBody>
      </p:sp>
      <p:pic>
        <p:nvPicPr>
          <p:cNvPr id="1026" name="Picture 2" descr="Risultati immagini per BOCCIOLO">
            <a:extLst>
              <a:ext uri="{FF2B5EF4-FFF2-40B4-BE49-F238E27FC236}">
                <a16:creationId xmlns:a16="http://schemas.microsoft.com/office/drawing/2014/main" id="{9C513720-4444-40E3-B343-05BF678A8A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178691">
            <a:off x="234139" y="3438904"/>
            <a:ext cx="3371554" cy="3806347"/>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data 1"/>
          <p:cNvSpPr>
            <a:spLocks noGrp="1"/>
          </p:cNvSpPr>
          <p:nvPr>
            <p:ph type="dt" sz="half" idx="10"/>
          </p:nvPr>
        </p:nvSpPr>
        <p:spPr/>
        <p:txBody>
          <a:bodyPr/>
          <a:lstStyle/>
          <a:p>
            <a:fld id="{B7B16577-EF64-471E-AA45-18EE0DC72D13}"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404668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3250" fill="hold"/>
                                        <p:tgtEl>
                                          <p:spTgt spid="1026"/>
                                        </p:tgtEl>
                                        <p:attrNameLst>
                                          <p:attrName>ppt_x</p:attrName>
                                        </p:attrNameLst>
                                      </p:cBhvr>
                                      <p:tavLst>
                                        <p:tav tm="0">
                                          <p:val>
                                            <p:strVal val="#ppt_x"/>
                                          </p:val>
                                        </p:tav>
                                        <p:tav tm="100000">
                                          <p:val>
                                            <p:strVal val="#ppt_x"/>
                                          </p:val>
                                        </p:tav>
                                      </p:tavLst>
                                    </p:anim>
                                    <p:anim calcmode="lin" valueType="num">
                                      <p:cBhvr additive="base">
                                        <p:cTn id="12" dur="325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6360705" y="1860849"/>
            <a:ext cx="4787941" cy="5019611"/>
          </a:xfrm>
          <a:prstGeom prst="rect">
            <a:avLst/>
          </a:prstGeom>
        </p:spPr>
      </p:pic>
      <p:pic>
        <p:nvPicPr>
          <p:cNvPr id="9" name="Immagine 8">
            <a:extLst>
              <a:ext uri="{FF2B5EF4-FFF2-40B4-BE49-F238E27FC236}">
                <a16:creationId xmlns:a16="http://schemas.microsoft.com/office/drawing/2014/main" id="{36EB915C-F8A0-41D3-8921-6145857CEE64}"/>
              </a:ext>
            </a:extLst>
          </p:cNvPr>
          <p:cNvPicPr>
            <a:picLocks noChangeAspect="1"/>
          </p:cNvPicPr>
          <p:nvPr/>
        </p:nvPicPr>
        <p:blipFill>
          <a:blip r:embed="rId3"/>
          <a:stretch>
            <a:fillRect/>
          </a:stretch>
        </p:blipFill>
        <p:spPr>
          <a:xfrm>
            <a:off x="288141" y="22461"/>
            <a:ext cx="11615718" cy="6857999"/>
          </a:xfrm>
          <a:prstGeom prst="rect">
            <a:avLst/>
          </a:prstGeom>
        </p:spPr>
      </p:pic>
      <p:sp>
        <p:nvSpPr>
          <p:cNvPr id="7" name="Rettangolo 6">
            <a:extLst>
              <a:ext uri="{FF2B5EF4-FFF2-40B4-BE49-F238E27FC236}">
                <a16:creationId xmlns:a16="http://schemas.microsoft.com/office/drawing/2014/main" id="{52544A6F-282E-AF4A-85DE-9D9CDFFB85C7}"/>
              </a:ext>
            </a:extLst>
          </p:cNvPr>
          <p:cNvSpPr/>
          <p:nvPr/>
        </p:nvSpPr>
        <p:spPr>
          <a:xfrm>
            <a:off x="557313" y="2989638"/>
            <a:ext cx="527516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A7E1E9"/>
              </a:solidFill>
              <a:effectLst/>
              <a:uLnTx/>
              <a:uFillTx/>
              <a:latin typeface="Arial" panose="020B0604020202020204" pitchFamily="34" charset="0"/>
              <a:ea typeface="+mn-ea"/>
              <a:cs typeface="Arial" panose="020B0604020202020204" pitchFamily="34" charset="0"/>
            </a:endParaRPr>
          </a:p>
        </p:txBody>
      </p:sp>
      <p:pic>
        <p:nvPicPr>
          <p:cNvPr id="15" name="Immagine 14">
            <a:extLst>
              <a:ext uri="{FF2B5EF4-FFF2-40B4-BE49-F238E27FC236}">
                <a16:creationId xmlns:a16="http://schemas.microsoft.com/office/drawing/2014/main" id="{903C2FAE-FA07-FC48-B038-1A135AF5AFD7}"/>
              </a:ext>
            </a:extLst>
          </p:cNvPr>
          <p:cNvPicPr>
            <a:picLocks noChangeAspect="1"/>
          </p:cNvPicPr>
          <p:nvPr/>
        </p:nvPicPr>
        <p:blipFill>
          <a:blip r:embed="rId4"/>
          <a:stretch>
            <a:fillRect/>
          </a:stretch>
        </p:blipFill>
        <p:spPr>
          <a:xfrm>
            <a:off x="172059" y="454297"/>
            <a:ext cx="1764650" cy="983832"/>
          </a:xfrm>
          <a:prstGeom prst="rect">
            <a:avLst/>
          </a:prstGeom>
        </p:spPr>
      </p:pic>
      <p:sp>
        <p:nvSpPr>
          <p:cNvPr id="2" name="CasellaDiTesto 1"/>
          <p:cNvSpPr txBox="1"/>
          <p:nvPr/>
        </p:nvSpPr>
        <p:spPr>
          <a:xfrm>
            <a:off x="557313" y="2851297"/>
            <a:ext cx="580339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libri"/>
                <a:ea typeface="+mn-ea"/>
                <a:cs typeface="+mn-cs"/>
              </a:rPr>
              <a:t> L'ASO :DPCM aprile 2018 a riconoscimento della figura professionale, percorso di riqualifica, mansionario nel dettaglio. </a:t>
            </a:r>
          </a:p>
        </p:txBody>
      </p:sp>
      <p:sp>
        <p:nvSpPr>
          <p:cNvPr id="4" name="Segnaposto data 3"/>
          <p:cNvSpPr>
            <a:spLocks noGrp="1"/>
          </p:cNvSpPr>
          <p:nvPr>
            <p:ph type="dt" sz="half" idx="10"/>
          </p:nvPr>
        </p:nvSpPr>
        <p:spPr/>
        <p:txBody>
          <a:bodyPr/>
          <a:lstStyle/>
          <a:p>
            <a:fld id="{8D00234E-A66C-4D0A-B109-5C47D652F1E7}" type="datetime1">
              <a:rPr lang="it-IT" smtClean="0"/>
              <a:t>15/10/2020</a:t>
            </a:fld>
            <a:endParaRPr lang="it-IT"/>
          </a:p>
        </p:txBody>
      </p:sp>
      <p:sp>
        <p:nvSpPr>
          <p:cNvPr id="5" name="Segnaposto piè di pagina 4"/>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249152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5" name="Rettangolo 4">
            <a:extLst>
              <a:ext uri="{FF2B5EF4-FFF2-40B4-BE49-F238E27FC236}">
                <a16:creationId xmlns:a16="http://schemas.microsoft.com/office/drawing/2014/main" id="{C77E5409-A95E-42A9-88AF-7CC33F86ABF3}"/>
              </a:ext>
            </a:extLst>
          </p:cNvPr>
          <p:cNvSpPr/>
          <p:nvPr/>
        </p:nvSpPr>
        <p:spPr>
          <a:xfrm>
            <a:off x="591477" y="333878"/>
            <a:ext cx="4684296"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0" normalizeH="0" baseline="0" noProof="0" dirty="0">
                <a:ln w="22225">
                  <a:solidFill>
                    <a:srgbClr val="B31166">
                      <a:lumMod val="75000"/>
                    </a:srgbClr>
                  </a:solidFill>
                  <a:prstDash val="solid"/>
                </a:ln>
                <a:solidFill>
                  <a:srgbClr val="7A1557"/>
                </a:solidFill>
                <a:effectLst/>
                <a:uLnTx/>
                <a:uFillTx/>
                <a:latin typeface="Century Gothic" panose="020B0502020202020204"/>
                <a:ea typeface="+mn-ea"/>
                <a:cs typeface="+mn-cs"/>
              </a:rPr>
              <a:t>CHI E’ L’A.S.O.?</a:t>
            </a:r>
          </a:p>
        </p:txBody>
      </p:sp>
      <p:sp>
        <p:nvSpPr>
          <p:cNvPr id="6" name="Rettangolo 5">
            <a:extLst>
              <a:ext uri="{FF2B5EF4-FFF2-40B4-BE49-F238E27FC236}">
                <a16:creationId xmlns:a16="http://schemas.microsoft.com/office/drawing/2014/main" id="{618F072F-ACE6-4DC4-A717-9E59AAC35924}"/>
              </a:ext>
            </a:extLst>
          </p:cNvPr>
          <p:cNvSpPr/>
          <p:nvPr/>
        </p:nvSpPr>
        <p:spPr>
          <a:xfrm>
            <a:off x="305342" y="2882831"/>
            <a:ext cx="1158131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E’ individuato l’operatore di interesse sanitario di cui all’art. 1, comma 2, della legge 1.2.2006 n. 43, denominato «assistente di studio odontoiatrico» (ASO)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	</a:t>
            </a: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kumimoji="0" lang="it-IT" sz="18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comma 2 art. 1 L. 43/2006 </a:t>
            </a: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kumimoji="0" lang="it-IT" sz="18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resta ferma la competenza delle regioni nell’individuazione e formazione  dei profili  di operatori di interesse sanitario non riconducibili  alle professioni sanitarie come definite dal co. 1</a:t>
            </a:r>
          </a:p>
        </p:txBody>
      </p:sp>
      <p:sp>
        <p:nvSpPr>
          <p:cNvPr id="2" name="Segnaposto data 1"/>
          <p:cNvSpPr>
            <a:spLocks noGrp="1"/>
          </p:cNvSpPr>
          <p:nvPr>
            <p:ph type="dt" sz="half" idx="10"/>
          </p:nvPr>
        </p:nvSpPr>
        <p:spPr/>
        <p:txBody>
          <a:bodyPr/>
          <a:lstStyle/>
          <a:p>
            <a:fld id="{94DB9FE8-37FC-42DB-9E51-DBEDE7B8C862}"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194324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3.png"/>
          <p:cNvPicPr>
            <a:picLocks noChangeAspect="1"/>
          </p:cNvPicPr>
          <p:nvPr/>
        </p:nvPicPr>
        <p:blipFill>
          <a:blip r:embed="rId2" cstate="print"/>
          <a:stretch>
            <a:fillRect/>
          </a:stretch>
        </p:blipFill>
        <p:spPr>
          <a:xfrm>
            <a:off x="174790" y="783988"/>
            <a:ext cx="11642072" cy="5430700"/>
          </a:xfrm>
          <a:prstGeom prst="rect">
            <a:avLst/>
          </a:prstGeom>
        </p:spPr>
      </p:pic>
      <p:sp>
        <p:nvSpPr>
          <p:cNvPr id="15" name="Parentesi graffa aperta 14"/>
          <p:cNvSpPr/>
          <p:nvPr/>
        </p:nvSpPr>
        <p:spPr>
          <a:xfrm>
            <a:off x="773723" y="4192172"/>
            <a:ext cx="352396" cy="618979"/>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Parentesi graffa aperta 15"/>
          <p:cNvSpPr/>
          <p:nvPr/>
        </p:nvSpPr>
        <p:spPr>
          <a:xfrm rot="10800000">
            <a:off x="10322638" y="4344572"/>
            <a:ext cx="352396" cy="618979"/>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egnaposto piè di pagina 3">
            <a:extLst>
              <a:ext uri="{FF2B5EF4-FFF2-40B4-BE49-F238E27FC236}">
                <a16:creationId xmlns:a16="http://schemas.microsoft.com/office/drawing/2014/main" id="{045167AB-272B-4CDA-98DC-B0B79878AB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3" name="Segnaposto data 2"/>
          <p:cNvSpPr>
            <a:spLocks noGrp="1"/>
          </p:cNvSpPr>
          <p:nvPr>
            <p:ph type="dt" sz="half" idx="10"/>
          </p:nvPr>
        </p:nvSpPr>
        <p:spPr/>
        <p:txBody>
          <a:bodyPr/>
          <a:lstStyle/>
          <a:p>
            <a:fld id="{6880E5E3-6D21-4A93-86EB-9256417FD9AB}" type="datetime1">
              <a:rPr lang="it-IT" smtClean="0"/>
              <a:t>15/10/2020</a:t>
            </a:fld>
            <a:endParaRPr lang="it-IT"/>
          </a:p>
        </p:txBody>
      </p:sp>
    </p:spTree>
    <p:extLst>
      <p:ext uri="{BB962C8B-B14F-4D97-AF65-F5344CB8AC3E}">
        <p14:creationId xmlns:p14="http://schemas.microsoft.com/office/powerpoint/2010/main" val="149450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pic>
        <p:nvPicPr>
          <p:cNvPr id="5" name="Immagine 4" descr="zirconia-ceramica1.jpg"/>
          <p:cNvPicPr>
            <a:picLocks noChangeAspect="1"/>
          </p:cNvPicPr>
          <p:nvPr/>
        </p:nvPicPr>
        <p:blipFill>
          <a:blip r:embed="rId5"/>
          <a:stretch>
            <a:fillRect/>
          </a:stretch>
        </p:blipFill>
        <p:spPr>
          <a:xfrm>
            <a:off x="2487493" y="1671782"/>
            <a:ext cx="6937664" cy="4625109"/>
          </a:xfrm>
          <a:prstGeom prst="rect">
            <a:avLst/>
          </a:prstGeom>
        </p:spPr>
      </p:pic>
      <p:sp>
        <p:nvSpPr>
          <p:cNvPr id="2" name="Segnaposto data 1"/>
          <p:cNvSpPr>
            <a:spLocks noGrp="1"/>
          </p:cNvSpPr>
          <p:nvPr>
            <p:ph type="dt" sz="half" idx="10"/>
          </p:nvPr>
        </p:nvSpPr>
        <p:spPr/>
        <p:txBody>
          <a:bodyPr/>
          <a:lstStyle/>
          <a:p>
            <a:r>
              <a:rPr lang="it-IT"/>
              <a:t>22/09/2020</a:t>
            </a:r>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239150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4.png"/>
          <p:cNvPicPr>
            <a:picLocks noChangeAspect="1"/>
          </p:cNvPicPr>
          <p:nvPr/>
        </p:nvPicPr>
        <p:blipFill>
          <a:blip r:embed="rId2" cstate="print"/>
          <a:stretch>
            <a:fillRect/>
          </a:stretch>
        </p:blipFill>
        <p:spPr>
          <a:xfrm>
            <a:off x="551676" y="1218892"/>
            <a:ext cx="11088648" cy="4420217"/>
          </a:xfrm>
          <a:prstGeom prst="rect">
            <a:avLst/>
          </a:prstGeom>
        </p:spPr>
      </p:pic>
      <p:sp>
        <p:nvSpPr>
          <p:cNvPr id="3" name="Parentesi graffa aperta 2"/>
          <p:cNvSpPr/>
          <p:nvPr/>
        </p:nvSpPr>
        <p:spPr>
          <a:xfrm rot="10800000">
            <a:off x="11464126" y="1390356"/>
            <a:ext cx="352396" cy="1006454"/>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Parentesi graffa aperta 3"/>
          <p:cNvSpPr/>
          <p:nvPr/>
        </p:nvSpPr>
        <p:spPr>
          <a:xfrm>
            <a:off x="1278519" y="1390356"/>
            <a:ext cx="352396" cy="973016"/>
          </a:xfrm>
          <a:prstGeom prst="leftBrace">
            <a:avLst>
              <a:gd name="adj1" fmla="val 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egnaposto piè di pagina 5">
            <a:extLst>
              <a:ext uri="{FF2B5EF4-FFF2-40B4-BE49-F238E27FC236}">
                <a16:creationId xmlns:a16="http://schemas.microsoft.com/office/drawing/2014/main" id="{ABD540C1-A69E-482E-9423-C612EFB6798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5" name="Segnaposto data 4"/>
          <p:cNvSpPr>
            <a:spLocks noGrp="1"/>
          </p:cNvSpPr>
          <p:nvPr>
            <p:ph type="dt" sz="half" idx="10"/>
          </p:nvPr>
        </p:nvSpPr>
        <p:spPr/>
        <p:txBody>
          <a:bodyPr/>
          <a:lstStyle/>
          <a:p>
            <a:fld id="{2141A392-C6F1-4CB9-A87D-6770B55D5996}" type="datetime1">
              <a:rPr lang="it-IT" smtClean="0"/>
              <a:t>15/10/2020</a:t>
            </a:fld>
            <a:endParaRPr lang="it-IT"/>
          </a:p>
        </p:txBody>
      </p:sp>
    </p:spTree>
    <p:extLst>
      <p:ext uri="{BB962C8B-B14F-4D97-AF65-F5344CB8AC3E}">
        <p14:creationId xmlns:p14="http://schemas.microsoft.com/office/powerpoint/2010/main" val="367415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5.png"/>
          <p:cNvPicPr>
            <a:picLocks noChangeAspect="1"/>
          </p:cNvPicPr>
          <p:nvPr/>
        </p:nvPicPr>
        <p:blipFill>
          <a:blip r:embed="rId2" cstate="print"/>
          <a:stretch>
            <a:fillRect/>
          </a:stretch>
        </p:blipFill>
        <p:spPr>
          <a:xfrm>
            <a:off x="0" y="1739872"/>
            <a:ext cx="12192000" cy="3728943"/>
          </a:xfrm>
          <a:prstGeom prst="rect">
            <a:avLst/>
          </a:prstGeom>
        </p:spPr>
      </p:pic>
      <p:sp>
        <p:nvSpPr>
          <p:cNvPr id="4" name="Segnaposto piè di pagina 3">
            <a:extLst>
              <a:ext uri="{FF2B5EF4-FFF2-40B4-BE49-F238E27FC236}">
                <a16:creationId xmlns:a16="http://schemas.microsoft.com/office/drawing/2014/main" id="{4E668600-768A-4E28-91A6-E7951CFB2B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cxnSp>
        <p:nvCxnSpPr>
          <p:cNvPr id="5" name="Connettore 2 4"/>
          <p:cNvCxnSpPr/>
          <p:nvPr/>
        </p:nvCxnSpPr>
        <p:spPr>
          <a:xfrm>
            <a:off x="624254" y="4167554"/>
            <a:ext cx="580292" cy="563211"/>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7" name="Segnaposto data 6"/>
          <p:cNvSpPr>
            <a:spLocks noGrp="1"/>
          </p:cNvSpPr>
          <p:nvPr>
            <p:ph type="dt" sz="half" idx="10"/>
          </p:nvPr>
        </p:nvSpPr>
        <p:spPr/>
        <p:txBody>
          <a:bodyPr/>
          <a:lstStyle/>
          <a:p>
            <a:fld id="{94FCD222-5B6C-40AC-A65E-2A23BD7C6173}" type="datetime1">
              <a:rPr lang="it-IT" smtClean="0"/>
              <a:t>15/10/2020</a:t>
            </a:fld>
            <a:endParaRPr lang="it-IT"/>
          </a:p>
        </p:txBody>
      </p:sp>
    </p:spTree>
    <p:extLst>
      <p:ext uri="{BB962C8B-B14F-4D97-AF65-F5344CB8AC3E}">
        <p14:creationId xmlns:p14="http://schemas.microsoft.com/office/powerpoint/2010/main" val="74322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object 6">
            <a:extLst>
              <a:ext uri="{FF2B5EF4-FFF2-40B4-BE49-F238E27FC236}">
                <a16:creationId xmlns:a16="http://schemas.microsoft.com/office/drawing/2014/main" id="{5ED6D156-8DD9-4DF6-AD00-4CC9500A86C1}"/>
              </a:ext>
            </a:extLst>
          </p:cNvPr>
          <p:cNvSpPr/>
          <p:nvPr/>
        </p:nvSpPr>
        <p:spPr>
          <a:xfrm>
            <a:off x="1511320" y="1549279"/>
            <a:ext cx="8444464" cy="3916679"/>
          </a:xfrm>
          <a:custGeom>
            <a:avLst/>
            <a:gdLst/>
            <a:ahLst/>
            <a:cxnLst/>
            <a:rect l="l" t="t" r="r" b="b"/>
            <a:pathLst>
              <a:path w="8230234" h="3764279">
                <a:moveTo>
                  <a:pt x="0" y="705738"/>
                </a:moveTo>
                <a:lnTo>
                  <a:pt x="4779" y="658331"/>
                </a:lnTo>
                <a:lnTo>
                  <a:pt x="18486" y="614177"/>
                </a:lnTo>
                <a:lnTo>
                  <a:pt x="40176" y="574224"/>
                </a:lnTo>
                <a:lnTo>
                  <a:pt x="68902" y="539416"/>
                </a:lnTo>
                <a:lnTo>
                  <a:pt x="103718" y="510698"/>
                </a:lnTo>
                <a:lnTo>
                  <a:pt x="143680" y="489015"/>
                </a:lnTo>
                <a:lnTo>
                  <a:pt x="187841" y="475312"/>
                </a:lnTo>
                <a:lnTo>
                  <a:pt x="235254" y="470535"/>
                </a:lnTo>
                <a:lnTo>
                  <a:pt x="7759128" y="470535"/>
                </a:lnTo>
                <a:lnTo>
                  <a:pt x="7759128" y="235203"/>
                </a:lnTo>
                <a:lnTo>
                  <a:pt x="7763906" y="187796"/>
                </a:lnTo>
                <a:lnTo>
                  <a:pt x="7777608" y="143642"/>
                </a:lnTo>
                <a:lnTo>
                  <a:pt x="7799292" y="103689"/>
                </a:lnTo>
                <a:lnTo>
                  <a:pt x="7828010" y="68881"/>
                </a:lnTo>
                <a:lnTo>
                  <a:pt x="7862818" y="40163"/>
                </a:lnTo>
                <a:lnTo>
                  <a:pt x="7902771" y="18480"/>
                </a:lnTo>
                <a:lnTo>
                  <a:pt x="7946924" y="4777"/>
                </a:lnTo>
                <a:lnTo>
                  <a:pt x="7994332" y="0"/>
                </a:lnTo>
                <a:lnTo>
                  <a:pt x="8041745" y="4777"/>
                </a:lnTo>
                <a:lnTo>
                  <a:pt x="8085913" y="18480"/>
                </a:lnTo>
                <a:lnTo>
                  <a:pt x="8125886" y="40163"/>
                </a:lnTo>
                <a:lnTo>
                  <a:pt x="8160718" y="68881"/>
                </a:lnTo>
                <a:lnTo>
                  <a:pt x="8189459" y="103689"/>
                </a:lnTo>
                <a:lnTo>
                  <a:pt x="8211163" y="143642"/>
                </a:lnTo>
                <a:lnTo>
                  <a:pt x="8224880" y="187796"/>
                </a:lnTo>
                <a:lnTo>
                  <a:pt x="8229663" y="235203"/>
                </a:lnTo>
                <a:lnTo>
                  <a:pt x="8229663" y="3058160"/>
                </a:lnTo>
                <a:lnTo>
                  <a:pt x="8224795" y="3105573"/>
                </a:lnTo>
                <a:lnTo>
                  <a:pt x="8211109" y="3149740"/>
                </a:lnTo>
                <a:lnTo>
                  <a:pt x="8189428" y="3189714"/>
                </a:lnTo>
                <a:lnTo>
                  <a:pt x="8160702" y="3224545"/>
                </a:lnTo>
                <a:lnTo>
                  <a:pt x="8125880" y="3253287"/>
                </a:lnTo>
                <a:lnTo>
                  <a:pt x="8085911" y="3274990"/>
                </a:lnTo>
                <a:lnTo>
                  <a:pt x="8041745" y="3288707"/>
                </a:lnTo>
                <a:lnTo>
                  <a:pt x="7994332" y="3293491"/>
                </a:lnTo>
                <a:lnTo>
                  <a:pt x="470496" y="3293491"/>
                </a:lnTo>
                <a:lnTo>
                  <a:pt x="470496" y="3528695"/>
                </a:lnTo>
                <a:lnTo>
                  <a:pt x="465717" y="3576112"/>
                </a:lnTo>
                <a:lnTo>
                  <a:pt x="452010" y="3620276"/>
                </a:lnTo>
                <a:lnTo>
                  <a:pt x="430320" y="3660240"/>
                </a:lnTo>
                <a:lnTo>
                  <a:pt x="401594" y="3695058"/>
                </a:lnTo>
                <a:lnTo>
                  <a:pt x="366777" y="3723785"/>
                </a:lnTo>
                <a:lnTo>
                  <a:pt x="326816" y="3745475"/>
                </a:lnTo>
                <a:lnTo>
                  <a:pt x="282655" y="3759183"/>
                </a:lnTo>
                <a:lnTo>
                  <a:pt x="235242" y="3763962"/>
                </a:lnTo>
                <a:lnTo>
                  <a:pt x="187832" y="3759183"/>
                </a:lnTo>
                <a:lnTo>
                  <a:pt x="143675" y="3745475"/>
                </a:lnTo>
                <a:lnTo>
                  <a:pt x="103715" y="3723785"/>
                </a:lnTo>
                <a:lnTo>
                  <a:pt x="68900" y="3695058"/>
                </a:lnTo>
                <a:lnTo>
                  <a:pt x="40175" y="3660240"/>
                </a:lnTo>
                <a:lnTo>
                  <a:pt x="18486" y="3620276"/>
                </a:lnTo>
                <a:lnTo>
                  <a:pt x="4779" y="3576112"/>
                </a:lnTo>
                <a:lnTo>
                  <a:pt x="0" y="3528695"/>
                </a:lnTo>
                <a:lnTo>
                  <a:pt x="0" y="705738"/>
                </a:lnTo>
                <a:close/>
              </a:path>
            </a:pathLst>
          </a:custGeom>
          <a:solidFill>
            <a:schemeClr val="accent2">
              <a:lumMod val="20000"/>
              <a:lumOff val="80000"/>
            </a:schemeClr>
          </a:solidFill>
          <a:ln w="3175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ttangolo 4">
            <a:extLst>
              <a:ext uri="{FF2B5EF4-FFF2-40B4-BE49-F238E27FC236}">
                <a16:creationId xmlns:a16="http://schemas.microsoft.com/office/drawing/2014/main" id="{ED7CB2CF-56AC-46FA-972D-70947569DD1E}"/>
              </a:ext>
            </a:extLst>
          </p:cNvPr>
          <p:cNvSpPr/>
          <p:nvPr/>
        </p:nvSpPr>
        <p:spPr>
          <a:xfrm>
            <a:off x="1587520" y="2168790"/>
            <a:ext cx="8368264" cy="26776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L’assistente di studio Odontoiatrico mette in atto le linee organizzative dell’andamento generale dello studio dettate dall’esercente odontoiatria e coadiuva lo stesso nell’attività lavorativa.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Le sue mansioni sono svolte in stretta dipendenza dall’odontoiatria e nessuna operazione può essere compiuta autonomamente.</a:t>
            </a:r>
          </a:p>
        </p:txBody>
      </p:sp>
      <p:sp>
        <p:nvSpPr>
          <p:cNvPr id="2" name="Segnaposto data 1"/>
          <p:cNvSpPr>
            <a:spLocks noGrp="1"/>
          </p:cNvSpPr>
          <p:nvPr>
            <p:ph type="dt" sz="half" idx="10"/>
          </p:nvPr>
        </p:nvSpPr>
        <p:spPr/>
        <p:txBody>
          <a:bodyPr/>
          <a:lstStyle/>
          <a:p>
            <a:fld id="{445B8050-A1FF-4623-BE19-E4AC83ECAC11}"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425821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E6CCEB08-686B-4607-B264-7148C59483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3" name="CasellaDiTesto 2"/>
          <p:cNvSpPr txBox="1"/>
          <p:nvPr/>
        </p:nvSpPr>
        <p:spPr>
          <a:xfrm>
            <a:off x="199292" y="399959"/>
            <a:ext cx="11494477"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Art. 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a:ea typeface="+mn-ea"/>
                <a:cs typeface="+mn-cs"/>
              </a:rPr>
              <a:t>              Individuazione della figura e del profilo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    1. E' individuato  l'operatore  di  interesse  sanitario  di  cui all'art. 1, comma 2, della legge 1° febbraio 2006, n. 43,  denominato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«Assistente di Studio odontoiatrico» (ASO).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    2.  L'Assistente  di  studio  odontoiatrico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e'</a:t>
            </a:r>
            <a:r>
              <a:rPr kumimoji="0" lang="it-IT" sz="1800" b="0" i="0" u="none" strike="noStrike" kern="1200" cap="none" spc="0" normalizeH="0" baseline="0" noProof="0" dirty="0">
                <a:ln>
                  <a:noFill/>
                </a:ln>
                <a:solidFill>
                  <a:prstClr val="black"/>
                </a:solidFill>
                <a:effectLst/>
                <a:uLnTx/>
                <a:uFillTx/>
                <a:latin typeface="Calibri"/>
                <a:ea typeface="+mn-ea"/>
                <a:cs typeface="+mn-cs"/>
              </a:rPr>
              <a:t>  l'operatore   in possesso dell'Attestato  conseguito  a  seguito  della  frequenza  di specifico corso di  formazione,  fatti  salvi  i  casi  previsti  dal successivo  art.  11  del  presente  Accordo,  che  </a:t>
            </a:r>
            <a:r>
              <a:rPr kumimoji="0" lang="it-IT" sz="1800" b="0" i="0" u="none" strike="noStrike" kern="1200" cap="none" spc="0" normalizeH="0" baseline="0" noProof="0" dirty="0">
                <a:ln>
                  <a:noFill/>
                </a:ln>
                <a:solidFill>
                  <a:srgbClr val="FF0000"/>
                </a:solidFill>
                <a:effectLst/>
                <a:uLnTx/>
                <a:uFillTx/>
                <a:latin typeface="Calibri"/>
                <a:ea typeface="+mn-ea"/>
                <a:cs typeface="+mn-cs"/>
              </a:rPr>
              <a:t>svolge</a:t>
            </a:r>
            <a:r>
              <a:rPr kumimoji="0" lang="it-IT" sz="1800" b="0" i="0" u="none" strike="noStrike" kern="1200" cap="none" spc="0" normalizeH="0" baseline="0" noProof="0" dirty="0">
                <a:ln>
                  <a:noFill/>
                </a:ln>
                <a:solidFill>
                  <a:prstClr val="black"/>
                </a:solidFill>
                <a:effectLst/>
                <a:uLnTx/>
                <a:uFillTx/>
                <a:latin typeface="Calibri"/>
                <a:ea typeface="+mn-ea"/>
                <a:cs typeface="+mn-cs"/>
              </a:rPr>
              <a:t>  </a:t>
            </a:r>
            <a:r>
              <a:rPr kumimoji="0" lang="it-IT" sz="1800" b="1" i="0" u="none" strike="noStrike" kern="1200" cap="none" spc="0" normalizeH="0" baseline="0" noProof="0" dirty="0" err="1">
                <a:ln>
                  <a:noFill/>
                </a:ln>
                <a:solidFill>
                  <a:srgbClr val="FF0000"/>
                </a:solidFill>
                <a:effectLst/>
                <a:uLnTx/>
                <a:uFillTx/>
                <a:latin typeface="Calibri"/>
                <a:ea typeface="+mn-ea"/>
                <a:cs typeface="+mn-cs"/>
              </a:rPr>
              <a:t>attivita‘</a:t>
            </a:r>
            <a:r>
              <a:rPr kumimoji="0" lang="it-IT" sz="1800" b="1" i="0" u="none" strike="noStrike" kern="1200" cap="none" spc="0" normalizeH="0" baseline="0" noProof="0" dirty="0">
                <a:ln>
                  <a:noFill/>
                </a:ln>
                <a:solidFill>
                  <a:srgbClr val="FF0000"/>
                </a:solidFill>
                <a:effectLst/>
                <a:uLnTx/>
                <a:uFillTx/>
                <a:latin typeface="Calibri"/>
                <a:ea typeface="+mn-ea"/>
                <a:cs typeface="+mn-cs"/>
              </a:rPr>
              <a:t> finalizzate  all'assistenza  dell'odontoiatra  e  dei  professionisti sanitari  del  settore   durante   la   prestazione   clinica, alla predisposizione dell'ambiente e dello strumentario,  all'accoglimento dei clienti ed alla gestione della segreteria e dei  rapporti  con  i fornitori,  cosi  come  specificato  nell'allegato  1  del   presente Accordo</a:t>
            </a:r>
            <a:r>
              <a:rPr kumimoji="0" lang="it-IT" sz="1800" b="0" i="0" u="none" strike="noStrike" kern="1200" cap="none" spc="0" normalizeH="0" baseline="0" noProof="0" dirty="0">
                <a:ln>
                  <a:noFill/>
                </a:ln>
                <a:solidFill>
                  <a:prstClr val="black"/>
                </a:solidFill>
                <a:effectLst/>
                <a:uLnTx/>
                <a:uFillTx/>
                <a:latin typeface="Calibri"/>
                <a:ea typeface="+mn-ea"/>
                <a:cs typeface="+mn-cs"/>
              </a:rPr>
              <a:t>.  E'  fatto  assoluto  divieto   all'Assistente   di   Studio odontoiatrico di  intervenire  direttamente  sul  paziente  anche  in presenza dell'odontoiatra e dei professionisti sanitari del settore.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   3.  Gli  standard  professionali  in  termini  di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attivita'</a:t>
            </a:r>
            <a:r>
              <a:rPr kumimoji="0" lang="it-IT" sz="1800" b="0" i="0" u="none" strike="noStrike" kern="1200" cap="none" spc="0" normalizeH="0" baseline="0" noProof="0" dirty="0">
                <a:ln>
                  <a:noFill/>
                </a:ln>
                <a:solidFill>
                  <a:prstClr val="black"/>
                </a:solidFill>
                <a:effectLst/>
                <a:uLnTx/>
                <a:uFillTx/>
                <a:latin typeface="Calibri"/>
                <a:ea typeface="+mn-ea"/>
                <a:cs typeface="+mn-cs"/>
              </a:rPr>
              <a:t>   e competenze dell'Assistente  di  studio  odontoiatrico  sono  definiti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secondo quanto indicato al successivo art. 5 e costituiscono elementi minimi comuni di  riferimento  nazionale  per  la  definizione  della formazione di cui al successivo art.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 name="Segnaposto data 1"/>
          <p:cNvSpPr>
            <a:spLocks noGrp="1"/>
          </p:cNvSpPr>
          <p:nvPr>
            <p:ph type="dt" sz="half" idx="10"/>
          </p:nvPr>
        </p:nvSpPr>
        <p:spPr/>
        <p:txBody>
          <a:bodyPr/>
          <a:lstStyle/>
          <a:p>
            <a:fld id="{BBF1FA0A-3B8D-40D7-AE6F-FC2A8D88CE9C}" type="datetime1">
              <a:rPr lang="it-IT" smtClean="0"/>
              <a:t>15/10/2020</a:t>
            </a:fld>
            <a:endParaRPr lang="it-IT"/>
          </a:p>
        </p:txBody>
      </p:sp>
    </p:spTree>
    <p:extLst>
      <p:ext uri="{BB962C8B-B14F-4D97-AF65-F5344CB8AC3E}">
        <p14:creationId xmlns:p14="http://schemas.microsoft.com/office/powerpoint/2010/main" val="269969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E6CCEB08-686B-4607-B264-7148C59483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3" name="CasellaDiTesto 2"/>
          <p:cNvSpPr txBox="1"/>
          <p:nvPr/>
        </p:nvSpPr>
        <p:spPr>
          <a:xfrm>
            <a:off x="199292" y="821990"/>
            <a:ext cx="11793415"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solidFill>
                <a:effectLst/>
                <a:uLnTx/>
                <a:uFillTx/>
                <a:latin typeface="Calibri"/>
                <a:ea typeface="+mn-ea"/>
                <a:cs typeface="+mn-cs"/>
              </a:rPr>
              <a:t>(Allegato 1-art.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prstClr val="black"/>
                </a:solidFill>
                <a:effectLst/>
                <a:uLnTx/>
                <a:uFillTx/>
                <a:latin typeface="Calibri"/>
                <a:ea typeface="+mn-ea"/>
                <a:cs typeface="+mn-cs"/>
              </a:rPr>
              <a:t>                               Art. 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solidFill>
                <a:effectLst/>
                <a:uLnTx/>
                <a:uFillTx/>
                <a:latin typeface="Calibri"/>
                <a:ea typeface="+mn-ea"/>
                <a:cs typeface="+mn-cs"/>
              </a:rPr>
              <a:t>                        Contesto relazionale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solidFill>
                <a:effectLst/>
                <a:uLnTx/>
                <a:uFillTx/>
                <a:latin typeface="Calibri"/>
                <a:ea typeface="+mn-ea"/>
                <a:cs typeface="+mn-cs"/>
              </a:rPr>
              <a:t>    1. L'Assistente  di  studio  odontoiatrico  </a:t>
            </a:r>
            <a:r>
              <a:rPr kumimoji="0" lang="it-IT" sz="3200" b="1" i="0" u="sng" strike="noStrike" kern="1200" cap="none" spc="0" normalizeH="0" baseline="0" noProof="0" dirty="0">
                <a:ln>
                  <a:noFill/>
                </a:ln>
                <a:solidFill>
                  <a:srgbClr val="FF0000"/>
                </a:solidFill>
                <a:effectLst/>
                <a:uLnTx/>
                <a:uFillTx/>
                <a:latin typeface="Calibri"/>
                <a:ea typeface="+mn-ea"/>
                <a:cs typeface="+mn-cs"/>
              </a:rPr>
              <a:t>opera  in  regime  di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sng" strike="noStrike" kern="1200" cap="none" spc="0" normalizeH="0" baseline="0" noProof="0" dirty="0">
                <a:ln>
                  <a:noFill/>
                </a:ln>
                <a:solidFill>
                  <a:srgbClr val="FF0000"/>
                </a:solidFill>
                <a:effectLst/>
                <a:uLnTx/>
                <a:uFillTx/>
                <a:latin typeface="Calibri"/>
                <a:ea typeface="+mn-ea"/>
                <a:cs typeface="+mn-cs"/>
              </a:rPr>
              <a:t>dipendenza </a:t>
            </a:r>
            <a:r>
              <a:rPr kumimoji="0" lang="it-IT" sz="3200" b="0" i="0" u="none" strike="noStrike" kern="1200" cap="none" spc="0" normalizeH="0" baseline="0" noProof="0" dirty="0">
                <a:ln>
                  <a:noFill/>
                </a:ln>
                <a:solidFill>
                  <a:prstClr val="black"/>
                </a:solidFill>
                <a:effectLst/>
                <a:uLnTx/>
                <a:uFillTx/>
                <a:latin typeface="Calibri"/>
                <a:ea typeface="+mn-ea"/>
                <a:cs typeface="+mn-cs"/>
              </a:rPr>
              <a:t>e  svolge  la  propria  </a:t>
            </a:r>
            <a:r>
              <a:rPr kumimoji="0" lang="it-IT" sz="3200" b="0" i="0" u="none" strike="noStrike" kern="1200" cap="none" spc="0" normalizeH="0" baseline="0" noProof="0" dirty="0" err="1">
                <a:ln>
                  <a:noFill/>
                </a:ln>
                <a:solidFill>
                  <a:prstClr val="black"/>
                </a:solidFill>
                <a:effectLst/>
                <a:uLnTx/>
                <a:uFillTx/>
                <a:latin typeface="Calibri"/>
                <a:ea typeface="+mn-ea"/>
                <a:cs typeface="+mn-cs"/>
              </a:rPr>
              <a:t>attivita'</a:t>
            </a:r>
            <a:r>
              <a:rPr kumimoji="0" lang="it-IT" sz="3200" b="0" i="0" u="none" strike="noStrike" kern="1200" cap="none" spc="0" normalizeH="0" baseline="0" noProof="0" dirty="0">
                <a:ln>
                  <a:noFill/>
                </a:ln>
                <a:solidFill>
                  <a:prstClr val="black"/>
                </a:solidFill>
                <a:effectLst/>
                <a:uLnTx/>
                <a:uFillTx/>
                <a:latin typeface="Calibri"/>
                <a:ea typeface="+mn-ea"/>
                <a:cs typeface="+mn-cs"/>
              </a:rPr>
              <a:t>  in  Collaborazione  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solidFill>
                <a:effectLst/>
                <a:uLnTx/>
                <a:uFillTx/>
                <a:latin typeface="Calibri"/>
                <a:ea typeface="+mn-ea"/>
                <a:cs typeface="+mn-cs"/>
              </a:rPr>
              <a:t>l'equipe   odontoiatrica,   secondo   linee   organizzativo-operative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solidFill>
                <a:effectLst/>
                <a:uLnTx/>
                <a:uFillTx/>
                <a:latin typeface="Calibri"/>
                <a:ea typeface="+mn-ea"/>
                <a:cs typeface="+mn-cs"/>
              </a:rPr>
              <a:t>definite, attenendosi alle disposizioni dei professionisti sanitari. </a:t>
            </a:r>
          </a:p>
        </p:txBody>
      </p:sp>
      <p:sp>
        <p:nvSpPr>
          <p:cNvPr id="2" name="Segnaposto data 1"/>
          <p:cNvSpPr>
            <a:spLocks noGrp="1"/>
          </p:cNvSpPr>
          <p:nvPr>
            <p:ph type="dt" sz="half" idx="10"/>
          </p:nvPr>
        </p:nvSpPr>
        <p:spPr/>
        <p:txBody>
          <a:bodyPr/>
          <a:lstStyle/>
          <a:p>
            <a:fld id="{465F32B9-F498-490B-B594-A65A1402A371}" type="datetime1">
              <a:rPr lang="it-IT" smtClean="0"/>
              <a:t>15/10/2020</a:t>
            </a:fld>
            <a:endParaRPr lang="it-IT"/>
          </a:p>
        </p:txBody>
      </p:sp>
    </p:spTree>
    <p:extLst>
      <p:ext uri="{BB962C8B-B14F-4D97-AF65-F5344CB8AC3E}">
        <p14:creationId xmlns:p14="http://schemas.microsoft.com/office/powerpoint/2010/main" val="298283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E6CCEB08-686B-4607-B264-7148C59483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3" name="CasellaDiTesto 2"/>
          <p:cNvSpPr txBox="1"/>
          <p:nvPr/>
        </p:nvSpPr>
        <p:spPr>
          <a:xfrm>
            <a:off x="187569" y="0"/>
            <a:ext cx="16951569"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(Allegato 1-art.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                               Art. 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                       </a:t>
            </a:r>
            <a:r>
              <a:rPr kumimoji="0" lang="it-IT" sz="2000" b="0" i="0" u="none" strike="noStrike" kern="1200" cap="none" spc="0" normalizeH="0" baseline="0" noProof="0" dirty="0" err="1">
                <a:ln>
                  <a:noFill/>
                </a:ln>
                <a:solidFill>
                  <a:prstClr val="black"/>
                </a:solidFill>
                <a:effectLst/>
                <a:uLnTx/>
                <a:uFillTx/>
                <a:latin typeface="Calibri"/>
                <a:ea typeface="+mn-ea"/>
                <a:cs typeface="+mn-cs"/>
              </a:rPr>
              <a:t>Attivita'</a:t>
            </a:r>
            <a:r>
              <a:rPr kumimoji="0" lang="it-IT" sz="2000" b="0" i="0" u="none" strike="noStrike" kern="1200" cap="none" spc="0" normalizeH="0" baseline="0" noProof="0" dirty="0">
                <a:ln>
                  <a:noFill/>
                </a:ln>
                <a:solidFill>
                  <a:prstClr val="black"/>
                </a:solidFill>
                <a:effectLst/>
                <a:uLnTx/>
                <a:uFillTx/>
                <a:latin typeface="Calibri"/>
                <a:ea typeface="+mn-ea"/>
                <a:cs typeface="+mn-cs"/>
              </a:rPr>
              <a:t> e competenze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    1. Le </a:t>
            </a:r>
            <a:r>
              <a:rPr kumimoji="0" lang="it-IT" sz="2000" b="0" i="0" u="none" strike="noStrike" kern="1200" cap="none" spc="0" normalizeH="0" baseline="0" noProof="0" dirty="0" err="1">
                <a:ln>
                  <a:noFill/>
                </a:ln>
                <a:solidFill>
                  <a:prstClr val="black"/>
                </a:solidFill>
                <a:effectLst/>
                <a:uLnTx/>
                <a:uFillTx/>
                <a:latin typeface="Calibri"/>
                <a:ea typeface="+mn-ea"/>
                <a:cs typeface="+mn-cs"/>
              </a:rPr>
              <a:t>attivita'</a:t>
            </a:r>
            <a:r>
              <a:rPr kumimoji="0" lang="it-IT" sz="2000" b="0" i="0" u="none" strike="noStrike" kern="1200" cap="none" spc="0" normalizeH="0" baseline="0" noProof="0" dirty="0">
                <a:ln>
                  <a:noFill/>
                </a:ln>
                <a:solidFill>
                  <a:prstClr val="black"/>
                </a:solidFill>
                <a:effectLst/>
                <a:uLnTx/>
                <a:uFillTx/>
                <a:latin typeface="Calibri"/>
                <a:ea typeface="+mn-ea"/>
                <a:cs typeface="+mn-cs"/>
              </a:rPr>
              <a:t>  dell'Assistente  di  studio  odontoiatrico  sono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espressione  delle  competenze  acquisite  nell'ambito  del  percorso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formativo e afferiscono ai seguenti settori: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      a) tecnico clinico;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      b) ambientale e strumentale;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      c) relazionale;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      d) segretariale e amministrativo.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    2. Il processo di lavoro e le </a:t>
            </a:r>
            <a:r>
              <a:rPr kumimoji="0" lang="it-IT" sz="2000" b="0" i="0" u="none" strike="noStrike" kern="1200" cap="none" spc="0" normalizeH="0" baseline="0" noProof="0" dirty="0" err="1">
                <a:ln>
                  <a:noFill/>
                </a:ln>
                <a:solidFill>
                  <a:prstClr val="black"/>
                </a:solidFill>
                <a:effectLst/>
                <a:uLnTx/>
                <a:uFillTx/>
                <a:latin typeface="Calibri"/>
                <a:ea typeface="+mn-ea"/>
                <a:cs typeface="+mn-cs"/>
              </a:rPr>
              <a:t>attivita'</a:t>
            </a:r>
            <a:r>
              <a:rPr kumimoji="0" lang="it-IT" sz="2000" b="0" i="0" u="none" strike="noStrike" kern="1200" cap="none" spc="0" normalizeH="0" baseline="0" noProof="0" dirty="0">
                <a:ln>
                  <a:noFill/>
                </a:ln>
                <a:solidFill>
                  <a:prstClr val="black"/>
                </a:solidFill>
                <a:effectLst/>
                <a:uLnTx/>
                <a:uFillTx/>
                <a:latin typeface="Calibri"/>
                <a:ea typeface="+mn-ea"/>
                <a:cs typeface="+mn-cs"/>
              </a:rPr>
              <a:t> dell'Assistente di studio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odontoiatrico sono illustrati nell'allegato 1 che fa parte integrante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del presente Accordo.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    3. Il processo di lavoro e le  </a:t>
            </a:r>
            <a:r>
              <a:rPr kumimoji="0" lang="it-IT" sz="2000" b="0" i="0" u="none" strike="noStrike" kern="1200" cap="none" spc="0" normalizeH="0" baseline="0" noProof="0" dirty="0" err="1">
                <a:ln>
                  <a:noFill/>
                </a:ln>
                <a:solidFill>
                  <a:prstClr val="black"/>
                </a:solidFill>
                <a:effectLst/>
                <a:uLnTx/>
                <a:uFillTx/>
                <a:latin typeface="Calibri"/>
                <a:ea typeface="+mn-ea"/>
                <a:cs typeface="+mn-cs"/>
              </a:rPr>
              <a:t>attivita'</a:t>
            </a:r>
            <a:r>
              <a:rPr kumimoji="0" lang="it-IT" sz="2000" b="0" i="0" u="none" strike="noStrike" kern="1200" cap="none" spc="0" normalizeH="0" baseline="0" noProof="0" dirty="0">
                <a:ln>
                  <a:noFill/>
                </a:ln>
                <a:solidFill>
                  <a:prstClr val="black"/>
                </a:solidFill>
                <a:effectLst/>
                <a:uLnTx/>
                <a:uFillTx/>
                <a:latin typeface="Calibri"/>
                <a:ea typeface="+mn-ea"/>
                <a:cs typeface="+mn-cs"/>
              </a:rPr>
              <a:t>  di  cui  al  precedente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comma 2 sono declinate in competenze, </a:t>
            </a:r>
            <a:r>
              <a:rPr kumimoji="0" lang="it-IT" sz="2000" b="0" i="0" u="none" strike="noStrike" kern="1200" cap="none" spc="0" normalizeH="0" baseline="0" noProof="0" dirty="0" err="1">
                <a:ln>
                  <a:noFill/>
                </a:ln>
                <a:solidFill>
                  <a:prstClr val="black"/>
                </a:solidFill>
                <a:effectLst/>
                <a:uLnTx/>
                <a:uFillTx/>
                <a:latin typeface="Calibri"/>
                <a:ea typeface="+mn-ea"/>
                <a:cs typeface="+mn-cs"/>
              </a:rPr>
              <a:t>abilita'</a:t>
            </a:r>
            <a:r>
              <a:rPr kumimoji="0" lang="it-IT" sz="2000" b="0" i="0" u="none" strike="noStrike" kern="1200" cap="none" spc="0" normalizeH="0" baseline="0" noProof="0" dirty="0">
                <a:ln>
                  <a:noFill/>
                </a:ln>
                <a:solidFill>
                  <a:prstClr val="black"/>
                </a:solidFill>
                <a:effectLst/>
                <a:uLnTx/>
                <a:uFillTx/>
                <a:latin typeface="Calibri"/>
                <a:ea typeface="+mn-ea"/>
                <a:cs typeface="+mn-cs"/>
              </a:rPr>
              <a:t>  e  conoscenze/materie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di insegnamento, contenute nell'allegato 2 che  fa  parte  integrante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del presente Accordo.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 name="Segnaposto data 1"/>
          <p:cNvSpPr>
            <a:spLocks noGrp="1"/>
          </p:cNvSpPr>
          <p:nvPr>
            <p:ph type="dt" sz="half" idx="10"/>
          </p:nvPr>
        </p:nvSpPr>
        <p:spPr/>
        <p:txBody>
          <a:bodyPr/>
          <a:lstStyle/>
          <a:p>
            <a:fld id="{D13372FA-E38C-49FF-89BB-74E9F72842EB}" type="datetime1">
              <a:rPr lang="it-IT" smtClean="0"/>
              <a:t>15/10/2020</a:t>
            </a:fld>
            <a:endParaRPr lang="it-IT"/>
          </a:p>
        </p:txBody>
      </p:sp>
    </p:spTree>
    <p:extLst>
      <p:ext uri="{BB962C8B-B14F-4D97-AF65-F5344CB8AC3E}">
        <p14:creationId xmlns:p14="http://schemas.microsoft.com/office/powerpoint/2010/main" val="208833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13.png"/>
          <p:cNvPicPr>
            <a:picLocks noChangeAspect="1"/>
          </p:cNvPicPr>
          <p:nvPr/>
        </p:nvPicPr>
        <p:blipFill>
          <a:blip r:embed="rId2" cstate="print"/>
          <a:stretch>
            <a:fillRect/>
          </a:stretch>
        </p:blipFill>
        <p:spPr>
          <a:xfrm>
            <a:off x="0" y="1598108"/>
            <a:ext cx="12192000" cy="3661785"/>
          </a:xfrm>
          <a:prstGeom prst="rect">
            <a:avLst/>
          </a:prstGeom>
        </p:spPr>
      </p:pic>
      <p:sp>
        <p:nvSpPr>
          <p:cNvPr id="4" name="Segnaposto piè di pagina 3">
            <a:extLst>
              <a:ext uri="{FF2B5EF4-FFF2-40B4-BE49-F238E27FC236}">
                <a16:creationId xmlns:a16="http://schemas.microsoft.com/office/drawing/2014/main" id="{25E352D2-D680-4257-8654-726DCE4920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3" name="Segnaposto data 2"/>
          <p:cNvSpPr>
            <a:spLocks noGrp="1"/>
          </p:cNvSpPr>
          <p:nvPr>
            <p:ph type="dt" sz="half" idx="10"/>
          </p:nvPr>
        </p:nvSpPr>
        <p:spPr/>
        <p:txBody>
          <a:bodyPr/>
          <a:lstStyle/>
          <a:p>
            <a:fld id="{CCB5F83F-46E3-402B-869A-171EF9FCB96B}" type="datetime1">
              <a:rPr lang="it-IT" smtClean="0"/>
              <a:t>15/10/2020</a:t>
            </a:fld>
            <a:endParaRPr lang="it-IT"/>
          </a:p>
        </p:txBody>
      </p:sp>
    </p:spTree>
    <p:extLst>
      <p:ext uri="{BB962C8B-B14F-4D97-AF65-F5344CB8AC3E}">
        <p14:creationId xmlns:p14="http://schemas.microsoft.com/office/powerpoint/2010/main" val="257414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14.png"/>
          <p:cNvPicPr>
            <a:picLocks noChangeAspect="1"/>
          </p:cNvPicPr>
          <p:nvPr/>
        </p:nvPicPr>
        <p:blipFill>
          <a:blip r:embed="rId2" cstate="print"/>
          <a:stretch>
            <a:fillRect/>
          </a:stretch>
        </p:blipFill>
        <p:spPr>
          <a:xfrm>
            <a:off x="0" y="1465669"/>
            <a:ext cx="12192000" cy="3926662"/>
          </a:xfrm>
          <a:prstGeom prst="rect">
            <a:avLst/>
          </a:prstGeom>
        </p:spPr>
      </p:pic>
      <p:sp>
        <p:nvSpPr>
          <p:cNvPr id="4" name="Segnaposto piè di pagina 3">
            <a:extLst>
              <a:ext uri="{FF2B5EF4-FFF2-40B4-BE49-F238E27FC236}">
                <a16:creationId xmlns:a16="http://schemas.microsoft.com/office/drawing/2014/main" id="{73E98C47-B396-4C16-9F39-BBECAAC82D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3" name="Segnaposto data 2"/>
          <p:cNvSpPr>
            <a:spLocks noGrp="1"/>
          </p:cNvSpPr>
          <p:nvPr>
            <p:ph type="dt" sz="half" idx="10"/>
          </p:nvPr>
        </p:nvSpPr>
        <p:spPr/>
        <p:txBody>
          <a:bodyPr/>
          <a:lstStyle/>
          <a:p>
            <a:fld id="{C4945FC3-4F0D-4281-85A6-C38F18488410}" type="datetime1">
              <a:rPr lang="it-IT" smtClean="0"/>
              <a:t>15/10/2020</a:t>
            </a:fld>
            <a:endParaRPr lang="it-IT"/>
          </a:p>
        </p:txBody>
      </p:sp>
    </p:spTree>
    <p:extLst>
      <p:ext uri="{BB962C8B-B14F-4D97-AF65-F5344CB8AC3E}">
        <p14:creationId xmlns:p14="http://schemas.microsoft.com/office/powerpoint/2010/main" val="24347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7F0B9CB7-288C-4F3E-BDF0-9FDB8346AE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3" name="CasellaDiTesto 2"/>
          <p:cNvSpPr txBox="1"/>
          <p:nvPr/>
        </p:nvSpPr>
        <p:spPr>
          <a:xfrm>
            <a:off x="726830" y="914399"/>
            <a:ext cx="10738339"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(Allegato 1-art. 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                              Art. 13.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                      Disposizione transitoria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    1. Dalla data di entrata in vigore del decreto del Presidente 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Consiglio dei ministri di cui all'art. 14, comma 3,  per  un  periodo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successivo non superiore a 24 mesi, possono essere assunti dipendenti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con la qualifica contrattuale  di  Assistente  alla  poltrona,  privi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dell'apposito titolo, fermo restando l'obbligo da parte dei datori di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lavoro di provvedere </a:t>
            </a:r>
            <a:r>
              <a:rPr kumimoji="0" lang="it-IT" sz="2400" b="0" i="0" u="none" strike="noStrike" kern="1200" cap="none" spc="0" normalizeH="0" baseline="0" noProof="0" dirty="0" err="1">
                <a:ln>
                  <a:noFill/>
                </a:ln>
                <a:solidFill>
                  <a:prstClr val="black"/>
                </a:solidFill>
                <a:effectLst/>
                <a:uLnTx/>
                <a:uFillTx/>
                <a:latin typeface="Calibri"/>
                <a:ea typeface="+mn-ea"/>
                <a:cs typeface="+mn-cs"/>
              </a:rPr>
              <a:t>affinche</a:t>
            </a:r>
            <a:r>
              <a:rPr kumimoji="0" lang="it-IT" sz="2400" b="0" i="0" u="none" strike="noStrike" kern="1200" cap="none" spc="0" normalizeH="0" baseline="0" noProof="0" dirty="0">
                <a:ln>
                  <a:noFill/>
                </a:ln>
                <a:solidFill>
                  <a:prstClr val="black"/>
                </a:solidFill>
                <a:effectLst/>
                <a:uLnTx/>
                <a:uFillTx/>
                <a:latin typeface="Calibri"/>
                <a:ea typeface="+mn-ea"/>
                <a:cs typeface="+mn-cs"/>
              </a:rPr>
              <a:t>' gli stessi acquisiscano l'attestato di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qualifica/certificazione di Assistente di studio odontoiatrico  entro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trentasei mesi dall'assunzione, secondo quanto disposto dal  presente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Accordo.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8" name="Segnaposto data 7"/>
          <p:cNvSpPr>
            <a:spLocks noGrp="1"/>
          </p:cNvSpPr>
          <p:nvPr>
            <p:ph type="dt" sz="half" idx="10"/>
          </p:nvPr>
        </p:nvSpPr>
        <p:spPr/>
        <p:txBody>
          <a:bodyPr/>
          <a:lstStyle/>
          <a:p>
            <a:fld id="{8E5C013A-0C23-42B1-995B-37381A53AF84}" type="datetime1">
              <a:rPr lang="it-IT" smtClean="0"/>
              <a:t>15/10/2020</a:t>
            </a:fld>
            <a:endParaRPr lang="it-IT"/>
          </a:p>
        </p:txBody>
      </p:sp>
    </p:spTree>
    <p:extLst>
      <p:ext uri="{BB962C8B-B14F-4D97-AF65-F5344CB8AC3E}">
        <p14:creationId xmlns:p14="http://schemas.microsoft.com/office/powerpoint/2010/main" val="17279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7F0B9CB7-288C-4F3E-BDF0-9FDB8346AE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3" name="CasellaDiTesto 2"/>
          <p:cNvSpPr txBox="1"/>
          <p:nvPr/>
        </p:nvSpPr>
        <p:spPr>
          <a:xfrm>
            <a:off x="726830" y="3006967"/>
            <a:ext cx="107383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800" b="1" dirty="0">
                <a:solidFill>
                  <a:prstClr val="black"/>
                </a:solidFill>
                <a:latin typeface="Calibri"/>
              </a:rPr>
              <a:t>PROROGA ASSUNZIONE SENZA QUALIFICA ESTESA AL 21 APRILE 2021!</a:t>
            </a:r>
            <a:endParaRPr kumimoji="0" lang="it-IT" sz="2800" b="1" i="0" u="none" strike="noStrike" kern="1200" cap="none" spc="0" normalizeH="0" baseline="0" noProof="0" dirty="0">
              <a:ln>
                <a:noFill/>
              </a:ln>
              <a:solidFill>
                <a:prstClr val="black"/>
              </a:solidFill>
              <a:effectLst/>
              <a:uLnTx/>
              <a:uFillTx/>
              <a:latin typeface="Calibri"/>
            </a:endParaRPr>
          </a:p>
        </p:txBody>
      </p:sp>
      <p:sp>
        <p:nvSpPr>
          <p:cNvPr id="2" name="Segnaposto data 1"/>
          <p:cNvSpPr>
            <a:spLocks noGrp="1"/>
          </p:cNvSpPr>
          <p:nvPr>
            <p:ph type="dt" sz="half" idx="10"/>
          </p:nvPr>
        </p:nvSpPr>
        <p:spPr/>
        <p:txBody>
          <a:bodyPr/>
          <a:lstStyle/>
          <a:p>
            <a:fld id="{B785B3E1-1AC0-4B24-8CCE-1E974C112772}" type="datetime1">
              <a:rPr lang="it-IT" smtClean="0"/>
              <a:t>15/10/2020</a:t>
            </a:fld>
            <a:endParaRPr lang="it-IT"/>
          </a:p>
        </p:txBody>
      </p:sp>
    </p:spTree>
    <p:extLst>
      <p:ext uri="{BB962C8B-B14F-4D97-AF65-F5344CB8AC3E}">
        <p14:creationId xmlns:p14="http://schemas.microsoft.com/office/powerpoint/2010/main" val="164318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pic>
        <p:nvPicPr>
          <p:cNvPr id="3" name="Immagine 2">
            <a:extLst>
              <a:ext uri="{FF2B5EF4-FFF2-40B4-BE49-F238E27FC236}">
                <a16:creationId xmlns:a16="http://schemas.microsoft.com/office/drawing/2014/main" id="{A28BBEAF-A2B8-4B38-A0BE-8C6623E5CC42}"/>
              </a:ext>
            </a:extLst>
          </p:cNvPr>
          <p:cNvPicPr>
            <a:picLocks noChangeAspect="1"/>
          </p:cNvPicPr>
          <p:nvPr/>
        </p:nvPicPr>
        <p:blipFill>
          <a:blip r:embed="rId5"/>
          <a:stretch>
            <a:fillRect/>
          </a:stretch>
        </p:blipFill>
        <p:spPr>
          <a:xfrm>
            <a:off x="735173" y="736868"/>
            <a:ext cx="3418943" cy="2859761"/>
          </a:xfrm>
          <a:prstGeom prst="ellipse">
            <a:avLst/>
          </a:prstGeom>
          <a:ln>
            <a:noFill/>
          </a:ln>
          <a:effectLst>
            <a:softEdge rad="112500"/>
          </a:effectLst>
        </p:spPr>
      </p:pic>
      <p:pic>
        <p:nvPicPr>
          <p:cNvPr id="4" name="Immagine 3">
            <a:extLst>
              <a:ext uri="{FF2B5EF4-FFF2-40B4-BE49-F238E27FC236}">
                <a16:creationId xmlns:a16="http://schemas.microsoft.com/office/drawing/2014/main" id="{8211C0D4-ACAF-4C74-973A-30E02C476B28}"/>
              </a:ext>
            </a:extLst>
          </p:cNvPr>
          <p:cNvPicPr>
            <a:picLocks noChangeAspect="1"/>
          </p:cNvPicPr>
          <p:nvPr/>
        </p:nvPicPr>
        <p:blipFill>
          <a:blip r:embed="rId6"/>
          <a:stretch>
            <a:fillRect/>
          </a:stretch>
        </p:blipFill>
        <p:spPr>
          <a:xfrm>
            <a:off x="5769986" y="623914"/>
            <a:ext cx="3540269" cy="2732049"/>
          </a:xfrm>
          <a:prstGeom prst="ellipse">
            <a:avLst/>
          </a:prstGeom>
          <a:ln>
            <a:noFill/>
          </a:ln>
          <a:effectLst>
            <a:softEdge rad="112500"/>
          </a:effectLst>
        </p:spPr>
      </p:pic>
      <p:pic>
        <p:nvPicPr>
          <p:cNvPr id="6" name="Immagine 5">
            <a:extLst>
              <a:ext uri="{FF2B5EF4-FFF2-40B4-BE49-F238E27FC236}">
                <a16:creationId xmlns:a16="http://schemas.microsoft.com/office/drawing/2014/main" id="{EDC6A581-6B15-425E-B95E-9E2538D8F537}"/>
              </a:ext>
            </a:extLst>
          </p:cNvPr>
          <p:cNvPicPr>
            <a:picLocks noChangeAspect="1"/>
          </p:cNvPicPr>
          <p:nvPr/>
        </p:nvPicPr>
        <p:blipFill>
          <a:blip r:embed="rId7"/>
          <a:stretch>
            <a:fillRect/>
          </a:stretch>
        </p:blipFill>
        <p:spPr>
          <a:xfrm>
            <a:off x="5526880" y="3985604"/>
            <a:ext cx="4026479" cy="2464740"/>
          </a:xfrm>
          <a:prstGeom prst="ellipse">
            <a:avLst/>
          </a:prstGeom>
          <a:ln>
            <a:noFill/>
          </a:ln>
          <a:effectLst>
            <a:softEdge rad="112500"/>
          </a:effectLst>
        </p:spPr>
      </p:pic>
      <p:pic>
        <p:nvPicPr>
          <p:cNvPr id="11" name="Immagine 10">
            <a:extLst>
              <a:ext uri="{FF2B5EF4-FFF2-40B4-BE49-F238E27FC236}">
                <a16:creationId xmlns:a16="http://schemas.microsoft.com/office/drawing/2014/main" id="{ADE3AA30-A313-47F5-A804-A5A68FF51E64}"/>
              </a:ext>
            </a:extLst>
          </p:cNvPr>
          <p:cNvPicPr>
            <a:picLocks noChangeAspect="1"/>
          </p:cNvPicPr>
          <p:nvPr/>
        </p:nvPicPr>
        <p:blipFill>
          <a:blip r:embed="rId8"/>
          <a:stretch>
            <a:fillRect/>
          </a:stretch>
        </p:blipFill>
        <p:spPr>
          <a:xfrm>
            <a:off x="558261" y="3855280"/>
            <a:ext cx="4288918" cy="2725388"/>
          </a:xfrm>
          <a:prstGeom prst="ellipse">
            <a:avLst/>
          </a:prstGeom>
          <a:ln>
            <a:noFill/>
          </a:ln>
          <a:effectLst>
            <a:softEdge rad="112500"/>
          </a:effectLst>
        </p:spPr>
      </p:pic>
      <p:sp>
        <p:nvSpPr>
          <p:cNvPr id="2" name="Rettangolo 1">
            <a:extLst>
              <a:ext uri="{FF2B5EF4-FFF2-40B4-BE49-F238E27FC236}">
                <a16:creationId xmlns:a16="http://schemas.microsoft.com/office/drawing/2014/main" id="{229312F2-4170-494E-95CA-BA4A070DD33B}"/>
              </a:ext>
            </a:extLst>
          </p:cNvPr>
          <p:cNvSpPr/>
          <p:nvPr/>
        </p:nvSpPr>
        <p:spPr>
          <a:xfrm>
            <a:off x="9955784" y="6505881"/>
            <a:ext cx="2185663" cy="276999"/>
          </a:xfrm>
          <a:prstGeom prst="rect">
            <a:avLst/>
          </a:prstGeom>
        </p:spPr>
        <p:txBody>
          <a:bodyPr wrap="none">
            <a:spAutoFit/>
          </a:bodyPr>
          <a:lstStyle/>
          <a:p>
            <a:pPr lvl="0" algn="ctr"/>
            <a:r>
              <a:rPr lang="it-IT" sz="1200" dirty="0">
                <a:solidFill>
                  <a:prstClr val="black">
                    <a:tint val="75000"/>
                  </a:prstClr>
                </a:solidFill>
              </a:rPr>
              <a:t>MARIA TERESA SCHIRRIPA - ASO</a:t>
            </a:r>
          </a:p>
        </p:txBody>
      </p:sp>
      <p:sp>
        <p:nvSpPr>
          <p:cNvPr id="5" name="Segnaposto data 4"/>
          <p:cNvSpPr>
            <a:spLocks noGrp="1"/>
          </p:cNvSpPr>
          <p:nvPr>
            <p:ph type="dt" sz="half" idx="10"/>
          </p:nvPr>
        </p:nvSpPr>
        <p:spPr/>
        <p:txBody>
          <a:bodyPr/>
          <a:lstStyle/>
          <a:p>
            <a:r>
              <a:rPr lang="it-IT"/>
              <a:t>22/09/2020</a:t>
            </a:r>
          </a:p>
        </p:txBody>
      </p:sp>
      <p:sp>
        <p:nvSpPr>
          <p:cNvPr id="7" name="Segnaposto piè di pagina 6"/>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247719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325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525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7F0B9CB7-288C-4F3E-BDF0-9FDB8346AE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3" name="CasellaDiTesto 2"/>
          <p:cNvSpPr txBox="1"/>
          <p:nvPr/>
        </p:nvSpPr>
        <p:spPr>
          <a:xfrm>
            <a:off x="726830" y="914399"/>
            <a:ext cx="10738339"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(Allegato 1-art. 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                              Art. 13.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                      Disposizione transitoria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  2. Per coloro che, alla data di entrata in vigore del decreto 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Presidente del Consiglio dei ministri di cui al successivo  art.  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comma  3,  si  trovano  in  costanza  di  lavoro  con   inquadramento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contrattuale di Assistente alla poltrona e che non  posseggono  i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mesi  di  </a:t>
            </a:r>
            <a:r>
              <a:rPr kumimoji="0" lang="it-IT" sz="2400" b="0" i="0" u="none" strike="noStrike" kern="1200" cap="none" spc="0" normalizeH="0" baseline="0" noProof="0" dirty="0" err="1">
                <a:ln>
                  <a:noFill/>
                </a:ln>
                <a:solidFill>
                  <a:prstClr val="black"/>
                </a:solidFill>
                <a:effectLst/>
                <a:uLnTx/>
                <a:uFillTx/>
                <a:latin typeface="Calibri"/>
                <a:ea typeface="+mn-ea"/>
                <a:cs typeface="+mn-cs"/>
              </a:rPr>
              <a:t>attivita'</a:t>
            </a:r>
            <a:r>
              <a:rPr kumimoji="0" lang="it-IT" sz="2400" b="0" i="0" u="none" strike="noStrike" kern="1200" cap="none" spc="0" normalizeH="0" baseline="0" noProof="0" dirty="0">
                <a:ln>
                  <a:noFill/>
                </a:ln>
                <a:solidFill>
                  <a:prstClr val="black"/>
                </a:solidFill>
                <a:effectLst/>
                <a:uLnTx/>
                <a:uFillTx/>
                <a:latin typeface="Calibri"/>
                <a:ea typeface="+mn-ea"/>
                <a:cs typeface="+mn-cs"/>
              </a:rPr>
              <a:t>  lavorativa,  </a:t>
            </a:r>
            <a:r>
              <a:rPr kumimoji="0" lang="it-IT" sz="2400" b="0" i="0" u="none" strike="noStrike" kern="1200" cap="none" spc="0" normalizeH="0" baseline="0" noProof="0" dirty="0" err="1">
                <a:ln>
                  <a:noFill/>
                </a:ln>
                <a:solidFill>
                  <a:prstClr val="black"/>
                </a:solidFill>
                <a:effectLst/>
                <a:uLnTx/>
                <a:uFillTx/>
                <a:latin typeface="Calibri"/>
                <a:ea typeface="+mn-ea"/>
                <a:cs typeface="+mn-cs"/>
              </a:rPr>
              <a:t>cosi'</a:t>
            </a:r>
            <a:r>
              <a:rPr kumimoji="0" lang="it-IT" sz="2400" b="0" i="0" u="none" strike="noStrike" kern="1200" cap="none" spc="0" normalizeH="0" baseline="0" noProof="0" dirty="0">
                <a:ln>
                  <a:noFill/>
                </a:ln>
                <a:solidFill>
                  <a:prstClr val="black"/>
                </a:solidFill>
                <a:effectLst/>
                <a:uLnTx/>
                <a:uFillTx/>
                <a:latin typeface="Calibri"/>
                <a:ea typeface="+mn-ea"/>
                <a:cs typeface="+mn-cs"/>
              </a:rPr>
              <a:t>  come  previsto  al  comma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dell'art. 11 del presente Accordo,  i  datori  di  lavoro  provvedono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prstClr val="black"/>
                </a:solidFill>
                <a:effectLst/>
                <a:uLnTx/>
                <a:uFillTx/>
                <a:latin typeface="Calibri"/>
                <a:ea typeface="+mn-ea"/>
                <a:cs typeface="+mn-cs"/>
              </a:rPr>
              <a:t>affinche</a:t>
            </a:r>
            <a:r>
              <a:rPr kumimoji="0" lang="it-IT" sz="2400" b="0" i="0" u="none" strike="noStrike" kern="1200" cap="none" spc="0" normalizeH="0" baseline="0" noProof="0" dirty="0">
                <a:ln>
                  <a:noFill/>
                </a:ln>
                <a:solidFill>
                  <a:prstClr val="black"/>
                </a:solidFill>
                <a:effectLst/>
                <a:uLnTx/>
                <a:uFillTx/>
                <a:latin typeface="Calibri"/>
                <a:ea typeface="+mn-ea"/>
                <a:cs typeface="+mn-cs"/>
              </a:rPr>
              <a:t>'     gli     stessi     acquisiscano     l'attestato      di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qualifica/certificazione di Assistente di studio odontoiatrico, entro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trentasei mesi dalla data di entrata in vigore del citato decreto 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Presidente del Consiglio dei ministri.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 name="Segnaposto data 1"/>
          <p:cNvSpPr>
            <a:spLocks noGrp="1"/>
          </p:cNvSpPr>
          <p:nvPr>
            <p:ph type="dt" sz="half" idx="10"/>
          </p:nvPr>
        </p:nvSpPr>
        <p:spPr/>
        <p:txBody>
          <a:bodyPr/>
          <a:lstStyle/>
          <a:p>
            <a:fld id="{556869A6-6E33-47C4-815E-E9CFF9A341AB}" type="datetime1">
              <a:rPr lang="it-IT" smtClean="0"/>
              <a:t>15/10/2020</a:t>
            </a:fld>
            <a:endParaRPr lang="it-IT"/>
          </a:p>
        </p:txBody>
      </p:sp>
    </p:spTree>
    <p:extLst>
      <p:ext uri="{BB962C8B-B14F-4D97-AF65-F5344CB8AC3E}">
        <p14:creationId xmlns:p14="http://schemas.microsoft.com/office/powerpoint/2010/main" val="250031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7F0B9CB7-288C-4F3E-BDF0-9FDB8346AE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3" name="CasellaDiTesto 2"/>
          <p:cNvSpPr txBox="1"/>
          <p:nvPr/>
        </p:nvSpPr>
        <p:spPr>
          <a:xfrm>
            <a:off x="726830" y="914399"/>
            <a:ext cx="1073833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(Allegato 1-art. 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                              Art. 13.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                      Disposizione transitoria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  2. Per coloro che, alla data di entrata in vigore del decreto 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Presidente del Consiglio dei ministri di cui al successivo  art.  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comma  3,  si  trovano  in  costanza  di  lavoro  con   inquadramento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contrattuale di Assistente alla poltrona e che non  posseggono  i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mesi  di  </a:t>
            </a:r>
            <a:r>
              <a:rPr kumimoji="0" lang="it-IT" sz="2400" b="0" i="0" u="none" strike="noStrike" kern="1200" cap="none" spc="0" normalizeH="0" baseline="0" noProof="0" dirty="0" err="1">
                <a:ln>
                  <a:noFill/>
                </a:ln>
                <a:solidFill>
                  <a:prstClr val="black"/>
                </a:solidFill>
                <a:effectLst/>
                <a:uLnTx/>
                <a:uFillTx/>
                <a:latin typeface="Calibri"/>
                <a:ea typeface="+mn-ea"/>
                <a:cs typeface="+mn-cs"/>
              </a:rPr>
              <a:t>attivita'</a:t>
            </a:r>
            <a:r>
              <a:rPr kumimoji="0" lang="it-IT" sz="2400" b="0" i="0" u="none" strike="noStrike" kern="1200" cap="none" spc="0" normalizeH="0" baseline="0" noProof="0" dirty="0">
                <a:ln>
                  <a:noFill/>
                </a:ln>
                <a:solidFill>
                  <a:prstClr val="black"/>
                </a:solidFill>
                <a:effectLst/>
                <a:uLnTx/>
                <a:uFillTx/>
                <a:latin typeface="Calibri"/>
                <a:ea typeface="+mn-ea"/>
                <a:cs typeface="+mn-cs"/>
              </a:rPr>
              <a:t>  lavorativa, …</a:t>
            </a:r>
          </a:p>
        </p:txBody>
      </p:sp>
      <p:sp>
        <p:nvSpPr>
          <p:cNvPr id="2" name="CasellaDiTesto 1"/>
          <p:cNvSpPr txBox="1"/>
          <p:nvPr/>
        </p:nvSpPr>
        <p:spPr>
          <a:xfrm>
            <a:off x="329452" y="4695092"/>
            <a:ext cx="11533094" cy="369332"/>
          </a:xfrm>
          <a:prstGeom prst="rect">
            <a:avLst/>
          </a:prstGeom>
          <a:noFill/>
        </p:spPr>
        <p:txBody>
          <a:bodyPr wrap="none" rtlCol="0">
            <a:spAutoFit/>
          </a:bodyPr>
          <a:lstStyle/>
          <a:p>
            <a:r>
              <a:rPr lang="it-IT" dirty="0"/>
              <a:t>IN RIFERIMENTO A QUESTO ARTICOLO SIAMO IN ATTESA DI NUOVE DISPOSIZIONI DA PARTE DEL MINISTERO DELLA SALUTE</a:t>
            </a:r>
          </a:p>
        </p:txBody>
      </p:sp>
      <p:sp>
        <p:nvSpPr>
          <p:cNvPr id="5" name="Segnaposto data 4"/>
          <p:cNvSpPr>
            <a:spLocks noGrp="1"/>
          </p:cNvSpPr>
          <p:nvPr>
            <p:ph type="dt" sz="half" idx="10"/>
          </p:nvPr>
        </p:nvSpPr>
        <p:spPr/>
        <p:txBody>
          <a:bodyPr/>
          <a:lstStyle/>
          <a:p>
            <a:fld id="{3E547A37-1BD5-455C-B17A-DD967EE30144}" type="datetime1">
              <a:rPr lang="it-IT" smtClean="0"/>
              <a:t>15/10/2020</a:t>
            </a:fld>
            <a:endParaRPr lang="it-IT"/>
          </a:p>
        </p:txBody>
      </p:sp>
    </p:spTree>
    <p:extLst>
      <p:ext uri="{BB962C8B-B14F-4D97-AF65-F5344CB8AC3E}">
        <p14:creationId xmlns:p14="http://schemas.microsoft.com/office/powerpoint/2010/main" val="176119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evviva-stasera-vado-al-concerto.jpg"/>
          <p:cNvPicPr>
            <a:picLocks noChangeAspect="1"/>
          </p:cNvPicPr>
          <p:nvPr/>
        </p:nvPicPr>
        <p:blipFill>
          <a:blip r:embed="rId2"/>
          <a:stretch>
            <a:fillRect/>
          </a:stretch>
        </p:blipFill>
        <p:spPr>
          <a:xfrm>
            <a:off x="574614" y="493486"/>
            <a:ext cx="6387855" cy="5434693"/>
          </a:xfrm>
          <a:prstGeom prst="rect">
            <a:avLst/>
          </a:prstGeom>
        </p:spPr>
      </p:pic>
      <p:sp>
        <p:nvSpPr>
          <p:cNvPr id="4" name="Esagono 3"/>
          <p:cNvSpPr/>
          <p:nvPr/>
        </p:nvSpPr>
        <p:spPr>
          <a:xfrm>
            <a:off x="3903785" y="493485"/>
            <a:ext cx="7713601" cy="2267299"/>
          </a:xfrm>
          <a:prstGeom prst="hexagon">
            <a:avLst/>
          </a:prstGeom>
          <a:noFill/>
          <a:scene3d>
            <a:camera prst="orthographicFront"/>
            <a:lightRig rig="flat" dir="tl">
              <a:rot lat="0" lon="0" rev="6600000"/>
            </a:lightRig>
          </a:scene3d>
          <a:sp3d>
            <a:bevelT prst="angle"/>
          </a:sp3d>
        </p:spPr>
        <p:txBody>
          <a:bodyPr wrap="none" lIns="91440" tIns="45720" rIns="91440" bIns="45720">
            <a:prstTxWarp prst="textCascadeUp">
              <a:avLst/>
            </a:prstTxWarp>
            <a:spAutoFit/>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EVVAIIIIIII!!!!!!!!</a:t>
            </a:r>
          </a:p>
        </p:txBody>
      </p:sp>
      <p:sp>
        <p:nvSpPr>
          <p:cNvPr id="5" name="Segnaposto piè di pagina 4">
            <a:extLst>
              <a:ext uri="{FF2B5EF4-FFF2-40B4-BE49-F238E27FC236}">
                <a16:creationId xmlns:a16="http://schemas.microsoft.com/office/drawing/2014/main" id="{D7BFD2F0-4DA8-4BCA-BA9B-836BEB9D8E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2" name="CasellaDiTesto 1"/>
          <p:cNvSpPr txBox="1"/>
          <p:nvPr/>
        </p:nvSpPr>
        <p:spPr>
          <a:xfrm>
            <a:off x="6962469" y="3393831"/>
            <a:ext cx="5066452" cy="646331"/>
          </a:xfrm>
          <a:prstGeom prst="rect">
            <a:avLst/>
          </a:prstGeom>
          <a:noFill/>
        </p:spPr>
        <p:txBody>
          <a:bodyPr wrap="none" rtlCol="0">
            <a:spAutoFit/>
          </a:bodyPr>
          <a:lstStyle/>
          <a:p>
            <a:r>
              <a:rPr lang="it-IT" sz="3600" b="1" dirty="0">
                <a:solidFill>
                  <a:srgbClr val="8D2404"/>
                </a:solidFill>
              </a:rPr>
              <a:t>FINALMENTE ESISTIAMO!</a:t>
            </a:r>
          </a:p>
        </p:txBody>
      </p:sp>
      <p:sp>
        <p:nvSpPr>
          <p:cNvPr id="6" name="Segnaposto data 5"/>
          <p:cNvSpPr>
            <a:spLocks noGrp="1"/>
          </p:cNvSpPr>
          <p:nvPr>
            <p:ph type="dt" sz="half" idx="10"/>
          </p:nvPr>
        </p:nvSpPr>
        <p:spPr/>
        <p:txBody>
          <a:bodyPr/>
          <a:lstStyle/>
          <a:p>
            <a:fld id="{D4FCDB6B-8BAA-497B-8A15-7C8400E2C78E}" type="datetime1">
              <a:rPr lang="it-IT" smtClean="0"/>
              <a:t>15/10/2020</a:t>
            </a:fld>
            <a:endParaRPr lang="it-IT"/>
          </a:p>
        </p:txBody>
      </p:sp>
    </p:spTree>
    <p:extLst>
      <p:ext uri="{BB962C8B-B14F-4D97-AF65-F5344CB8AC3E}">
        <p14:creationId xmlns:p14="http://schemas.microsoft.com/office/powerpoint/2010/main" val="101009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mph" presetSubtype="2" fill="hold" grpId="0" nodeType="afterEffect">
                                  <p:stCondLst>
                                    <p:cond delay="0"/>
                                  </p:stCondLst>
                                  <p:childTnLst>
                                    <p:anim to="1.5" calcmode="lin" valueType="num">
                                      <p:cBhvr override="childStyle">
                                        <p:cTn id="6" dur="2000" fill="hold"/>
                                        <p:tgtEl>
                                          <p:spTgt spid="4"/>
                                        </p:tgtEl>
                                        <p:attrNameLst>
                                          <p:attrName>style.fontSize</p:attrName>
                                        </p:attrNameLst>
                                      </p:cBhvr>
                                    </p:anim>
                                  </p:childTnLst>
                                </p:cTn>
                              </p:par>
                            </p:childTnLst>
                          </p:cTn>
                        </p:par>
                        <p:par>
                          <p:cTn id="7" fill="hold">
                            <p:stCondLst>
                              <p:cond delay="2000"/>
                            </p:stCondLst>
                            <p:childTnLst>
                              <p:par>
                                <p:cTn id="8" presetID="23" presetClass="emph" presetSubtype="0" fill="hold" grpId="1" nodeType="afterEffect">
                                  <p:stCondLst>
                                    <p:cond delay="0"/>
                                  </p:stCondLst>
                                  <p:childTnLst>
                                    <p:animClr clrSpc="hsl" dir="cw">
                                      <p:cBhvr override="childStyle">
                                        <p:cTn id="9" dur="500" fill="hold"/>
                                        <p:tgtEl>
                                          <p:spTgt spid="4"/>
                                        </p:tgtEl>
                                        <p:attrNameLst>
                                          <p:attrName>style.color</p:attrName>
                                        </p:attrNameLst>
                                      </p:cBhvr>
                                      <p:by>
                                        <p:hsl h="10842353" s="0" l="0"/>
                                      </p:by>
                                    </p:animClr>
                                    <p:animClr clrSpc="hsl" dir="cw">
                                      <p:cBhvr>
                                        <p:cTn id="10" dur="500" fill="hold"/>
                                        <p:tgtEl>
                                          <p:spTgt spid="4"/>
                                        </p:tgtEl>
                                        <p:attrNameLst>
                                          <p:attrName>fillcolor</p:attrName>
                                        </p:attrNameLst>
                                      </p:cBhvr>
                                      <p:by>
                                        <p:hsl h="10842353" s="0" l="0"/>
                                      </p:by>
                                    </p:animClr>
                                    <p:animClr clrSpc="hsl" dir="cw">
                                      <p:cBhvr>
                                        <p:cTn id="11" dur="500" fill="hold"/>
                                        <p:tgtEl>
                                          <p:spTgt spid="4"/>
                                        </p:tgtEl>
                                        <p:attrNameLst>
                                          <p:attrName>stroke.color</p:attrName>
                                        </p:attrNameLst>
                                      </p:cBhvr>
                                      <p:by>
                                        <p:hsl h="10842353" s="0" l="0"/>
                                      </p:by>
                                    </p:animClr>
                                    <p:set>
                                      <p:cBhvr>
                                        <p:cTn id="12"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a:extLst>
              <a:ext uri="{FF2B5EF4-FFF2-40B4-BE49-F238E27FC236}">
                <a16:creationId xmlns:a16="http://schemas.microsoft.com/office/drawing/2014/main" id="{DBBB406F-3D7B-4121-B6BB-CCA61FA5E9A6}"/>
              </a:ext>
            </a:extLst>
          </p:cNvPr>
          <p:cNvSpPr/>
          <p:nvPr/>
        </p:nvSpPr>
        <p:spPr>
          <a:xfrm>
            <a:off x="543397" y="1823888"/>
            <a:ext cx="672273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w="0"/>
                <a:solidFill>
                  <a:srgbClr val="791456"/>
                </a:solidFill>
                <a:effectLst>
                  <a:outerShdw blurRad="38100" dist="25400" dir="5400000" algn="ctr" rotWithShape="0">
                    <a:srgbClr val="6E747A">
                      <a:alpha val="43000"/>
                    </a:srgbClr>
                  </a:outerShdw>
                </a:effectLst>
                <a:uLnTx/>
                <a:uFillTx/>
                <a:latin typeface="Calibri"/>
                <a:ea typeface="+mn-ea"/>
                <a:cs typeface="+mn-cs"/>
              </a:rPr>
              <a:t>MAGGIORE AUTONOMIA COMPORTA…</a:t>
            </a:r>
          </a:p>
        </p:txBody>
      </p:sp>
      <p:sp>
        <p:nvSpPr>
          <p:cNvPr id="5" name="Rettangolo 4">
            <a:extLst>
              <a:ext uri="{FF2B5EF4-FFF2-40B4-BE49-F238E27FC236}">
                <a16:creationId xmlns:a16="http://schemas.microsoft.com/office/drawing/2014/main" id="{F6B80525-4ADF-4F8B-B754-D8C4265ECF12}"/>
              </a:ext>
            </a:extLst>
          </p:cNvPr>
          <p:cNvSpPr/>
          <p:nvPr/>
        </p:nvSpPr>
        <p:spPr>
          <a:xfrm>
            <a:off x="4313712" y="4490624"/>
            <a:ext cx="7272376"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w="0"/>
                <a:solidFill>
                  <a:srgbClr val="791456"/>
                </a:solidFill>
                <a:effectLst>
                  <a:outerShdw blurRad="38100" dist="25400" dir="5400000" algn="ctr" rotWithShape="0">
                    <a:srgbClr val="6E747A">
                      <a:alpha val="43000"/>
                    </a:srgbClr>
                  </a:outerShdw>
                </a:effectLst>
                <a:uLnTx/>
                <a:uFillTx/>
                <a:latin typeface="Calibri"/>
                <a:ea typeface="+mn-ea"/>
                <a:cs typeface="+mn-cs"/>
              </a:rPr>
              <a:t>…MAGGIORE RESPONSABILITA’</a:t>
            </a:r>
          </a:p>
        </p:txBody>
      </p:sp>
      <p:pic>
        <p:nvPicPr>
          <p:cNvPr id="10" name="Immagine 9">
            <a:extLst>
              <a:ext uri="{FF2B5EF4-FFF2-40B4-BE49-F238E27FC236}">
                <a16:creationId xmlns:a16="http://schemas.microsoft.com/office/drawing/2014/main" id="{3364AB62-8891-4CE6-8F09-F66926B5A819}"/>
              </a:ext>
            </a:extLst>
          </p:cNvPr>
          <p:cNvPicPr>
            <a:picLocks noChangeAspect="1"/>
          </p:cNvPicPr>
          <p:nvPr/>
        </p:nvPicPr>
        <p:blipFill>
          <a:blip r:embed="rId5"/>
          <a:stretch>
            <a:fillRect/>
          </a:stretch>
        </p:blipFill>
        <p:spPr>
          <a:xfrm>
            <a:off x="741357" y="3813720"/>
            <a:ext cx="2830998" cy="212324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Immagine 10">
            <a:extLst>
              <a:ext uri="{FF2B5EF4-FFF2-40B4-BE49-F238E27FC236}">
                <a16:creationId xmlns:a16="http://schemas.microsoft.com/office/drawing/2014/main" id="{7F734514-48AE-4B79-9485-779C650F3585}"/>
              </a:ext>
            </a:extLst>
          </p:cNvPr>
          <p:cNvPicPr>
            <a:picLocks noChangeAspect="1"/>
          </p:cNvPicPr>
          <p:nvPr/>
        </p:nvPicPr>
        <p:blipFill>
          <a:blip r:embed="rId6"/>
          <a:stretch>
            <a:fillRect/>
          </a:stretch>
        </p:blipFill>
        <p:spPr>
          <a:xfrm>
            <a:off x="8168096" y="1259429"/>
            <a:ext cx="2857500" cy="1847850"/>
          </a:xfrm>
          <a:prstGeom prst="rect">
            <a:avLst/>
          </a:prstGeom>
        </p:spPr>
      </p:pic>
      <p:sp>
        <p:nvSpPr>
          <p:cNvPr id="2" name="Segnaposto data 1"/>
          <p:cNvSpPr>
            <a:spLocks noGrp="1"/>
          </p:cNvSpPr>
          <p:nvPr>
            <p:ph type="dt" sz="half" idx="10"/>
          </p:nvPr>
        </p:nvSpPr>
        <p:spPr/>
        <p:txBody>
          <a:bodyPr/>
          <a:lstStyle/>
          <a:p>
            <a:fld id="{36085058-A000-44A9-90F1-3F59C5152368}"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309262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a:extLst>
              <a:ext uri="{FF2B5EF4-FFF2-40B4-BE49-F238E27FC236}">
                <a16:creationId xmlns:a16="http://schemas.microsoft.com/office/drawing/2014/main" id="{6C28C03B-6B56-4C0C-841D-6001108B6D27}"/>
              </a:ext>
            </a:extLst>
          </p:cNvPr>
          <p:cNvSpPr/>
          <p:nvPr/>
        </p:nvSpPr>
        <p:spPr>
          <a:xfrm>
            <a:off x="2024049" y="463886"/>
            <a:ext cx="504157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0" i="0" u="none" strike="noStrike" kern="1200" cap="none" spc="0" normalizeH="0" baseline="0" noProof="0" dirty="0">
                <a:ln w="0"/>
                <a:solidFill>
                  <a:srgbClr val="791456"/>
                </a:solidFill>
                <a:effectLst>
                  <a:outerShdw blurRad="38100" dist="25400" dir="5400000" algn="ctr" rotWithShape="0">
                    <a:srgbClr val="6E747A">
                      <a:alpha val="43000"/>
                    </a:srgbClr>
                  </a:outerShdw>
                </a:effectLst>
                <a:uLnTx/>
                <a:uFillTx/>
                <a:latin typeface="Calibri"/>
                <a:ea typeface="+mn-ea"/>
                <a:cs typeface="+mn-cs"/>
              </a:rPr>
              <a:t>RESPONSABILITA’</a:t>
            </a:r>
          </a:p>
        </p:txBody>
      </p:sp>
      <p:sp>
        <p:nvSpPr>
          <p:cNvPr id="2" name="Rettangolo 1">
            <a:extLst>
              <a:ext uri="{FF2B5EF4-FFF2-40B4-BE49-F238E27FC236}">
                <a16:creationId xmlns:a16="http://schemas.microsoft.com/office/drawing/2014/main" id="{34C4A869-67BA-49C7-8144-443609B6E4AE}"/>
              </a:ext>
            </a:extLst>
          </p:cNvPr>
          <p:cNvSpPr/>
          <p:nvPr/>
        </p:nvSpPr>
        <p:spPr>
          <a:xfrm>
            <a:off x="1058091" y="2711965"/>
            <a:ext cx="10123715" cy="3205509"/>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C000"/>
              </a:solidFill>
              <a:effectLst/>
              <a:uLnTx/>
              <a:uFillTx/>
              <a:latin typeface="Calibri"/>
              <a:ea typeface="+mn-ea"/>
              <a:cs typeface="+mn-cs"/>
            </a:endParaRPr>
          </a:p>
        </p:txBody>
      </p:sp>
      <p:sp>
        <p:nvSpPr>
          <p:cNvPr id="5" name="object 11">
            <a:extLst>
              <a:ext uri="{FF2B5EF4-FFF2-40B4-BE49-F238E27FC236}">
                <a16:creationId xmlns:a16="http://schemas.microsoft.com/office/drawing/2014/main" id="{406A4A0C-D817-4F9D-9CF9-52EFBCA2DBA8}"/>
              </a:ext>
            </a:extLst>
          </p:cNvPr>
          <p:cNvSpPr txBox="1"/>
          <p:nvPr/>
        </p:nvSpPr>
        <p:spPr>
          <a:xfrm>
            <a:off x="0" y="3146699"/>
            <a:ext cx="10910933" cy="1897955"/>
          </a:xfrm>
          <a:prstGeom prst="rect">
            <a:avLst/>
          </a:prstGeom>
        </p:spPr>
        <p:txBody>
          <a:bodyPr vert="horz" wrap="square" lIns="0" tIns="12700" rIns="0" bIns="0" rtlCol="0">
            <a:spAutoFit/>
          </a:bodyPr>
          <a:lstStyle/>
          <a:p>
            <a:pPr marL="1104900" marR="0" lvl="0" indent="0" algn="ctr"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0" normalizeH="0" baseline="0" noProof="0" dirty="0">
                <a:ln>
                  <a:noFill/>
                </a:ln>
                <a:solidFill>
                  <a:srgbClr val="E7E6E6">
                    <a:lumMod val="50000"/>
                  </a:srgbClr>
                </a:solidFill>
                <a:effectLst/>
                <a:uLnTx/>
                <a:uFill>
                  <a:solidFill>
                    <a:srgbClr val="003399"/>
                  </a:solidFill>
                </a:uFill>
                <a:latin typeface="Arial"/>
                <a:ea typeface="+mn-ea"/>
                <a:cs typeface="Arial"/>
              </a:rPr>
              <a:t>I</a:t>
            </a:r>
            <a:r>
              <a:rPr kumimoji="0" lang="it-IT" sz="2400" b="0" i="0" u="none" strike="noStrike" kern="1200" cap="none" spc="0" normalizeH="0" baseline="0" noProof="0" dirty="0">
                <a:ln>
                  <a:noFill/>
                </a:ln>
                <a:solidFill>
                  <a:srgbClr val="E7E6E6">
                    <a:lumMod val="50000"/>
                  </a:srgbClr>
                </a:solidFill>
                <a:effectLst/>
                <a:uLnTx/>
                <a:uFill>
                  <a:solidFill>
                    <a:srgbClr val="003399"/>
                  </a:solidFill>
                </a:uFill>
                <a:latin typeface="Arial"/>
                <a:ea typeface="+mn-ea"/>
                <a:cs typeface="Arial"/>
              </a:rPr>
              <a:t>l</a:t>
            </a:r>
            <a:r>
              <a:rPr kumimoji="0" sz="2400" b="1" i="0" u="none" strike="noStrike" kern="1200" cap="none" spc="0" normalizeH="0" baseline="0" noProof="0" dirty="0">
                <a:ln>
                  <a:noFill/>
                </a:ln>
                <a:solidFill>
                  <a:srgbClr val="E7E6E6">
                    <a:lumMod val="50000"/>
                  </a:srgbClr>
                </a:solidFill>
                <a:effectLst/>
                <a:uLnTx/>
                <a:uFill>
                  <a:solidFill>
                    <a:srgbClr val="003399"/>
                  </a:solidFill>
                </a:uFill>
                <a:latin typeface="Arial"/>
                <a:ea typeface="+mn-ea"/>
                <a:cs typeface="Arial"/>
              </a:rPr>
              <a:t> </a:t>
            </a:r>
            <a:r>
              <a:rPr kumimoji="0" sz="2400" b="1" i="0" u="none" strike="noStrike" kern="1200" cap="none" spc="-30" normalizeH="0" baseline="0" noProof="0" dirty="0">
                <a:ln>
                  <a:noFill/>
                </a:ln>
                <a:solidFill>
                  <a:srgbClr val="E7E6E6">
                    <a:lumMod val="50000"/>
                  </a:srgbClr>
                </a:solidFill>
                <a:effectLst/>
                <a:uLnTx/>
                <a:uFill>
                  <a:solidFill>
                    <a:srgbClr val="003399"/>
                  </a:solidFill>
                </a:uFill>
                <a:latin typeface="Arial"/>
                <a:ea typeface="+mn-ea"/>
                <a:cs typeface="Arial"/>
              </a:rPr>
              <a:t>SIGNIFICATO </a:t>
            </a:r>
            <a:r>
              <a:rPr kumimoji="0" sz="2400" b="1" i="0" u="none" strike="noStrike" kern="1200" cap="none" spc="-5" normalizeH="0" baseline="0" noProof="0" dirty="0">
                <a:ln>
                  <a:noFill/>
                </a:ln>
                <a:solidFill>
                  <a:srgbClr val="E7E6E6">
                    <a:lumMod val="50000"/>
                  </a:srgbClr>
                </a:solidFill>
                <a:effectLst/>
                <a:uLnTx/>
                <a:uFill>
                  <a:solidFill>
                    <a:srgbClr val="003399"/>
                  </a:solidFill>
                </a:uFill>
                <a:latin typeface="Arial"/>
                <a:ea typeface="+mn-ea"/>
                <a:cs typeface="Arial"/>
              </a:rPr>
              <a:t>POSITIVO </a:t>
            </a:r>
            <a:r>
              <a:rPr kumimoji="0" lang="it-IT" sz="2400" b="0" i="0" u="none" strike="noStrike" kern="1200" cap="none" spc="0" normalizeH="0" baseline="0" noProof="0" dirty="0">
                <a:ln>
                  <a:noFill/>
                </a:ln>
                <a:solidFill>
                  <a:srgbClr val="E7E6E6">
                    <a:lumMod val="50000"/>
                  </a:srgbClr>
                </a:solidFill>
                <a:effectLst/>
                <a:uLnTx/>
                <a:uFill>
                  <a:solidFill>
                    <a:srgbClr val="003399"/>
                  </a:solidFill>
                </a:uFill>
                <a:latin typeface="Arial"/>
                <a:ea typeface="+mn-ea"/>
                <a:cs typeface="Arial"/>
              </a:rPr>
              <a:t>del termine responsabilità</a:t>
            </a:r>
            <a:r>
              <a:rPr kumimoji="0" lang="it-IT" sz="2400" b="0" i="0" u="none" strike="noStrike" kern="1200" cap="none" spc="0" normalizeH="0" baseline="0" noProof="0" dirty="0">
                <a:ln>
                  <a:noFill/>
                </a:ln>
                <a:solidFill>
                  <a:srgbClr val="E7E6E6">
                    <a:lumMod val="50000"/>
                  </a:srgbClr>
                </a:solidFill>
                <a:effectLst/>
                <a:uLnTx/>
                <a:uFillTx/>
                <a:latin typeface="Arial"/>
                <a:ea typeface="+mn-ea"/>
                <a:cs typeface="Arial"/>
              </a:rPr>
              <a:t> </a:t>
            </a:r>
          </a:p>
          <a:p>
            <a:pPr marL="1104900" marR="0" lvl="0" indent="0" algn="ctr"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srgbClr val="E7E6E6">
                    <a:lumMod val="50000"/>
                  </a:srgbClr>
                </a:solidFill>
                <a:effectLst/>
                <a:uLnTx/>
                <a:uFillTx/>
                <a:latin typeface="Arial"/>
                <a:ea typeface="+mn-ea"/>
                <a:cs typeface="Arial"/>
              </a:rPr>
              <a:t>è legato </a:t>
            </a:r>
            <a:r>
              <a:rPr kumimoji="0" sz="2400" b="0" i="0" u="none" strike="noStrike" kern="1200" cap="none" spc="0" normalizeH="0" baseline="0" noProof="0" dirty="0">
                <a:ln>
                  <a:noFill/>
                </a:ln>
                <a:solidFill>
                  <a:srgbClr val="E7E6E6">
                    <a:lumMod val="50000"/>
                  </a:srgbClr>
                </a:solidFill>
                <a:effectLst/>
                <a:uLnTx/>
                <a:uFillTx/>
                <a:latin typeface="Arial"/>
                <a:ea typeface="+mn-ea"/>
                <a:cs typeface="Arial"/>
              </a:rPr>
              <a:t>alla </a:t>
            </a:r>
            <a:r>
              <a:rPr kumimoji="0" sz="2400" b="0" i="0" u="none" strike="noStrike" kern="1200" cap="none" spc="-5" normalizeH="0" baseline="0" noProof="0" dirty="0">
                <a:ln>
                  <a:noFill/>
                </a:ln>
                <a:solidFill>
                  <a:srgbClr val="E7E6E6">
                    <a:lumMod val="50000"/>
                  </a:srgbClr>
                </a:solidFill>
                <a:effectLst/>
                <a:uLnTx/>
                <a:uFillTx/>
                <a:latin typeface="Arial"/>
                <a:ea typeface="+mn-ea"/>
                <a:cs typeface="Arial"/>
              </a:rPr>
              <a:t>consapevolezza di un soggetto di </a:t>
            </a:r>
            <a:r>
              <a:rPr kumimoji="0" sz="2400" b="0" i="0" u="none" strike="noStrike" kern="1200" cap="none" spc="0" normalizeH="0" baseline="0" noProof="0" dirty="0" err="1">
                <a:ln>
                  <a:noFill/>
                </a:ln>
                <a:solidFill>
                  <a:srgbClr val="E7E6E6">
                    <a:lumMod val="50000"/>
                  </a:srgbClr>
                </a:solidFill>
                <a:effectLst/>
                <a:uLnTx/>
                <a:uFillTx/>
                <a:latin typeface="Arial"/>
                <a:ea typeface="+mn-ea"/>
                <a:cs typeface="Arial"/>
              </a:rPr>
              <a:t>assumersi</a:t>
            </a:r>
            <a:r>
              <a:rPr kumimoji="0" sz="2400" b="0" i="0" u="none" strike="noStrike" kern="1200" cap="none" spc="0" normalizeH="0" baseline="0" noProof="0" dirty="0">
                <a:ln>
                  <a:noFill/>
                </a:ln>
                <a:solidFill>
                  <a:srgbClr val="E7E6E6">
                    <a:lumMod val="50000"/>
                  </a:srgbClr>
                </a:solidFill>
                <a:effectLst/>
                <a:uLnTx/>
                <a:uFillTx/>
                <a:latin typeface="Arial"/>
                <a:ea typeface="+mn-ea"/>
                <a:cs typeface="Arial"/>
              </a:rPr>
              <a:t>  </a:t>
            </a:r>
            <a:endParaRPr kumimoji="0" lang="it-IT" sz="2400" b="0" i="0" u="none" strike="noStrike" kern="1200" cap="none" spc="0" normalizeH="0" baseline="0" noProof="0" dirty="0">
              <a:ln>
                <a:noFill/>
              </a:ln>
              <a:solidFill>
                <a:srgbClr val="E7E6E6">
                  <a:lumMod val="50000"/>
                </a:srgbClr>
              </a:solidFill>
              <a:effectLst/>
              <a:uLnTx/>
              <a:uFillTx/>
              <a:latin typeface="Arial"/>
              <a:ea typeface="+mn-ea"/>
              <a:cs typeface="Arial"/>
            </a:endParaRPr>
          </a:p>
          <a:p>
            <a:pPr marL="1104900" marR="0" lvl="0" indent="0" algn="ctr"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0" normalizeH="0" baseline="0" noProof="0" dirty="0" err="1">
                <a:ln>
                  <a:noFill/>
                </a:ln>
                <a:solidFill>
                  <a:srgbClr val="E7E6E6">
                    <a:lumMod val="50000"/>
                  </a:srgbClr>
                </a:solidFill>
                <a:effectLst/>
                <a:uLnTx/>
                <a:uFillTx/>
                <a:latin typeface="Arial"/>
                <a:ea typeface="+mn-ea"/>
                <a:cs typeface="Arial"/>
              </a:rPr>
              <a:t>degli</a:t>
            </a:r>
            <a:r>
              <a:rPr kumimoji="0" sz="2400" b="0" i="0" u="none" strike="noStrike" kern="1200" cap="none" spc="0" normalizeH="0" baseline="0" noProof="0" dirty="0">
                <a:ln>
                  <a:noFill/>
                </a:ln>
                <a:solidFill>
                  <a:srgbClr val="E7E6E6">
                    <a:lumMod val="50000"/>
                  </a:srgbClr>
                </a:solidFill>
                <a:effectLst/>
                <a:uLnTx/>
                <a:uFillTx/>
                <a:latin typeface="Arial"/>
                <a:ea typeface="+mn-ea"/>
                <a:cs typeface="Arial"/>
              </a:rPr>
              <a:t> obblighi connessi con lo svolgimento di un incarico,  </a:t>
            </a:r>
            <a:endParaRPr kumimoji="0" lang="it-IT" sz="2400" b="0" i="0" u="none" strike="noStrike" kern="1200" cap="none" spc="0" normalizeH="0" baseline="0" noProof="0" dirty="0">
              <a:ln>
                <a:noFill/>
              </a:ln>
              <a:solidFill>
                <a:srgbClr val="E7E6E6">
                  <a:lumMod val="50000"/>
                </a:srgbClr>
              </a:solidFill>
              <a:effectLst/>
              <a:uLnTx/>
              <a:uFillTx/>
              <a:latin typeface="Arial"/>
              <a:ea typeface="+mn-ea"/>
              <a:cs typeface="Arial"/>
            </a:endParaRPr>
          </a:p>
          <a:p>
            <a:pPr marL="1104900" marR="0" lvl="0" indent="0" algn="ctr"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10" normalizeH="0" baseline="0" noProof="0" dirty="0" err="1">
                <a:ln>
                  <a:noFill/>
                </a:ln>
                <a:solidFill>
                  <a:srgbClr val="E7E6E6">
                    <a:lumMod val="50000"/>
                  </a:srgbClr>
                </a:solidFill>
                <a:effectLst/>
                <a:uLnTx/>
                <a:uFillTx/>
                <a:latin typeface="Arial"/>
                <a:ea typeface="+mn-ea"/>
                <a:cs typeface="Arial"/>
              </a:rPr>
              <a:t>ovvero</a:t>
            </a:r>
            <a:r>
              <a:rPr kumimoji="0" sz="2400" b="0" i="0" u="none" strike="noStrike" kern="1200" cap="none" spc="-10" normalizeH="0" baseline="0" noProof="0" dirty="0">
                <a:ln>
                  <a:noFill/>
                </a:ln>
                <a:solidFill>
                  <a:srgbClr val="E7E6E6">
                    <a:lumMod val="50000"/>
                  </a:srgbClr>
                </a:solidFill>
                <a:effectLst/>
                <a:uLnTx/>
                <a:uFillTx/>
                <a:latin typeface="Arial"/>
                <a:ea typeface="+mn-ea"/>
                <a:cs typeface="Arial"/>
              </a:rPr>
              <a:t> </a:t>
            </a:r>
            <a:r>
              <a:rPr kumimoji="0" sz="2400" b="0" i="1" u="none" strike="noStrike" kern="1200" cap="none" spc="-10" normalizeH="0" baseline="0" noProof="0" dirty="0">
                <a:ln>
                  <a:noFill/>
                </a:ln>
                <a:solidFill>
                  <a:srgbClr val="E7E6E6">
                    <a:lumMod val="50000"/>
                  </a:srgbClr>
                </a:solidFill>
                <a:effectLst/>
                <a:uLnTx/>
                <a:uFillTx/>
                <a:latin typeface="Arial"/>
                <a:ea typeface="+mn-ea"/>
                <a:cs typeface="Arial"/>
              </a:rPr>
              <a:t>l’impegno </a:t>
            </a:r>
            <a:r>
              <a:rPr kumimoji="0" sz="2400" b="0" i="1" u="none" strike="noStrike" kern="1200" cap="none" spc="-5" normalizeH="0" baseline="0" noProof="0" dirty="0">
                <a:ln>
                  <a:noFill/>
                </a:ln>
                <a:solidFill>
                  <a:srgbClr val="E7E6E6">
                    <a:lumMod val="50000"/>
                  </a:srgbClr>
                </a:solidFill>
                <a:effectLst/>
                <a:uLnTx/>
                <a:uFillTx/>
                <a:latin typeface="Arial"/>
                <a:ea typeface="+mn-ea"/>
                <a:cs typeface="Arial"/>
              </a:rPr>
              <a:t>dell’operatore </a:t>
            </a:r>
            <a:r>
              <a:rPr kumimoji="0" sz="2400" b="0" i="1" u="none" strike="noStrike" kern="1200" cap="none" spc="0" normalizeH="0" baseline="0" noProof="0" dirty="0">
                <a:ln>
                  <a:noFill/>
                </a:ln>
                <a:solidFill>
                  <a:srgbClr val="E7E6E6">
                    <a:lumMod val="50000"/>
                  </a:srgbClr>
                </a:solidFill>
                <a:effectLst/>
                <a:uLnTx/>
                <a:uFillTx/>
                <a:latin typeface="Arial"/>
                <a:ea typeface="+mn-ea"/>
                <a:cs typeface="Arial"/>
              </a:rPr>
              <a:t>sanitario a </a:t>
            </a:r>
            <a:r>
              <a:rPr kumimoji="0" sz="2400" b="0" i="1" u="none" strike="noStrike" kern="1200" cap="none" spc="-5" normalizeH="0" baseline="0" noProof="0" dirty="0">
                <a:ln>
                  <a:noFill/>
                </a:ln>
                <a:solidFill>
                  <a:srgbClr val="E7E6E6">
                    <a:lumMod val="50000"/>
                  </a:srgbClr>
                </a:solidFill>
                <a:effectLst/>
                <a:uLnTx/>
                <a:uFillTx/>
                <a:latin typeface="Arial"/>
                <a:ea typeface="+mn-ea"/>
                <a:cs typeface="Arial"/>
              </a:rPr>
              <a:t>mantenere </a:t>
            </a:r>
            <a:r>
              <a:rPr kumimoji="0" sz="2400" b="0" i="1" u="none" strike="noStrike" kern="1200" cap="none" spc="0" normalizeH="0" baseline="0" noProof="0" dirty="0">
                <a:ln>
                  <a:noFill/>
                </a:ln>
                <a:solidFill>
                  <a:srgbClr val="E7E6E6">
                    <a:lumMod val="50000"/>
                  </a:srgbClr>
                </a:solidFill>
                <a:effectLst/>
                <a:uLnTx/>
                <a:uFillTx/>
                <a:latin typeface="Arial"/>
                <a:ea typeface="+mn-ea"/>
                <a:cs typeface="Arial"/>
              </a:rPr>
              <a:t>un  </a:t>
            </a:r>
            <a:r>
              <a:rPr kumimoji="0" sz="2400" b="0" i="1" u="none" strike="noStrike" kern="1200" cap="none" spc="-5" normalizeH="0" baseline="0" noProof="0" dirty="0">
                <a:ln>
                  <a:noFill/>
                </a:ln>
                <a:solidFill>
                  <a:srgbClr val="E7E6E6">
                    <a:lumMod val="50000"/>
                  </a:srgbClr>
                </a:solidFill>
                <a:effectLst/>
                <a:uLnTx/>
                <a:uFillTx/>
                <a:latin typeface="Arial"/>
                <a:ea typeface="+mn-ea"/>
                <a:cs typeface="Arial"/>
              </a:rPr>
              <a:t>comportamento </a:t>
            </a:r>
            <a:r>
              <a:rPr kumimoji="0" sz="2400" b="0" i="1" u="none" strike="noStrike" kern="1200" cap="none" spc="0" normalizeH="0" baseline="0" noProof="0" dirty="0">
                <a:ln>
                  <a:noFill/>
                </a:ln>
                <a:solidFill>
                  <a:srgbClr val="E7E6E6">
                    <a:lumMod val="50000"/>
                  </a:srgbClr>
                </a:solidFill>
                <a:effectLst/>
                <a:uLnTx/>
                <a:uFillTx/>
                <a:latin typeface="Arial"/>
                <a:ea typeface="+mn-ea"/>
                <a:cs typeface="Arial"/>
              </a:rPr>
              <a:t>congruo </a:t>
            </a:r>
            <a:r>
              <a:rPr kumimoji="0" sz="2400" b="0" i="1" u="none" strike="noStrike" kern="1200" cap="none" spc="-5" normalizeH="0" baseline="0" noProof="0" dirty="0">
                <a:ln>
                  <a:noFill/>
                </a:ln>
                <a:solidFill>
                  <a:srgbClr val="E7E6E6">
                    <a:lumMod val="50000"/>
                  </a:srgbClr>
                </a:solidFill>
                <a:effectLst/>
                <a:uLnTx/>
                <a:uFillTx/>
                <a:latin typeface="Arial"/>
                <a:ea typeface="+mn-ea"/>
                <a:cs typeface="Arial"/>
              </a:rPr>
              <a:t>e corretto ex</a:t>
            </a:r>
            <a:r>
              <a:rPr kumimoji="0" sz="2400" b="0" i="1" u="none" strike="noStrike" kern="1200" cap="none" spc="5" normalizeH="0" baseline="0" noProof="0" dirty="0">
                <a:ln>
                  <a:noFill/>
                </a:ln>
                <a:solidFill>
                  <a:srgbClr val="E7E6E6">
                    <a:lumMod val="50000"/>
                  </a:srgbClr>
                </a:solidFill>
                <a:effectLst/>
                <a:uLnTx/>
                <a:uFillTx/>
                <a:latin typeface="Arial"/>
                <a:ea typeface="+mn-ea"/>
                <a:cs typeface="Arial"/>
              </a:rPr>
              <a:t> </a:t>
            </a:r>
            <a:r>
              <a:rPr kumimoji="0" sz="2400" b="0" i="1" u="none" strike="noStrike" kern="1200" cap="none" spc="0" normalizeH="0" baseline="0" noProof="0" dirty="0">
                <a:ln>
                  <a:noFill/>
                </a:ln>
                <a:solidFill>
                  <a:srgbClr val="E7E6E6">
                    <a:lumMod val="50000"/>
                  </a:srgbClr>
                </a:solidFill>
                <a:effectLst/>
                <a:uLnTx/>
                <a:uFillTx/>
                <a:latin typeface="Arial"/>
                <a:ea typeface="+mn-ea"/>
                <a:cs typeface="Arial"/>
              </a:rPr>
              <a:t>ante.</a:t>
            </a:r>
            <a:endParaRPr kumimoji="0" sz="2400" b="0" i="0" u="none" strike="noStrike" kern="1200" cap="none" spc="0" normalizeH="0" baseline="0" noProof="0" dirty="0">
              <a:ln>
                <a:noFill/>
              </a:ln>
              <a:solidFill>
                <a:srgbClr val="E7E6E6">
                  <a:lumMod val="50000"/>
                </a:srgbClr>
              </a:solidFill>
              <a:effectLst/>
              <a:uLnTx/>
              <a:uFillTx/>
              <a:latin typeface="Arial"/>
              <a:ea typeface="+mn-ea"/>
              <a:cs typeface="Arial"/>
            </a:endParaRPr>
          </a:p>
        </p:txBody>
      </p:sp>
      <p:sp>
        <p:nvSpPr>
          <p:cNvPr id="3" name="Segnaposto data 2"/>
          <p:cNvSpPr>
            <a:spLocks noGrp="1"/>
          </p:cNvSpPr>
          <p:nvPr>
            <p:ph type="dt" sz="half" idx="10"/>
          </p:nvPr>
        </p:nvSpPr>
        <p:spPr/>
        <p:txBody>
          <a:bodyPr/>
          <a:lstStyle/>
          <a:p>
            <a:fld id="{194AD3D6-8133-4DFD-BF03-7635968F0640}" type="datetime1">
              <a:rPr lang="it-IT" smtClean="0"/>
              <a:t>15/10/2020</a:t>
            </a:fld>
            <a:endParaRPr lang="it-IT"/>
          </a:p>
        </p:txBody>
      </p:sp>
      <p:sp>
        <p:nvSpPr>
          <p:cNvPr id="6" name="Segnaposto piè di pagina 5"/>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54657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5" name="object 7">
            <a:extLst>
              <a:ext uri="{FF2B5EF4-FFF2-40B4-BE49-F238E27FC236}">
                <a16:creationId xmlns:a16="http://schemas.microsoft.com/office/drawing/2014/main" id="{121B9C9D-75D7-4069-B2C2-540178D22C55}"/>
              </a:ext>
            </a:extLst>
          </p:cNvPr>
          <p:cNvSpPr txBox="1">
            <a:spLocks/>
          </p:cNvSpPr>
          <p:nvPr/>
        </p:nvSpPr>
        <p:spPr>
          <a:xfrm>
            <a:off x="55756" y="1034660"/>
            <a:ext cx="7051288" cy="4308872"/>
          </a:xfrm>
          <a:prstGeom prst="rect">
            <a:avLst/>
          </a:prstGeom>
        </p:spPr>
        <p:txBody>
          <a:bodyPr vert="horz" wrap="square" lIns="0" tIns="12700" rIns="0" bIns="0" rtlCol="0" anchor="t">
            <a:sp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2700" marR="5080" lvl="0" indent="0" algn="ctr" defTabSz="457200" rtl="0" eaLnBrk="1" fontAlgn="auto" latinLnBrk="0" hangingPunct="1">
              <a:lnSpc>
                <a:spcPct val="100000"/>
              </a:lnSpc>
              <a:spcBef>
                <a:spcPts val="100"/>
              </a:spcBef>
              <a:spcAft>
                <a:spcPts val="0"/>
              </a:spcAft>
              <a:buClrTx/>
              <a:buSzTx/>
              <a:buFontTx/>
              <a:buNone/>
              <a:tabLst/>
              <a:defRPr/>
            </a:pPr>
            <a:r>
              <a:rPr kumimoji="0" lang="it-IT" sz="2400" b="0" i="0" u="none" strike="noStrike" kern="1200" cap="none" spc="0" normalizeH="0" baseline="0" noProof="0" dirty="0">
                <a:ln>
                  <a:noFill/>
                </a:ln>
                <a:solidFill>
                  <a:srgbClr val="E7E6E6">
                    <a:lumMod val="50000"/>
                  </a:srgbClr>
                </a:solidFill>
                <a:effectLst/>
                <a:uLnTx/>
                <a:uFill>
                  <a:solidFill>
                    <a:srgbClr val="003399"/>
                  </a:solidFill>
                </a:uFill>
                <a:latin typeface="Arial"/>
                <a:ea typeface="+mj-ea"/>
                <a:cs typeface="Arial"/>
              </a:rPr>
              <a:t>Il </a:t>
            </a:r>
            <a:r>
              <a:rPr kumimoji="0" lang="it-IT" sz="2400" b="1" i="0" u="none" strike="noStrike" kern="1200" cap="none" spc="-30" normalizeH="0" baseline="0" noProof="0" dirty="0">
                <a:ln>
                  <a:noFill/>
                </a:ln>
                <a:solidFill>
                  <a:srgbClr val="E7E6E6">
                    <a:lumMod val="50000"/>
                  </a:srgbClr>
                </a:solidFill>
                <a:effectLst/>
                <a:uLnTx/>
                <a:uFill>
                  <a:solidFill>
                    <a:srgbClr val="003399"/>
                  </a:solidFill>
                </a:uFill>
                <a:latin typeface="Arial"/>
                <a:ea typeface="+mj-ea"/>
                <a:cs typeface="Arial"/>
              </a:rPr>
              <a:t>SIGNIFICATO </a:t>
            </a:r>
            <a:r>
              <a:rPr kumimoji="0" lang="it-IT" sz="2400" b="1" i="0" u="none" strike="noStrike" kern="1200" cap="none" spc="-35" normalizeH="0" baseline="0" noProof="0" dirty="0">
                <a:ln>
                  <a:noFill/>
                </a:ln>
                <a:solidFill>
                  <a:srgbClr val="E7E6E6">
                    <a:lumMod val="50000"/>
                  </a:srgbClr>
                </a:solidFill>
                <a:effectLst/>
                <a:uLnTx/>
                <a:uFill>
                  <a:solidFill>
                    <a:srgbClr val="003399"/>
                  </a:solidFill>
                </a:uFill>
                <a:latin typeface="Arial"/>
                <a:ea typeface="+mj-ea"/>
                <a:cs typeface="Arial"/>
              </a:rPr>
              <a:t>NEGATIVO</a:t>
            </a:r>
            <a:r>
              <a:rPr kumimoji="0" lang="it-IT" sz="2400" b="1" i="0" u="none" strike="noStrike" kern="1200" cap="none" spc="-35" normalizeH="0" baseline="0" noProof="0" dirty="0">
                <a:ln>
                  <a:noFill/>
                </a:ln>
                <a:solidFill>
                  <a:srgbClr val="E7E6E6">
                    <a:lumMod val="50000"/>
                  </a:srgbClr>
                </a:solidFill>
                <a:effectLst/>
                <a:uLnTx/>
                <a:uFillTx/>
                <a:latin typeface="Arial"/>
                <a:ea typeface="+mj-ea"/>
                <a:cs typeface="Arial"/>
              </a:rPr>
              <a:t> </a:t>
            </a:r>
            <a:r>
              <a:rPr kumimoji="0" lang="it-IT" sz="2400" b="0" i="0" u="none" strike="noStrike" kern="1200" cap="none" spc="-5" normalizeH="0" baseline="0" noProof="0" dirty="0">
                <a:ln>
                  <a:noFill/>
                </a:ln>
                <a:solidFill>
                  <a:srgbClr val="E7E6E6">
                    <a:lumMod val="50000"/>
                  </a:srgbClr>
                </a:solidFill>
                <a:effectLst/>
                <a:uLnTx/>
                <a:uFillTx/>
                <a:latin typeface="Arial"/>
                <a:ea typeface="+mj-ea"/>
                <a:cs typeface="Arial"/>
              </a:rPr>
              <a:t>della </a:t>
            </a:r>
            <a:r>
              <a:rPr kumimoji="0" lang="it-IT" sz="2400" b="0" i="0" u="none" strike="noStrike" kern="1200" cap="none" spc="0" normalizeH="0" baseline="0" noProof="0" dirty="0">
                <a:ln>
                  <a:noFill/>
                </a:ln>
                <a:solidFill>
                  <a:srgbClr val="E7E6E6">
                    <a:lumMod val="50000"/>
                  </a:srgbClr>
                </a:solidFill>
                <a:effectLst/>
                <a:uLnTx/>
                <a:uFillTx/>
                <a:latin typeface="Arial"/>
                <a:ea typeface="+mj-ea"/>
                <a:cs typeface="Arial"/>
              </a:rPr>
              <a:t>responsabilità </a:t>
            </a:r>
          </a:p>
          <a:p>
            <a:pPr marL="12700" marR="5080" lvl="0" indent="0" algn="ctr" defTabSz="457200" rtl="0" eaLnBrk="1" fontAlgn="auto" latinLnBrk="0" hangingPunct="1">
              <a:lnSpc>
                <a:spcPct val="100000"/>
              </a:lnSpc>
              <a:spcBef>
                <a:spcPts val="100"/>
              </a:spcBef>
              <a:spcAft>
                <a:spcPts val="0"/>
              </a:spcAft>
              <a:buClrTx/>
              <a:buSzTx/>
              <a:buFontTx/>
              <a:buNone/>
              <a:tabLst/>
              <a:defRPr/>
            </a:pPr>
            <a:r>
              <a:rPr kumimoji="0" lang="it-IT" sz="2400" b="0" i="0" u="none" strike="noStrike" kern="1200" cap="none" spc="-5" normalizeH="0" baseline="0" noProof="0" dirty="0">
                <a:ln>
                  <a:noFill/>
                </a:ln>
                <a:solidFill>
                  <a:srgbClr val="E7E6E6">
                    <a:lumMod val="50000"/>
                  </a:srgbClr>
                </a:solidFill>
                <a:effectLst/>
                <a:uLnTx/>
                <a:uFillTx/>
                <a:latin typeface="Arial"/>
                <a:ea typeface="+mj-ea"/>
                <a:cs typeface="Arial"/>
              </a:rPr>
              <a:t>è legato alla  </a:t>
            </a:r>
            <a:r>
              <a:rPr kumimoji="0" lang="it-IT" sz="2400" b="0" i="0" u="none" strike="noStrike" kern="1200" cap="none" spc="0" normalizeH="0" baseline="0" noProof="0" dirty="0">
                <a:ln>
                  <a:noFill/>
                </a:ln>
                <a:solidFill>
                  <a:srgbClr val="E7E6E6">
                    <a:lumMod val="50000"/>
                  </a:srgbClr>
                </a:solidFill>
                <a:effectLst/>
                <a:uLnTx/>
                <a:uFillTx/>
                <a:latin typeface="Arial"/>
                <a:ea typeface="+mj-ea"/>
                <a:cs typeface="Arial"/>
              </a:rPr>
              <a:t>possibilità di essere chiamati a rispondere </a:t>
            </a:r>
            <a:r>
              <a:rPr kumimoji="0" lang="it-IT" sz="2400" b="0" i="0" u="none" strike="noStrike" kern="1200" cap="none" spc="-5" normalizeH="0" baseline="0" noProof="0" dirty="0">
                <a:ln>
                  <a:noFill/>
                </a:ln>
                <a:solidFill>
                  <a:srgbClr val="E7E6E6">
                    <a:lumMod val="50000"/>
                  </a:srgbClr>
                </a:solidFill>
                <a:effectLst/>
                <a:uLnTx/>
                <a:uFillTx/>
                <a:latin typeface="Arial"/>
                <a:ea typeface="+mj-ea"/>
                <a:cs typeface="Arial"/>
              </a:rPr>
              <a:t>davanti </a:t>
            </a:r>
            <a:r>
              <a:rPr kumimoji="0" lang="it-IT" sz="2400" b="0" i="0" u="none" strike="noStrike" kern="1200" cap="none" spc="0" normalizeH="0" baseline="0" noProof="0" dirty="0">
                <a:ln>
                  <a:noFill/>
                </a:ln>
                <a:solidFill>
                  <a:srgbClr val="E7E6E6">
                    <a:lumMod val="50000"/>
                  </a:srgbClr>
                </a:solidFill>
                <a:effectLst/>
                <a:uLnTx/>
                <a:uFillTx/>
                <a:latin typeface="Arial"/>
                <a:ea typeface="+mj-ea"/>
                <a:cs typeface="Arial"/>
              </a:rPr>
              <a:t>ad un  giudicante </a:t>
            </a:r>
            <a:r>
              <a:rPr kumimoji="0" lang="it-IT" sz="2400" b="0" i="0" u="none" strike="noStrike" kern="1200" cap="none" spc="-5" normalizeH="0" baseline="0" noProof="0" dirty="0">
                <a:ln>
                  <a:noFill/>
                </a:ln>
                <a:solidFill>
                  <a:srgbClr val="E7E6E6">
                    <a:lumMod val="50000"/>
                  </a:srgbClr>
                </a:solidFill>
                <a:effectLst/>
                <a:uLnTx/>
                <a:uFillTx/>
                <a:latin typeface="Arial"/>
                <a:ea typeface="+mj-ea"/>
                <a:cs typeface="Arial"/>
              </a:rPr>
              <a:t>di </a:t>
            </a:r>
            <a:r>
              <a:rPr kumimoji="0" lang="it-IT" sz="2400" b="0" i="0" u="none" strike="noStrike" kern="1200" cap="none" spc="0" normalizeH="0" baseline="0" noProof="0" dirty="0">
                <a:ln>
                  <a:noFill/>
                </a:ln>
                <a:solidFill>
                  <a:srgbClr val="E7E6E6">
                    <a:lumMod val="50000"/>
                  </a:srgbClr>
                </a:solidFill>
                <a:effectLst/>
                <a:uLnTx/>
                <a:uFillTx/>
                <a:latin typeface="Arial"/>
                <a:ea typeface="+mj-ea"/>
                <a:cs typeface="Arial"/>
              </a:rPr>
              <a:t>una </a:t>
            </a:r>
            <a:r>
              <a:rPr kumimoji="0" lang="it-IT" sz="2400" b="0" i="0" u="none" strike="noStrike" kern="1200" cap="none" spc="-5" normalizeH="0" baseline="0" noProof="0" dirty="0">
                <a:ln>
                  <a:noFill/>
                </a:ln>
                <a:solidFill>
                  <a:srgbClr val="E7E6E6">
                    <a:lumMod val="50000"/>
                  </a:srgbClr>
                </a:solidFill>
                <a:effectLst/>
                <a:uLnTx/>
                <a:uFillTx/>
                <a:latin typeface="Arial"/>
                <a:ea typeface="+mj-ea"/>
                <a:cs typeface="Arial"/>
              </a:rPr>
              <a:t>condotta </a:t>
            </a:r>
            <a:r>
              <a:rPr kumimoji="0" lang="it-IT" sz="2400" b="0" i="0" u="none" strike="noStrike" kern="1200" cap="none" spc="0" normalizeH="0" baseline="0" noProof="0" dirty="0">
                <a:ln>
                  <a:noFill/>
                </a:ln>
                <a:solidFill>
                  <a:srgbClr val="E7E6E6">
                    <a:lumMod val="50000"/>
                  </a:srgbClr>
                </a:solidFill>
                <a:effectLst/>
                <a:uLnTx/>
                <a:uFillTx/>
                <a:latin typeface="Arial"/>
                <a:ea typeface="+mj-ea"/>
                <a:cs typeface="Arial"/>
              </a:rPr>
              <a:t>professionale </a:t>
            </a:r>
            <a:r>
              <a:rPr kumimoji="0" lang="it-IT" sz="2400" b="0" i="0" u="none" strike="noStrike" kern="1200" cap="none" spc="-5" normalizeH="0" baseline="0" noProof="0" dirty="0">
                <a:ln>
                  <a:noFill/>
                </a:ln>
                <a:solidFill>
                  <a:srgbClr val="E7E6E6">
                    <a:lumMod val="50000"/>
                  </a:srgbClr>
                </a:solidFill>
                <a:effectLst/>
                <a:uLnTx/>
                <a:uFillTx/>
                <a:latin typeface="Arial"/>
                <a:ea typeface="+mj-ea"/>
                <a:cs typeface="Arial"/>
              </a:rPr>
              <a:t>riprovevole o a  </a:t>
            </a:r>
            <a:r>
              <a:rPr kumimoji="0" lang="it-IT" sz="2400" b="0" i="0" u="none" strike="noStrike" kern="1200" cap="none" spc="0" normalizeH="0" baseline="0" noProof="0" dirty="0">
                <a:ln>
                  <a:noFill/>
                </a:ln>
                <a:solidFill>
                  <a:srgbClr val="E7E6E6">
                    <a:lumMod val="50000"/>
                  </a:srgbClr>
                </a:solidFill>
                <a:effectLst/>
                <a:uLnTx/>
                <a:uFillTx/>
                <a:latin typeface="Arial"/>
                <a:ea typeface="+mj-ea"/>
                <a:cs typeface="Arial"/>
              </a:rPr>
              <a:t>rendere conto del proprio operato e</a:t>
            </a:r>
            <a:r>
              <a:rPr kumimoji="0" lang="it-IT" sz="2400" b="0" i="0" u="none" strike="noStrike" kern="1200" cap="none" spc="-75" normalizeH="0" baseline="0" noProof="0" dirty="0">
                <a:ln>
                  <a:noFill/>
                </a:ln>
                <a:solidFill>
                  <a:srgbClr val="E7E6E6">
                    <a:lumMod val="50000"/>
                  </a:srgbClr>
                </a:solidFill>
                <a:effectLst/>
                <a:uLnTx/>
                <a:uFillTx/>
                <a:latin typeface="Arial"/>
                <a:ea typeface="+mj-ea"/>
                <a:cs typeface="Arial"/>
              </a:rPr>
              <a:t> </a:t>
            </a:r>
            <a:r>
              <a:rPr kumimoji="0" lang="it-IT" sz="2400" b="0" i="0" u="none" strike="noStrike" kern="1200" cap="none" spc="0" normalizeH="0" baseline="0" noProof="0" dirty="0">
                <a:ln>
                  <a:noFill/>
                </a:ln>
                <a:solidFill>
                  <a:srgbClr val="E7E6E6">
                    <a:lumMod val="50000"/>
                  </a:srgbClr>
                </a:solidFill>
                <a:effectLst/>
                <a:uLnTx/>
                <a:uFillTx/>
                <a:latin typeface="Arial"/>
                <a:ea typeface="+mj-ea"/>
                <a:cs typeface="Arial"/>
              </a:rPr>
              <a:t>colpevolezza.</a:t>
            </a:r>
          </a:p>
          <a:p>
            <a:pPr marL="12700" marR="5080" lvl="0" indent="0" algn="ctr" defTabSz="457200" rtl="0" eaLnBrk="1" fontAlgn="auto" latinLnBrk="0" hangingPunct="1">
              <a:lnSpc>
                <a:spcPct val="100000"/>
              </a:lnSpc>
              <a:spcBef>
                <a:spcPts val="100"/>
              </a:spcBef>
              <a:spcAft>
                <a:spcPts val="0"/>
              </a:spcAft>
              <a:buClrTx/>
              <a:buSzTx/>
              <a:buFontTx/>
              <a:buNone/>
              <a:tabLst/>
              <a:defRPr/>
            </a:pPr>
            <a:endParaRPr kumimoji="0" lang="it-IT" sz="2400" b="0" i="0" u="none" strike="noStrike" kern="1200" cap="none" spc="0" normalizeH="0" baseline="0" noProof="0" dirty="0">
              <a:ln>
                <a:noFill/>
              </a:ln>
              <a:solidFill>
                <a:srgbClr val="E7E6E6">
                  <a:lumMod val="50000"/>
                </a:srgbClr>
              </a:solidFill>
              <a:effectLst/>
              <a:uLnTx/>
              <a:uFillTx/>
              <a:latin typeface="Arial"/>
              <a:ea typeface="+mj-ea"/>
              <a:cs typeface="Arial"/>
            </a:endParaRPr>
          </a:p>
          <a:p>
            <a:pPr marL="91440" marR="0" lvl="0" indent="0" algn="ctr" defTabSz="914400" rtl="0" eaLnBrk="1" fontAlgn="auto" latinLnBrk="0" hangingPunct="1">
              <a:lnSpc>
                <a:spcPct val="100000"/>
              </a:lnSpc>
              <a:spcBef>
                <a:spcPts val="310"/>
              </a:spcBef>
              <a:spcAft>
                <a:spcPts val="0"/>
              </a:spcAft>
              <a:buClrTx/>
              <a:buSzTx/>
              <a:buFontTx/>
              <a:buNone/>
              <a:tabLst/>
              <a:defRPr/>
            </a:pPr>
            <a:r>
              <a:rPr kumimoji="0" lang="it-IT" sz="2400" b="0" i="0" u="none" strike="noStrike" kern="1200" cap="none" spc="0" normalizeH="0" baseline="0" noProof="0" dirty="0">
                <a:ln>
                  <a:noFill/>
                </a:ln>
                <a:solidFill>
                  <a:srgbClr val="791456"/>
                </a:solidFill>
                <a:effectLst/>
                <a:uLnTx/>
                <a:uFillTx/>
                <a:latin typeface="Arial"/>
                <a:ea typeface="+mj-ea"/>
                <a:cs typeface="Arial"/>
              </a:rPr>
              <a:t>In ragione della norma violata ci può</a:t>
            </a:r>
            <a:r>
              <a:rPr kumimoji="0" lang="it-IT" sz="2400" b="0" i="0" u="none" strike="noStrike" kern="1200" cap="none" spc="-40" normalizeH="0" baseline="0" noProof="0" dirty="0">
                <a:ln>
                  <a:noFill/>
                </a:ln>
                <a:solidFill>
                  <a:srgbClr val="791456"/>
                </a:solidFill>
                <a:effectLst/>
                <a:uLnTx/>
                <a:uFillTx/>
                <a:latin typeface="Arial"/>
                <a:ea typeface="+mj-ea"/>
                <a:cs typeface="Arial"/>
              </a:rPr>
              <a:t> </a:t>
            </a:r>
            <a:r>
              <a:rPr kumimoji="0" lang="it-IT" sz="2400" b="0" i="0" u="none" strike="noStrike" kern="1200" cap="none" spc="0" normalizeH="0" baseline="0" noProof="0" dirty="0">
                <a:ln>
                  <a:noFill/>
                </a:ln>
                <a:solidFill>
                  <a:srgbClr val="791456"/>
                </a:solidFill>
                <a:effectLst/>
                <a:uLnTx/>
                <a:uFillTx/>
                <a:latin typeface="Arial"/>
                <a:ea typeface="+mj-ea"/>
                <a:cs typeface="Arial"/>
              </a:rPr>
              <a:t>essere:</a:t>
            </a:r>
          </a:p>
          <a:p>
            <a:pPr marL="434340" marR="0" lvl="0" indent="-342900" algn="ctr" defTabSz="914400" rtl="0" eaLnBrk="1" fontAlgn="auto" latinLnBrk="0" hangingPunct="1">
              <a:lnSpc>
                <a:spcPct val="100000"/>
              </a:lnSpc>
              <a:spcBef>
                <a:spcPts val="1440"/>
              </a:spcBef>
              <a:spcAft>
                <a:spcPts val="0"/>
              </a:spcAft>
              <a:buClrTx/>
              <a:buSzPct val="95833"/>
              <a:buFont typeface="Wingdings" panose="05000000000000000000" pitchFamily="2" charset="2"/>
              <a:buChar char="q"/>
              <a:tabLst>
                <a:tab pos="335915" algn="l"/>
              </a:tabLst>
              <a:defRPr/>
            </a:pPr>
            <a:r>
              <a:rPr kumimoji="0" lang="it-IT" sz="2400" b="1" i="0" u="none" strike="noStrike" kern="1200" cap="none" spc="0" normalizeH="0" baseline="0" noProof="0" dirty="0">
                <a:ln>
                  <a:noFill/>
                </a:ln>
                <a:solidFill>
                  <a:srgbClr val="791456"/>
                </a:solidFill>
                <a:effectLst/>
                <a:uLnTx/>
                <a:uFillTx/>
                <a:latin typeface="Arial"/>
                <a:ea typeface="+mj-ea"/>
                <a:cs typeface="Arial"/>
              </a:rPr>
              <a:t>RESPONSABILITÀ</a:t>
            </a:r>
            <a:r>
              <a:rPr kumimoji="0" lang="it-IT" sz="2400" b="1" i="0" u="none" strike="noStrike" kern="1200" cap="none" spc="-50" normalizeH="0" baseline="0" noProof="0" dirty="0">
                <a:ln>
                  <a:noFill/>
                </a:ln>
                <a:solidFill>
                  <a:srgbClr val="791456"/>
                </a:solidFill>
                <a:effectLst/>
                <a:uLnTx/>
                <a:uFillTx/>
                <a:latin typeface="Arial"/>
                <a:ea typeface="+mj-ea"/>
                <a:cs typeface="Arial"/>
              </a:rPr>
              <a:t> </a:t>
            </a:r>
            <a:r>
              <a:rPr kumimoji="0" lang="it-IT" sz="2400" b="1" i="0" u="none" strike="noStrike" kern="1200" cap="none" spc="-5" normalizeH="0" baseline="0" noProof="0" dirty="0">
                <a:ln>
                  <a:noFill/>
                </a:ln>
                <a:solidFill>
                  <a:srgbClr val="791456"/>
                </a:solidFill>
                <a:effectLst/>
                <a:uLnTx/>
                <a:uFillTx/>
                <a:latin typeface="Arial"/>
                <a:ea typeface="+mj-ea"/>
                <a:cs typeface="Arial"/>
              </a:rPr>
              <a:t>PENALE</a:t>
            </a:r>
            <a:endParaRPr kumimoji="0" lang="it-IT" sz="2400" b="1" i="0" u="none" strike="noStrike" kern="1200" cap="none" spc="0" normalizeH="0" baseline="0" noProof="0" dirty="0">
              <a:ln>
                <a:noFill/>
              </a:ln>
              <a:solidFill>
                <a:srgbClr val="791456"/>
              </a:solidFill>
              <a:effectLst/>
              <a:uLnTx/>
              <a:uFillTx/>
              <a:latin typeface="Arial"/>
              <a:ea typeface="+mj-ea"/>
              <a:cs typeface="Arial"/>
            </a:endParaRPr>
          </a:p>
          <a:p>
            <a:pPr marL="434340" marR="0" lvl="0" indent="-342900" algn="ctr" defTabSz="914400" rtl="0" eaLnBrk="1" fontAlgn="auto" latinLnBrk="0" hangingPunct="1">
              <a:lnSpc>
                <a:spcPct val="100000"/>
              </a:lnSpc>
              <a:spcBef>
                <a:spcPts val="1440"/>
              </a:spcBef>
              <a:spcAft>
                <a:spcPts val="0"/>
              </a:spcAft>
              <a:buClrTx/>
              <a:buSzPct val="95833"/>
              <a:buFont typeface="Wingdings" panose="05000000000000000000" pitchFamily="2" charset="2"/>
              <a:buChar char="q"/>
              <a:tabLst>
                <a:tab pos="335915" algn="l"/>
              </a:tabLst>
              <a:defRPr/>
            </a:pPr>
            <a:r>
              <a:rPr kumimoji="0" lang="it-IT" sz="2400" b="1" i="0" u="none" strike="noStrike" kern="1200" cap="none" spc="0" normalizeH="0" baseline="0" noProof="0" dirty="0">
                <a:ln>
                  <a:noFill/>
                </a:ln>
                <a:solidFill>
                  <a:srgbClr val="791456"/>
                </a:solidFill>
                <a:effectLst/>
                <a:uLnTx/>
                <a:uFillTx/>
                <a:latin typeface="Arial"/>
                <a:ea typeface="+mj-ea"/>
                <a:cs typeface="Arial"/>
              </a:rPr>
              <a:t>RESPONSABILITÀ</a:t>
            </a:r>
            <a:r>
              <a:rPr kumimoji="0" lang="it-IT" sz="2400" b="1" i="0" u="none" strike="noStrike" kern="1200" cap="none" spc="-50" normalizeH="0" baseline="0" noProof="0" dirty="0">
                <a:ln>
                  <a:noFill/>
                </a:ln>
                <a:solidFill>
                  <a:srgbClr val="791456"/>
                </a:solidFill>
                <a:effectLst/>
                <a:uLnTx/>
                <a:uFillTx/>
                <a:latin typeface="Arial"/>
                <a:ea typeface="+mj-ea"/>
                <a:cs typeface="Arial"/>
              </a:rPr>
              <a:t> </a:t>
            </a:r>
            <a:r>
              <a:rPr kumimoji="0" lang="it-IT" sz="2400" b="1" i="0" u="none" strike="noStrike" kern="1200" cap="none" spc="-5" normalizeH="0" baseline="0" noProof="0" dirty="0">
                <a:ln>
                  <a:noFill/>
                </a:ln>
                <a:solidFill>
                  <a:srgbClr val="791456"/>
                </a:solidFill>
                <a:effectLst/>
                <a:uLnTx/>
                <a:uFillTx/>
                <a:latin typeface="Arial"/>
                <a:ea typeface="+mj-ea"/>
                <a:cs typeface="Arial"/>
              </a:rPr>
              <a:t>CIVILE</a:t>
            </a:r>
            <a:endParaRPr lang="it-IT" sz="2400" b="1" dirty="0">
              <a:solidFill>
                <a:srgbClr val="791456"/>
              </a:solidFill>
              <a:latin typeface="Arial"/>
              <a:cs typeface="Arial"/>
            </a:endParaRPr>
          </a:p>
          <a:p>
            <a:pPr marL="91440" marR="0" lvl="0" algn="ctr" defTabSz="914400" rtl="0" eaLnBrk="1" fontAlgn="auto" latinLnBrk="0" hangingPunct="1">
              <a:lnSpc>
                <a:spcPct val="100000"/>
              </a:lnSpc>
              <a:spcBef>
                <a:spcPts val="1440"/>
              </a:spcBef>
              <a:spcAft>
                <a:spcPts val="0"/>
              </a:spcAft>
              <a:buClrTx/>
              <a:buSzPct val="95833"/>
              <a:tabLst>
                <a:tab pos="335915" algn="l"/>
              </a:tabLst>
              <a:defRPr/>
            </a:pPr>
            <a:r>
              <a:rPr kumimoji="0" lang="it-IT" sz="2400" b="1" i="0" u="none" strike="noStrike" kern="1200" cap="none" spc="0" normalizeH="0" baseline="0" noProof="0" dirty="0">
                <a:ln>
                  <a:noFill/>
                </a:ln>
                <a:solidFill>
                  <a:srgbClr val="791456"/>
                </a:solidFill>
                <a:effectLst/>
                <a:uLnTx/>
                <a:uFillTx/>
                <a:latin typeface="Arial"/>
                <a:ea typeface="+mj-ea"/>
                <a:cs typeface="Arial"/>
              </a:rPr>
              <a:t> </a:t>
            </a:r>
            <a:endParaRPr kumimoji="0" lang="it-IT" sz="2400" b="0" i="0" u="none" strike="noStrike" kern="1200" cap="none" spc="0" normalizeH="0" baseline="0" noProof="0" dirty="0">
              <a:ln>
                <a:noFill/>
              </a:ln>
              <a:solidFill>
                <a:srgbClr val="E7E6E6">
                  <a:lumMod val="50000"/>
                </a:srgbClr>
              </a:solidFill>
              <a:effectLst/>
              <a:uLnTx/>
              <a:uFillTx/>
              <a:latin typeface="Arial"/>
              <a:ea typeface="+mj-ea"/>
              <a:cs typeface="Arial"/>
            </a:endParaRPr>
          </a:p>
        </p:txBody>
      </p:sp>
      <p:sp>
        <p:nvSpPr>
          <p:cNvPr id="4" name="CasellaDiTesto 3"/>
          <p:cNvSpPr txBox="1"/>
          <p:nvPr/>
        </p:nvSpPr>
        <p:spPr>
          <a:xfrm>
            <a:off x="5960006" y="3727938"/>
            <a:ext cx="6287750" cy="1010533"/>
          </a:xfrm>
          <a:prstGeom prst="rect">
            <a:avLst/>
          </a:prstGeom>
          <a:noFill/>
        </p:spPr>
        <p:txBody>
          <a:bodyPr wrap="square" rtlCol="0">
            <a:spAutoFit/>
          </a:bodyPr>
          <a:lstStyle/>
          <a:p>
            <a:pPr marL="434340" lvl="0" indent="-342900" algn="ctr">
              <a:spcBef>
                <a:spcPts val="1440"/>
              </a:spcBef>
              <a:buSzPct val="95833"/>
              <a:buFont typeface="Wingdings" panose="05000000000000000000" pitchFamily="2" charset="2"/>
              <a:buChar char="q"/>
              <a:tabLst>
                <a:tab pos="335915" algn="l"/>
              </a:tabLst>
              <a:defRPr/>
            </a:pPr>
            <a:r>
              <a:rPr lang="it-IT" sz="2400" b="1" dirty="0">
                <a:solidFill>
                  <a:srgbClr val="791456"/>
                </a:solidFill>
                <a:latin typeface="Arial"/>
                <a:cs typeface="Arial"/>
              </a:rPr>
              <a:t>RESPONSABILITÀ</a:t>
            </a:r>
            <a:r>
              <a:rPr lang="it-IT" sz="2400" b="1" spc="-50" dirty="0">
                <a:solidFill>
                  <a:srgbClr val="791456"/>
                </a:solidFill>
                <a:latin typeface="Arial"/>
                <a:cs typeface="Arial"/>
              </a:rPr>
              <a:t> </a:t>
            </a:r>
            <a:r>
              <a:rPr lang="it-IT" sz="2400" b="1" dirty="0">
                <a:solidFill>
                  <a:srgbClr val="791456"/>
                </a:solidFill>
                <a:latin typeface="Arial"/>
                <a:cs typeface="Arial"/>
              </a:rPr>
              <a:t>AMMINISTRATIVA</a:t>
            </a:r>
          </a:p>
          <a:p>
            <a:pPr marL="434340" lvl="0" indent="-342900" algn="ctr">
              <a:spcBef>
                <a:spcPts val="1440"/>
              </a:spcBef>
              <a:buSzPct val="95833"/>
              <a:buFont typeface="Wingdings" panose="05000000000000000000" pitchFamily="2" charset="2"/>
              <a:buChar char="q"/>
              <a:tabLst>
                <a:tab pos="335915" algn="l"/>
              </a:tabLst>
              <a:defRPr/>
            </a:pPr>
            <a:r>
              <a:rPr lang="it-IT" sz="2400" b="1" dirty="0">
                <a:solidFill>
                  <a:srgbClr val="791456"/>
                </a:solidFill>
                <a:latin typeface="Arial"/>
                <a:cs typeface="Arial"/>
              </a:rPr>
              <a:t>RESPONSABILITÀ</a:t>
            </a:r>
            <a:r>
              <a:rPr lang="it-IT" sz="2400" b="1" spc="-50" dirty="0">
                <a:solidFill>
                  <a:srgbClr val="791456"/>
                </a:solidFill>
                <a:latin typeface="Arial"/>
                <a:cs typeface="Arial"/>
              </a:rPr>
              <a:t> </a:t>
            </a:r>
            <a:r>
              <a:rPr lang="it-IT" sz="2400" b="1" dirty="0">
                <a:solidFill>
                  <a:srgbClr val="791456"/>
                </a:solidFill>
                <a:latin typeface="Arial"/>
                <a:cs typeface="Arial"/>
              </a:rPr>
              <a:t>DISCIPLINARE</a:t>
            </a:r>
          </a:p>
        </p:txBody>
      </p:sp>
      <p:sp>
        <p:nvSpPr>
          <p:cNvPr id="2" name="Segnaposto data 1"/>
          <p:cNvSpPr>
            <a:spLocks noGrp="1"/>
          </p:cNvSpPr>
          <p:nvPr>
            <p:ph type="dt" sz="half" idx="10"/>
          </p:nvPr>
        </p:nvSpPr>
        <p:spPr/>
        <p:txBody>
          <a:bodyPr/>
          <a:lstStyle/>
          <a:p>
            <a:fld id="{186421FC-0110-4951-8959-5C325AD611E4}"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205460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CasellaDiTesto 3">
            <a:extLst>
              <a:ext uri="{FF2B5EF4-FFF2-40B4-BE49-F238E27FC236}">
                <a16:creationId xmlns:a16="http://schemas.microsoft.com/office/drawing/2014/main" id="{98A4C6A6-D67B-4A2D-95C5-D097D3D08BF4}"/>
              </a:ext>
            </a:extLst>
          </p:cNvPr>
          <p:cNvSpPr txBox="1"/>
          <p:nvPr/>
        </p:nvSpPr>
        <p:spPr>
          <a:xfrm>
            <a:off x="755650" y="1630740"/>
            <a:ext cx="69723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791456"/>
                </a:solidFill>
                <a:effectLst/>
                <a:uLnTx/>
                <a:uFillTx/>
                <a:latin typeface="Arial" panose="020B0604020202020204" pitchFamily="34" charset="0"/>
                <a:ea typeface="+mn-ea"/>
                <a:cs typeface="Arial" panose="020B0604020202020204" pitchFamily="34" charset="0"/>
              </a:rPr>
              <a:t>L’ASO deve operare rispettando le regole di: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791456"/>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srgbClr val="791456"/>
                </a:solidFill>
                <a:effectLst/>
                <a:uLnTx/>
                <a:uFillTx/>
                <a:latin typeface="Arial" panose="020B0604020202020204" pitchFamily="34" charset="0"/>
                <a:ea typeface="+mn-ea"/>
                <a:cs typeface="Arial" panose="020B0604020202020204" pitchFamily="34" charset="0"/>
              </a:rPr>
              <a:t>Perizia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srgbClr val="791456"/>
                </a:solidFill>
                <a:effectLst/>
                <a:uLnTx/>
                <a:uFillTx/>
                <a:latin typeface="Arial" panose="020B0604020202020204" pitchFamily="34" charset="0"/>
                <a:ea typeface="+mn-ea"/>
                <a:cs typeface="Arial" panose="020B0604020202020204" pitchFamily="34" charset="0"/>
              </a:rPr>
              <a:t>Diligenza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srgbClr val="791456"/>
                </a:solidFill>
                <a:effectLst/>
                <a:uLnTx/>
                <a:uFillTx/>
                <a:latin typeface="Arial" panose="020B0604020202020204" pitchFamily="34" charset="0"/>
                <a:ea typeface="+mn-ea"/>
                <a:cs typeface="Arial" panose="020B0604020202020204" pitchFamily="34" charset="0"/>
              </a:rPr>
              <a:t>Prudenza  </a:t>
            </a:r>
          </a:p>
        </p:txBody>
      </p:sp>
      <p:sp>
        <p:nvSpPr>
          <p:cNvPr id="5" name="CasellaDiTesto 4">
            <a:extLst>
              <a:ext uri="{FF2B5EF4-FFF2-40B4-BE49-F238E27FC236}">
                <a16:creationId xmlns:a16="http://schemas.microsoft.com/office/drawing/2014/main" id="{36CC5E3B-1715-4D4A-9A93-3198A4E3E352}"/>
              </a:ext>
            </a:extLst>
          </p:cNvPr>
          <p:cNvSpPr txBox="1"/>
          <p:nvPr/>
        </p:nvSpPr>
        <p:spPr>
          <a:xfrm>
            <a:off x="2403885" y="3596045"/>
            <a:ext cx="2057400" cy="400110"/>
          </a:xfrm>
          <a:prstGeom prst="rect">
            <a:avLst/>
          </a:prstGeom>
          <a:solidFill>
            <a:srgbClr val="E33D6F"/>
          </a:solidFill>
          <a:ln w="19050" cap="rnd" cmpd="sng" algn="ctr">
            <a:solidFill>
              <a:srgbClr val="E33D6F">
                <a:shade val="50000"/>
              </a:srgbClr>
            </a:solidFill>
            <a:prstDash val="solid"/>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prstClr val="white"/>
                </a:solidFill>
                <a:effectLst/>
                <a:uLnTx/>
                <a:uFillTx/>
                <a:latin typeface="Century Gothic" panose="020B0502020202020204"/>
                <a:ea typeface="+mn-ea"/>
                <a:cs typeface="+mn-cs"/>
              </a:rPr>
              <a:t>DANNO A TERZI</a:t>
            </a:r>
          </a:p>
        </p:txBody>
      </p:sp>
      <p:sp>
        <p:nvSpPr>
          <p:cNvPr id="6" name="CasellaDiTesto 5">
            <a:extLst>
              <a:ext uri="{FF2B5EF4-FFF2-40B4-BE49-F238E27FC236}">
                <a16:creationId xmlns:a16="http://schemas.microsoft.com/office/drawing/2014/main" id="{35179353-92DF-4AE7-8CF8-B23FC98A3383}"/>
              </a:ext>
            </a:extLst>
          </p:cNvPr>
          <p:cNvSpPr txBox="1"/>
          <p:nvPr/>
        </p:nvSpPr>
        <p:spPr>
          <a:xfrm>
            <a:off x="7856580" y="3492965"/>
            <a:ext cx="2574110" cy="707886"/>
          </a:xfrm>
          <a:prstGeom prst="rect">
            <a:avLst/>
          </a:prstGeom>
          <a:solidFill>
            <a:srgbClr val="E33D6F"/>
          </a:solidFill>
          <a:ln w="19050" cap="rnd" cmpd="sng" algn="ctr">
            <a:solidFill>
              <a:srgbClr val="E33D6F">
                <a:shade val="50000"/>
              </a:srgbClr>
            </a:solidFill>
            <a:prstDash val="solid"/>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prstClr val="white"/>
                </a:solidFill>
                <a:effectLst/>
                <a:uLnTx/>
                <a:uFillTx/>
                <a:latin typeface="Century Gothic" panose="020B0502020202020204"/>
                <a:ea typeface="+mn-ea"/>
                <a:cs typeface="+mn-cs"/>
              </a:rPr>
              <a:t>ANCHE IN ASSENZA DI DANNO A TERZI </a:t>
            </a:r>
          </a:p>
        </p:txBody>
      </p:sp>
      <p:sp>
        <p:nvSpPr>
          <p:cNvPr id="7" name="CasellaDiTesto 6">
            <a:extLst>
              <a:ext uri="{FF2B5EF4-FFF2-40B4-BE49-F238E27FC236}">
                <a16:creationId xmlns:a16="http://schemas.microsoft.com/office/drawing/2014/main" id="{EE1973A6-EC68-4FFC-9045-8F214586D579}"/>
              </a:ext>
            </a:extLst>
          </p:cNvPr>
          <p:cNvSpPr txBox="1"/>
          <p:nvPr/>
        </p:nvSpPr>
        <p:spPr>
          <a:xfrm>
            <a:off x="7601856" y="5353225"/>
            <a:ext cx="3083559" cy="307777"/>
          </a:xfrm>
          <a:prstGeom prst="rect">
            <a:avLst/>
          </a:prstGeom>
          <a:solidFill>
            <a:sysClr val="window" lastClr="FFFFFF"/>
          </a:solidFill>
          <a:ln w="19050" cap="rnd" cmpd="sng" algn="ctr">
            <a:solidFill>
              <a:srgbClr val="E33D6F"/>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prstClr val="black"/>
                </a:solidFill>
                <a:effectLst/>
                <a:uLnTx/>
                <a:uFillTx/>
                <a:latin typeface="Century Gothic" panose="020B0502020202020204"/>
                <a:ea typeface="+mn-ea"/>
                <a:cs typeface="+mn-cs"/>
              </a:rPr>
              <a:t>RESPONSABILITA’ DISCIPLINARE </a:t>
            </a:r>
          </a:p>
        </p:txBody>
      </p:sp>
      <p:sp>
        <p:nvSpPr>
          <p:cNvPr id="10" name="CasellaDiTesto 9">
            <a:extLst>
              <a:ext uri="{FF2B5EF4-FFF2-40B4-BE49-F238E27FC236}">
                <a16:creationId xmlns:a16="http://schemas.microsoft.com/office/drawing/2014/main" id="{BEDB4B65-D23A-4BB9-96DE-32EB239A18DC}"/>
              </a:ext>
            </a:extLst>
          </p:cNvPr>
          <p:cNvSpPr txBox="1"/>
          <p:nvPr/>
        </p:nvSpPr>
        <p:spPr>
          <a:xfrm>
            <a:off x="840017" y="5367669"/>
            <a:ext cx="2260600" cy="307777"/>
          </a:xfrm>
          <a:prstGeom prst="rect">
            <a:avLst/>
          </a:prstGeom>
          <a:solidFill>
            <a:sysClr val="window" lastClr="FFFFFF"/>
          </a:solidFill>
          <a:ln w="19050" cap="rnd" cmpd="sng" algn="ctr">
            <a:solidFill>
              <a:srgbClr val="E33D6F"/>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prstClr val="black"/>
                </a:solidFill>
                <a:effectLst/>
                <a:uLnTx/>
                <a:uFillTx/>
                <a:latin typeface="Century Gothic" panose="020B0502020202020204"/>
                <a:ea typeface="+mn-ea"/>
                <a:cs typeface="+mn-cs"/>
              </a:rPr>
              <a:t>RESPONSABILITA’ CIVILE </a:t>
            </a:r>
          </a:p>
        </p:txBody>
      </p:sp>
      <p:sp>
        <p:nvSpPr>
          <p:cNvPr id="11" name="CasellaDiTesto 10">
            <a:extLst>
              <a:ext uri="{FF2B5EF4-FFF2-40B4-BE49-F238E27FC236}">
                <a16:creationId xmlns:a16="http://schemas.microsoft.com/office/drawing/2014/main" id="{AC693C7B-5F80-4EF9-9F39-0C2454D2808E}"/>
              </a:ext>
            </a:extLst>
          </p:cNvPr>
          <p:cNvSpPr txBox="1"/>
          <p:nvPr/>
        </p:nvSpPr>
        <p:spPr>
          <a:xfrm>
            <a:off x="3628528" y="5357153"/>
            <a:ext cx="2315117" cy="307777"/>
          </a:xfrm>
          <a:prstGeom prst="rect">
            <a:avLst/>
          </a:prstGeom>
          <a:solidFill>
            <a:sysClr val="window" lastClr="FFFFFF"/>
          </a:solidFill>
          <a:ln w="19050" cap="rnd" cmpd="sng" algn="ctr">
            <a:solidFill>
              <a:srgbClr val="E33D6F"/>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prstClr val="black"/>
                </a:solidFill>
                <a:effectLst/>
                <a:uLnTx/>
                <a:uFillTx/>
                <a:latin typeface="Century Gothic" panose="020B0502020202020204"/>
                <a:ea typeface="+mn-ea"/>
                <a:cs typeface="+mn-cs"/>
              </a:rPr>
              <a:t>RESPONSABILITA’ PENALE </a:t>
            </a:r>
          </a:p>
        </p:txBody>
      </p:sp>
      <p:cxnSp>
        <p:nvCxnSpPr>
          <p:cNvPr id="12" name="Connettore 2 11">
            <a:extLst>
              <a:ext uri="{FF2B5EF4-FFF2-40B4-BE49-F238E27FC236}">
                <a16:creationId xmlns:a16="http://schemas.microsoft.com/office/drawing/2014/main" id="{924901B6-ECCB-4E4A-A7A9-9043B7D91DA5}"/>
              </a:ext>
            </a:extLst>
          </p:cNvPr>
          <p:cNvCxnSpPr/>
          <p:nvPr/>
        </p:nvCxnSpPr>
        <p:spPr>
          <a:xfrm>
            <a:off x="4241800" y="4200851"/>
            <a:ext cx="317810" cy="9143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Connettore 2 15">
            <a:extLst>
              <a:ext uri="{FF2B5EF4-FFF2-40B4-BE49-F238E27FC236}">
                <a16:creationId xmlns:a16="http://schemas.microsoft.com/office/drawing/2014/main" id="{2C0D0C17-A438-41A1-937A-D3BE60B097C2}"/>
              </a:ext>
            </a:extLst>
          </p:cNvPr>
          <p:cNvCxnSpPr/>
          <p:nvPr/>
        </p:nvCxnSpPr>
        <p:spPr>
          <a:xfrm flipH="1">
            <a:off x="2403885" y="4216623"/>
            <a:ext cx="241300" cy="92006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Connettore 2 16">
            <a:extLst>
              <a:ext uri="{FF2B5EF4-FFF2-40B4-BE49-F238E27FC236}">
                <a16:creationId xmlns:a16="http://schemas.microsoft.com/office/drawing/2014/main" id="{6D30F418-5F81-437A-9046-57A61EDC0C6B}"/>
              </a:ext>
            </a:extLst>
          </p:cNvPr>
          <p:cNvCxnSpPr/>
          <p:nvPr/>
        </p:nvCxnSpPr>
        <p:spPr>
          <a:xfrm>
            <a:off x="9140006" y="4369274"/>
            <a:ext cx="0" cy="635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8" name="Rettangolo 17">
            <a:extLst>
              <a:ext uri="{FF2B5EF4-FFF2-40B4-BE49-F238E27FC236}">
                <a16:creationId xmlns:a16="http://schemas.microsoft.com/office/drawing/2014/main" id="{DC6490EB-67E9-49D9-AE42-40E153FFE556}"/>
              </a:ext>
            </a:extLst>
          </p:cNvPr>
          <p:cNvSpPr/>
          <p:nvPr/>
        </p:nvSpPr>
        <p:spPr>
          <a:xfrm>
            <a:off x="3954158" y="333878"/>
            <a:ext cx="397897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w="22225">
                  <a:solidFill>
                    <a:srgbClr val="B31166">
                      <a:lumMod val="75000"/>
                    </a:srgbClr>
                  </a:solidFill>
                  <a:prstDash val="solid"/>
                </a:ln>
                <a:solidFill>
                  <a:srgbClr val="7A1557"/>
                </a:solidFill>
                <a:effectLst/>
                <a:uLnTx/>
                <a:uFillTx/>
                <a:latin typeface="Century Gothic" panose="020B0502020202020204"/>
                <a:ea typeface="+mn-ea"/>
                <a:cs typeface="+mn-cs"/>
              </a:rPr>
              <a:t>CONDOTTA</a:t>
            </a:r>
          </a:p>
        </p:txBody>
      </p:sp>
      <p:sp>
        <p:nvSpPr>
          <p:cNvPr id="2" name="Segnaposto data 1"/>
          <p:cNvSpPr>
            <a:spLocks noGrp="1"/>
          </p:cNvSpPr>
          <p:nvPr>
            <p:ph type="dt" sz="half" idx="10"/>
          </p:nvPr>
        </p:nvSpPr>
        <p:spPr/>
        <p:txBody>
          <a:bodyPr/>
          <a:lstStyle/>
          <a:p>
            <a:fld id="{626BB53F-C514-4DEA-9C8E-BF9CEA7740A9}"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379340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6" name="CasellaDiTesto 5">
            <a:extLst>
              <a:ext uri="{FF2B5EF4-FFF2-40B4-BE49-F238E27FC236}">
                <a16:creationId xmlns:a16="http://schemas.microsoft.com/office/drawing/2014/main" id="{9AE5DFA7-43D7-4DFE-B545-CC944288F125}"/>
              </a:ext>
            </a:extLst>
          </p:cNvPr>
          <p:cNvSpPr txBox="1"/>
          <p:nvPr/>
        </p:nvSpPr>
        <p:spPr>
          <a:xfrm>
            <a:off x="96883" y="1800498"/>
            <a:ext cx="11998234"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La responsabilità penale collega a determinate azioni od omissioni un fatto di reato.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Da ciò si traggono due importanti caratteristiche:</a:t>
            </a:r>
          </a:p>
          <a:p>
            <a:pPr marL="342900" marR="0" lvl="0" indent="-342900" algn="ctr" defTabSz="914400" rtl="0" eaLnBrk="1" fontAlgn="auto" latinLnBrk="0" hangingPunct="1">
              <a:lnSpc>
                <a:spcPct val="100000"/>
              </a:lnSpc>
              <a:spcBef>
                <a:spcPts val="0"/>
              </a:spcBef>
              <a:spcAft>
                <a:spcPts val="0"/>
              </a:spcAft>
              <a:buClrTx/>
              <a:buSzTx/>
              <a:buFontTx/>
              <a:buAutoNum type="arabicParenR"/>
              <a:tabLst/>
              <a:defRPr/>
            </a:pPr>
            <a:r>
              <a:rPr kumimoji="0" lang="it-IT" sz="20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l’illecito penale è tipico</a:t>
            </a:r>
            <a:r>
              <a:rPr kumimoji="0" lang="it-IT" sz="2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ovvero è reato solo quello che il codice pensale definisce tale;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2) </a:t>
            </a:r>
            <a:r>
              <a:rPr kumimoji="0" lang="it-IT" sz="20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la responsabilità penale è personale</a:t>
            </a:r>
            <a:r>
              <a:rPr kumimoji="0" lang="it-IT" sz="2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quindi può essere dichiarato responsabile solo colui che ha commesso personalmente il fatto.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7A1557"/>
                </a:solidFill>
                <a:effectLst/>
                <a:uLnTx/>
                <a:uFillTx/>
                <a:latin typeface="Arial" panose="020B0604020202020204" pitchFamily="34" charset="0"/>
                <a:ea typeface="+mn-ea"/>
                <a:cs typeface="Arial" panose="020B0604020202020204" pitchFamily="34" charset="0"/>
              </a:rPr>
              <a:t>Il lavoratore è responsabile per gli illeciti penali commessi nello svolgimento delle sue mansioni. </a:t>
            </a:r>
          </a:p>
        </p:txBody>
      </p:sp>
      <p:sp>
        <p:nvSpPr>
          <p:cNvPr id="7" name="Rettangolo 6">
            <a:extLst>
              <a:ext uri="{FF2B5EF4-FFF2-40B4-BE49-F238E27FC236}">
                <a16:creationId xmlns:a16="http://schemas.microsoft.com/office/drawing/2014/main" id="{590DF7BB-051D-43EE-8CD8-861E969D5CD6}"/>
              </a:ext>
            </a:extLst>
          </p:cNvPr>
          <p:cNvSpPr/>
          <p:nvPr/>
        </p:nvSpPr>
        <p:spPr>
          <a:xfrm>
            <a:off x="243964" y="336099"/>
            <a:ext cx="7010252" cy="98488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w="22225">
                  <a:solidFill>
                    <a:srgbClr val="B31166">
                      <a:lumMod val="75000"/>
                    </a:srgbClr>
                  </a:solidFill>
                  <a:prstDash val="solid"/>
                </a:ln>
                <a:solidFill>
                  <a:srgbClr val="7A1557"/>
                </a:solidFill>
                <a:effectLst/>
                <a:uLnTx/>
                <a:uFillTx/>
                <a:latin typeface="Century Gothic" panose="020B0502020202020204"/>
                <a:ea typeface="+mn-ea"/>
                <a:cs typeface="+mn-cs"/>
              </a:rPr>
              <a:t>LA RESPONSABILITA’ PENALE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w="22225">
                  <a:solidFill>
                    <a:srgbClr val="B31166">
                      <a:lumMod val="75000"/>
                    </a:srgbClr>
                  </a:solidFill>
                  <a:prstDash val="solid"/>
                </a:ln>
                <a:solidFill>
                  <a:srgbClr val="7A1557"/>
                </a:solidFill>
                <a:effectLst/>
                <a:uLnTx/>
                <a:uFillTx/>
                <a:latin typeface="Century Gothic" panose="020B0502020202020204"/>
                <a:ea typeface="+mn-ea"/>
                <a:cs typeface="+mn-cs"/>
              </a:rPr>
              <a:t>In che cosa consiste?</a:t>
            </a:r>
          </a:p>
        </p:txBody>
      </p:sp>
      <p:sp>
        <p:nvSpPr>
          <p:cNvPr id="2" name="Segnaposto data 1"/>
          <p:cNvSpPr>
            <a:spLocks noGrp="1"/>
          </p:cNvSpPr>
          <p:nvPr>
            <p:ph type="dt" sz="half" idx="10"/>
          </p:nvPr>
        </p:nvSpPr>
        <p:spPr/>
        <p:txBody>
          <a:bodyPr/>
          <a:lstStyle/>
          <a:p>
            <a:fld id="{E7E1FF16-FF8D-4DEF-AEF9-8F731945C0AA}"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45485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2" name="Rettangolo 1">
            <a:extLst>
              <a:ext uri="{FF2B5EF4-FFF2-40B4-BE49-F238E27FC236}">
                <a16:creationId xmlns:a16="http://schemas.microsoft.com/office/drawing/2014/main" id="{4DA9B549-0403-434B-BC84-8921FCD820C9}"/>
              </a:ext>
            </a:extLst>
          </p:cNvPr>
          <p:cNvSpPr/>
          <p:nvPr/>
        </p:nvSpPr>
        <p:spPr>
          <a:xfrm>
            <a:off x="685800" y="1329173"/>
            <a:ext cx="10955215"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7A1557"/>
                </a:solidFill>
                <a:effectLst/>
                <a:uLnTx/>
                <a:uFillTx/>
                <a:latin typeface="Arial" panose="020B0604020202020204" pitchFamily="34" charset="0"/>
                <a:ea typeface="+mn-ea"/>
                <a:cs typeface="Arial" panose="020B0604020202020204" pitchFamily="34" charset="0"/>
              </a:rPr>
              <a:t>È altresì evidente che se un medico  attribuisce all’A.S.O. compiti che esulano da quelli conferibili  ovvero senza le condizioni prescritte e  l’A.S.O. esegue questi compiti è possibile  ipotizzare un concorso di entrambi i  predetti soggetti nell’esercizio abusivo  della professione.</a:t>
            </a:r>
            <a:endParaRPr kumimoji="0" lang="it-IT" sz="2800" b="0" i="0" u="none" strike="noStrike" kern="1200" cap="none" spc="0" normalizeH="0" baseline="0" noProof="0" dirty="0">
              <a:ln>
                <a:noFill/>
              </a:ln>
              <a:solidFill>
                <a:srgbClr val="7A1557"/>
              </a:solidFill>
              <a:effectLst/>
              <a:uLnTx/>
              <a:uFillTx/>
              <a:latin typeface="Calibri"/>
              <a:ea typeface="+mn-ea"/>
            </a:endParaRPr>
          </a:p>
        </p:txBody>
      </p:sp>
      <p:pic>
        <p:nvPicPr>
          <p:cNvPr id="3" name="Immagine 2">
            <a:extLst>
              <a:ext uri="{FF2B5EF4-FFF2-40B4-BE49-F238E27FC236}">
                <a16:creationId xmlns:a16="http://schemas.microsoft.com/office/drawing/2014/main" id="{71D187CD-EBC4-4114-96D3-F2F316879150}"/>
              </a:ext>
            </a:extLst>
          </p:cNvPr>
          <p:cNvPicPr>
            <a:picLocks noChangeAspect="1"/>
          </p:cNvPicPr>
          <p:nvPr/>
        </p:nvPicPr>
        <p:blipFill>
          <a:blip r:embed="rId5"/>
          <a:stretch>
            <a:fillRect/>
          </a:stretch>
        </p:blipFill>
        <p:spPr>
          <a:xfrm>
            <a:off x="4950551" y="3979564"/>
            <a:ext cx="6405697" cy="2001780"/>
          </a:xfrm>
          <a:prstGeom prst="rect">
            <a:avLst/>
          </a:prstGeom>
        </p:spPr>
      </p:pic>
      <p:sp>
        <p:nvSpPr>
          <p:cNvPr id="4" name="Segnaposto data 3"/>
          <p:cNvSpPr>
            <a:spLocks noGrp="1"/>
          </p:cNvSpPr>
          <p:nvPr>
            <p:ph type="dt" sz="half" idx="10"/>
          </p:nvPr>
        </p:nvSpPr>
        <p:spPr/>
        <p:txBody>
          <a:bodyPr/>
          <a:lstStyle/>
          <a:p>
            <a:fld id="{CF390A67-98D9-4F56-9BB0-B4FB883D885F}" type="datetime1">
              <a:rPr lang="it-IT" smtClean="0"/>
              <a:t>15/10/2020</a:t>
            </a:fld>
            <a:endParaRPr lang="it-IT"/>
          </a:p>
        </p:txBody>
      </p:sp>
      <p:sp>
        <p:nvSpPr>
          <p:cNvPr id="5" name="Segnaposto piè di pagina 4"/>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281171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086709" y="984738"/>
            <a:ext cx="8042030" cy="707886"/>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it-IT" sz="4000" b="1" i="0" u="none" strike="noStrike" kern="0" cap="none" spc="0" normalizeH="0" baseline="0" noProof="0" dirty="0">
                <a:ln w="0"/>
                <a:solidFill>
                  <a:srgbClr val="E84C22"/>
                </a:solidFill>
                <a:effectLst>
                  <a:outerShdw blurRad="38100" dist="25400" dir="5400000" algn="ctr" rotWithShape="0">
                    <a:srgbClr val="6E747A">
                      <a:alpha val="43000"/>
                    </a:srgbClr>
                  </a:outerShdw>
                </a:effectLst>
                <a:uLnTx/>
                <a:uFillTx/>
                <a:latin typeface="Calibri" panose="020F0502020204030204"/>
                <a:ea typeface="+mn-ea"/>
                <a:cs typeface="+mn-cs"/>
                <a:sym typeface="Calibri"/>
              </a:rPr>
              <a:t>LA RESPONSABILITA’ DISCIPLINARE </a:t>
            </a:r>
          </a:p>
        </p:txBody>
      </p:sp>
      <p:sp>
        <p:nvSpPr>
          <p:cNvPr id="3" name="Rettangolo 2"/>
          <p:cNvSpPr/>
          <p:nvPr/>
        </p:nvSpPr>
        <p:spPr>
          <a:xfrm>
            <a:off x="-292810" y="1897815"/>
            <a:ext cx="4759037"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12700" marR="5080" lvl="0" indent="1369060" algn="l" defTabSz="914400" rtl="0" eaLnBrk="1" fontAlgn="auto" latinLnBrk="0" hangingPunct="0">
              <a:lnSpc>
                <a:spcPct val="100000"/>
              </a:lnSpc>
              <a:spcBef>
                <a:spcPts val="100"/>
              </a:spcBef>
              <a:spcAft>
                <a:spcPts val="0"/>
              </a:spcAft>
              <a:buClrTx/>
              <a:buSzTx/>
              <a:buFontTx/>
              <a:buNone/>
              <a:tabLst/>
              <a:defRPr/>
            </a:pPr>
            <a:r>
              <a:rPr kumimoji="0" lang="it-IT" sz="2400" b="1" i="1" u="none" strike="noStrike" kern="0" cap="none" spc="0" normalizeH="0" baseline="0" noProof="0" dirty="0">
                <a:ln/>
                <a:solidFill>
                  <a:srgbClr val="B64926"/>
                </a:solidFill>
                <a:effectLst/>
                <a:uLnTx/>
                <a:uFillTx/>
                <a:latin typeface="Arial"/>
                <a:ea typeface="+mn-ea"/>
                <a:cs typeface="Arial"/>
                <a:sym typeface="Calibri"/>
              </a:rPr>
              <a:t>In che cosa consiste?</a:t>
            </a:r>
          </a:p>
        </p:txBody>
      </p:sp>
      <p:sp>
        <p:nvSpPr>
          <p:cNvPr id="4" name="Rettangolo 3"/>
          <p:cNvSpPr/>
          <p:nvPr/>
        </p:nvSpPr>
        <p:spPr>
          <a:xfrm>
            <a:off x="2627085" y="2967335"/>
            <a:ext cx="6746353" cy="2703304"/>
          </a:xfrm>
          <a:prstGeom prst="rect">
            <a:avLst/>
          </a:prstGeom>
          <a:ln w="57150"/>
        </p:spPr>
        <p:style>
          <a:lnRef idx="2">
            <a:schemeClr val="accent4"/>
          </a:lnRef>
          <a:fillRef idx="1">
            <a:schemeClr val="lt1"/>
          </a:fillRef>
          <a:effectRef idx="0">
            <a:schemeClr val="accent4"/>
          </a:effectRef>
          <a:fontRef idx="minor">
            <a:schemeClr val="dk1"/>
          </a:fontRef>
        </p:style>
        <p:txBody>
          <a:bodyPr wrap="square">
            <a:spAutoFit/>
          </a:bodyPr>
          <a:lstStyle/>
          <a:p>
            <a:pPr marL="12700" marR="5080" lvl="0" indent="-3175" algn="ctr" defTabSz="914400" rtl="0" eaLnBrk="1" fontAlgn="auto" latinLnBrk="0" hangingPunct="0">
              <a:lnSpc>
                <a:spcPct val="100000"/>
              </a:lnSpc>
              <a:spcBef>
                <a:spcPts val="100"/>
              </a:spcBef>
              <a:spcAft>
                <a:spcPts val="0"/>
              </a:spcAft>
              <a:buClrTx/>
              <a:buSzTx/>
              <a:buFontTx/>
              <a:buNone/>
              <a:tabLst/>
              <a:defRPr/>
            </a:pPr>
            <a:endParaRPr kumimoji="0" lang="it-IT" sz="2800" b="0" i="0" u="none" strike="noStrike" kern="0" cap="none" spc="0" normalizeH="0" baseline="0" noProof="0" dirty="0">
              <a:ln>
                <a:noFill/>
              </a:ln>
              <a:solidFill>
                <a:prstClr val="black"/>
              </a:solidFill>
              <a:effectLst/>
              <a:uLnTx/>
              <a:uFillTx/>
              <a:latin typeface="Arial"/>
              <a:ea typeface="+mn-ea"/>
              <a:cs typeface="Arial"/>
              <a:sym typeface="Calibri"/>
            </a:endParaRPr>
          </a:p>
          <a:p>
            <a:pPr marL="12700" marR="5080" lvl="0" indent="-3175" algn="ctr" defTabSz="914400" rtl="0" eaLnBrk="1" fontAlgn="auto" latinLnBrk="0" hangingPunct="0">
              <a:lnSpc>
                <a:spcPct val="100000"/>
              </a:lnSpc>
              <a:spcBef>
                <a:spcPts val="100"/>
              </a:spcBef>
              <a:spcAft>
                <a:spcPts val="0"/>
              </a:spcAft>
              <a:buClrTx/>
              <a:buSzTx/>
              <a:buFontTx/>
              <a:buNone/>
              <a:tabLst/>
              <a:defRPr/>
            </a:pPr>
            <a:r>
              <a:rPr kumimoji="0" lang="it-IT" sz="2800" b="0" i="0" u="none" strike="noStrike" kern="0" cap="none" spc="0" normalizeH="0" baseline="0" noProof="0" dirty="0">
                <a:ln>
                  <a:noFill/>
                </a:ln>
                <a:solidFill>
                  <a:prstClr val="black"/>
                </a:solidFill>
                <a:effectLst/>
                <a:uLnTx/>
                <a:uFillTx/>
                <a:latin typeface="Arial"/>
                <a:ea typeface="+mn-ea"/>
                <a:cs typeface="Arial"/>
                <a:sym typeface="Calibri"/>
              </a:rPr>
              <a:t>La responsabilità disciplinare </a:t>
            </a:r>
            <a:r>
              <a:rPr kumimoji="0" lang="it-IT" sz="2800" b="0" i="0" u="none" strike="noStrike" kern="0" cap="none" spc="-5" normalizeH="0" baseline="0" noProof="0" dirty="0">
                <a:ln>
                  <a:noFill/>
                </a:ln>
                <a:solidFill>
                  <a:prstClr val="black"/>
                </a:solidFill>
                <a:effectLst/>
                <a:uLnTx/>
                <a:uFillTx/>
                <a:latin typeface="Arial"/>
                <a:ea typeface="+mn-ea"/>
                <a:cs typeface="Arial"/>
                <a:sym typeface="Calibri"/>
              </a:rPr>
              <a:t>è </a:t>
            </a:r>
            <a:r>
              <a:rPr kumimoji="0" lang="it-IT" sz="2800" b="0" i="0" u="none" strike="noStrike" kern="0" cap="none" spc="0" normalizeH="0" baseline="0" noProof="0" dirty="0">
                <a:ln>
                  <a:noFill/>
                </a:ln>
                <a:solidFill>
                  <a:prstClr val="black"/>
                </a:solidFill>
                <a:effectLst/>
                <a:uLnTx/>
                <a:uFillTx/>
                <a:latin typeface="Arial"/>
                <a:ea typeface="+mn-ea"/>
                <a:cs typeface="Arial"/>
                <a:sym typeface="Calibri"/>
              </a:rPr>
              <a:t>quella  particolare </a:t>
            </a:r>
            <a:r>
              <a:rPr kumimoji="0" lang="it-IT" sz="2800" b="0" i="0" u="none" strike="noStrike" kern="0" cap="none" spc="-5" normalizeH="0" baseline="0" noProof="0" dirty="0">
                <a:ln>
                  <a:noFill/>
                </a:ln>
                <a:solidFill>
                  <a:prstClr val="black"/>
                </a:solidFill>
                <a:effectLst/>
                <a:uLnTx/>
                <a:uFillTx/>
                <a:latin typeface="Arial"/>
                <a:ea typeface="+mn-ea"/>
                <a:cs typeface="Arial"/>
                <a:sym typeface="Calibri"/>
              </a:rPr>
              <a:t>forma </a:t>
            </a:r>
            <a:r>
              <a:rPr kumimoji="0" lang="it-IT" sz="2800" b="0" i="0" u="none" strike="noStrike" kern="0" cap="none" spc="0" normalizeH="0" baseline="0" noProof="0" dirty="0">
                <a:ln>
                  <a:noFill/>
                </a:ln>
                <a:solidFill>
                  <a:prstClr val="black"/>
                </a:solidFill>
                <a:effectLst/>
                <a:uLnTx/>
                <a:uFillTx/>
                <a:latin typeface="Arial"/>
                <a:ea typeface="+mn-ea"/>
                <a:cs typeface="Arial"/>
                <a:sym typeface="Calibri"/>
              </a:rPr>
              <a:t>di responsabilità che  </a:t>
            </a:r>
            <a:r>
              <a:rPr kumimoji="0" lang="it-IT" sz="2800" b="0" i="0" u="none" strike="noStrike" kern="0" cap="none" spc="-10" normalizeH="0" baseline="0" noProof="0" dirty="0">
                <a:ln>
                  <a:noFill/>
                </a:ln>
                <a:solidFill>
                  <a:prstClr val="black"/>
                </a:solidFill>
                <a:effectLst/>
                <a:uLnTx/>
                <a:uFillTx/>
                <a:latin typeface="Arial"/>
                <a:ea typeface="+mn-ea"/>
                <a:cs typeface="Arial"/>
                <a:sym typeface="Calibri"/>
              </a:rPr>
              <a:t>grava </a:t>
            </a:r>
            <a:r>
              <a:rPr kumimoji="0" lang="it-IT" sz="2800" b="0" i="0" u="none" strike="noStrike" kern="0" cap="none" spc="0" normalizeH="0" baseline="0" noProof="0" dirty="0">
                <a:ln>
                  <a:noFill/>
                </a:ln>
                <a:solidFill>
                  <a:prstClr val="black"/>
                </a:solidFill>
                <a:effectLst/>
                <a:uLnTx/>
                <a:uFillTx/>
                <a:latin typeface="Arial"/>
                <a:ea typeface="+mn-ea"/>
                <a:cs typeface="Arial"/>
                <a:sym typeface="Calibri"/>
              </a:rPr>
              <a:t>sul dipendente per </a:t>
            </a:r>
            <a:r>
              <a:rPr kumimoji="0" lang="it-IT" sz="2800" b="0" i="0" u="none" strike="noStrike" kern="0" cap="none" spc="-5" normalizeH="0" baseline="0" noProof="0" dirty="0">
                <a:ln>
                  <a:noFill/>
                </a:ln>
                <a:solidFill>
                  <a:prstClr val="black"/>
                </a:solidFill>
                <a:effectLst/>
                <a:uLnTx/>
                <a:uFillTx/>
                <a:latin typeface="Arial"/>
                <a:ea typeface="+mn-ea"/>
                <a:cs typeface="Arial"/>
                <a:sym typeface="Calibri"/>
              </a:rPr>
              <a:t>la violazione</a:t>
            </a:r>
            <a:r>
              <a:rPr kumimoji="0" lang="it-IT" sz="2800" b="0" i="0" u="none" strike="noStrike" kern="0" cap="none" spc="-30" normalizeH="0" baseline="0" noProof="0" dirty="0">
                <a:ln>
                  <a:noFill/>
                </a:ln>
                <a:solidFill>
                  <a:prstClr val="black"/>
                </a:solidFill>
                <a:effectLst/>
                <a:uLnTx/>
                <a:uFillTx/>
                <a:latin typeface="Arial"/>
                <a:ea typeface="+mn-ea"/>
                <a:cs typeface="Arial"/>
                <a:sym typeface="Calibri"/>
              </a:rPr>
              <a:t> </a:t>
            </a:r>
            <a:r>
              <a:rPr kumimoji="0" lang="it-IT" sz="2800" b="0" i="0" u="none" strike="noStrike" kern="0" cap="none" spc="0" normalizeH="0" baseline="0" noProof="0" dirty="0">
                <a:ln>
                  <a:noFill/>
                </a:ln>
                <a:solidFill>
                  <a:prstClr val="black"/>
                </a:solidFill>
                <a:effectLst/>
                <a:uLnTx/>
                <a:uFillTx/>
                <a:latin typeface="Arial"/>
                <a:ea typeface="+mn-ea"/>
                <a:cs typeface="Arial"/>
                <a:sym typeface="Calibri"/>
              </a:rPr>
              <a:t>dei doveri di servizio.</a:t>
            </a:r>
          </a:p>
          <a:p>
            <a:pPr marL="12700" marR="5080" lvl="0" indent="-3175" algn="ctr" defTabSz="914400" rtl="0" eaLnBrk="1" fontAlgn="auto" latinLnBrk="0" hangingPunct="0">
              <a:lnSpc>
                <a:spcPct val="100000"/>
              </a:lnSpc>
              <a:spcBef>
                <a:spcPts val="100"/>
              </a:spcBef>
              <a:spcAft>
                <a:spcPts val="0"/>
              </a:spcAft>
              <a:buClrTx/>
              <a:buSzTx/>
              <a:buFontTx/>
              <a:buNone/>
              <a:tabLst/>
              <a:defRPr/>
            </a:pPr>
            <a:endParaRPr kumimoji="0" lang="it-IT" sz="2800" b="0" i="0" u="none" strike="noStrike" kern="0" cap="none" spc="0" normalizeH="0" baseline="0" noProof="0" dirty="0">
              <a:ln>
                <a:noFill/>
              </a:ln>
              <a:solidFill>
                <a:prstClr val="black"/>
              </a:solidFill>
              <a:effectLst/>
              <a:uLnTx/>
              <a:uFillTx/>
              <a:latin typeface="Arial"/>
              <a:ea typeface="+mn-ea"/>
              <a:cs typeface="Arial"/>
              <a:sym typeface="Calibri"/>
            </a:endParaRPr>
          </a:p>
        </p:txBody>
      </p:sp>
      <p:sp>
        <p:nvSpPr>
          <p:cNvPr id="5" name="CasellaDiTesto 4"/>
          <p:cNvSpPr txBox="1"/>
          <p:nvPr/>
        </p:nvSpPr>
        <p:spPr>
          <a:xfrm>
            <a:off x="0" y="6504086"/>
            <a:ext cx="5197033" cy="3693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000000"/>
                </a:solidFill>
                <a:effectLst/>
                <a:uLnTx/>
                <a:uFillTx/>
                <a:latin typeface="Bradley Hand ITC" panose="03070402050302030203" pitchFamily="66" charset="0"/>
                <a:ea typeface="+mn-ea"/>
                <a:cs typeface="+mn-cs"/>
                <a:sym typeface="Calibri"/>
              </a:rPr>
              <a:t>Studio Legale Avv. Pugliese</a:t>
            </a:r>
          </a:p>
        </p:txBody>
      </p:sp>
      <p:sp>
        <p:nvSpPr>
          <p:cNvPr id="6" name="Segnaposto data 5"/>
          <p:cNvSpPr>
            <a:spLocks noGrp="1"/>
          </p:cNvSpPr>
          <p:nvPr>
            <p:ph type="dt" sz="half" idx="6"/>
          </p:nvPr>
        </p:nvSpPr>
        <p:spPr/>
        <p:txBody>
          <a:bodyPr/>
          <a:lstStyle/>
          <a:p>
            <a:fld id="{90CAE41D-ABD3-4AF9-9FC0-E759ECC77B4F}" type="datetime1">
              <a:rPr lang="it-IT" smtClean="0"/>
              <a:t>15/10/2020</a:t>
            </a:fld>
            <a:endParaRPr lang="en-US"/>
          </a:p>
        </p:txBody>
      </p:sp>
      <p:sp>
        <p:nvSpPr>
          <p:cNvPr id="7" name="Segnaposto piè di pagina 6"/>
          <p:cNvSpPr>
            <a:spLocks noGrp="1"/>
          </p:cNvSpPr>
          <p:nvPr>
            <p:ph type="ftr" sz="quarter" idx="5"/>
          </p:nvPr>
        </p:nvSpPr>
        <p:spPr/>
        <p:txBody>
          <a:bodyPr/>
          <a:lstStyle/>
          <a:p>
            <a:r>
              <a:rPr lang="it-IT"/>
              <a:t>ROSSELLA ABBONDANZA - PRESIDENTE IDEA</a:t>
            </a:r>
          </a:p>
        </p:txBody>
      </p:sp>
    </p:spTree>
    <p:extLst>
      <p:ext uri="{BB962C8B-B14F-4D97-AF65-F5344CB8AC3E}">
        <p14:creationId xmlns:p14="http://schemas.microsoft.com/office/powerpoint/2010/main" val="2347070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3" name="Segnaposto piè di pagina 2">
            <a:extLst>
              <a:ext uri="{FF2B5EF4-FFF2-40B4-BE49-F238E27FC236}">
                <a16:creationId xmlns:a16="http://schemas.microsoft.com/office/drawing/2014/main" id="{AE5C7116-D32F-4FD7-BC58-47076FF34092}"/>
              </a:ext>
            </a:extLst>
          </p:cNvPr>
          <p:cNvSpPr>
            <a:spLocks noGrp="1"/>
          </p:cNvSpPr>
          <p:nvPr>
            <p:ph type="ftr" sz="quarter" idx="11"/>
          </p:nvPr>
        </p:nvSpPr>
        <p:spPr/>
        <p:txBody>
          <a:bodyPr/>
          <a:lstStyle/>
          <a:p>
            <a:r>
              <a:rPr lang="it-IT"/>
              <a:t>ROSSELLA ABBONDANZA - PRESIDENTE IDEA</a:t>
            </a:r>
          </a:p>
        </p:txBody>
      </p:sp>
      <p:pic>
        <p:nvPicPr>
          <p:cNvPr id="2" name="Immagine 1"/>
          <p:cNvPicPr>
            <a:picLocks noChangeAspect="1"/>
          </p:cNvPicPr>
          <p:nvPr/>
        </p:nvPicPr>
        <p:blipFill rotWithShape="1">
          <a:blip r:embed="rId5"/>
          <a:srcRect l="28880" t="16653" r="29919" b="30201"/>
          <a:stretch/>
        </p:blipFill>
        <p:spPr>
          <a:xfrm>
            <a:off x="634355" y="629714"/>
            <a:ext cx="8156448" cy="5918342"/>
          </a:xfrm>
          <a:prstGeom prst="rect">
            <a:avLst/>
          </a:prstGeom>
        </p:spPr>
      </p:pic>
      <p:sp>
        <p:nvSpPr>
          <p:cNvPr id="4" name="Segnaposto data 3"/>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228473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048000" y="1030514"/>
            <a:ext cx="6110514" cy="707886"/>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it-IT" sz="4000" b="1" i="0" u="none" strike="noStrike" kern="0" cap="none" spc="0" normalizeH="0" baseline="0" noProof="0" dirty="0">
                <a:ln w="0"/>
                <a:solidFill>
                  <a:srgbClr val="E84C22"/>
                </a:solidFill>
                <a:effectLst>
                  <a:outerShdw blurRad="38100" dist="25400" dir="5400000" algn="ctr" rotWithShape="0">
                    <a:srgbClr val="6E747A">
                      <a:alpha val="43000"/>
                    </a:srgbClr>
                  </a:outerShdw>
                </a:effectLst>
                <a:uLnTx/>
                <a:uFillTx/>
                <a:latin typeface="Calibri" panose="020F0502020204030204"/>
                <a:ea typeface="+mn-ea"/>
                <a:cs typeface="+mn-cs"/>
                <a:sym typeface="Calibri"/>
              </a:rPr>
              <a:t>LA RESPONSABILITA’ CIVILE </a:t>
            </a:r>
          </a:p>
        </p:txBody>
      </p:sp>
      <p:sp>
        <p:nvSpPr>
          <p:cNvPr id="3" name="object 8"/>
          <p:cNvSpPr txBox="1"/>
          <p:nvPr/>
        </p:nvSpPr>
        <p:spPr>
          <a:xfrm>
            <a:off x="1172029" y="1960505"/>
            <a:ext cx="6416040" cy="444994"/>
          </a:xfrm>
          <a:prstGeom prst="rect">
            <a:avLst/>
          </a:prstGeom>
        </p:spPr>
        <p:txBody>
          <a:bodyPr vert="horz" wrap="square" lIns="0" tIns="59690" rIns="0" bIns="0" rtlCol="0">
            <a:spAutoFit/>
            <a:scene3d>
              <a:camera prst="orthographicFront"/>
              <a:lightRig rig="harsh" dir="t"/>
            </a:scene3d>
            <a:sp3d extrusionH="57150" prstMaterial="matte">
              <a:bevelT w="63500" h="12700" prst="angle"/>
              <a:contourClr>
                <a:schemeClr val="bg1">
                  <a:lumMod val="65000"/>
                </a:schemeClr>
              </a:contourClr>
            </a:sp3d>
          </a:bodyPr>
          <a:lstStyle/>
          <a:p>
            <a:pPr marL="2633980" marR="5080" lvl="0" indent="-2621915" algn="l" defTabSz="914400" rtl="0" eaLnBrk="1" fontAlgn="auto" latinLnBrk="0" hangingPunct="0">
              <a:lnSpc>
                <a:spcPts val="3040"/>
              </a:lnSpc>
              <a:spcBef>
                <a:spcPts val="470"/>
              </a:spcBef>
              <a:spcAft>
                <a:spcPts val="0"/>
              </a:spcAft>
              <a:buClrTx/>
              <a:buSzTx/>
              <a:buFontTx/>
              <a:buNone/>
              <a:tabLst/>
              <a:defRPr/>
            </a:pPr>
            <a:r>
              <a:rPr kumimoji="0" sz="2800" b="1" i="1" u="none" strike="noStrike" kern="0" cap="none" spc="0" normalizeH="0" baseline="0" noProof="0" dirty="0">
                <a:ln/>
                <a:solidFill>
                  <a:srgbClr val="B64926"/>
                </a:solidFill>
                <a:effectLst/>
                <a:uLnTx/>
                <a:uFillTx/>
                <a:latin typeface="Arial"/>
                <a:ea typeface="+mn-ea"/>
                <a:cs typeface="Arial"/>
                <a:sym typeface="Calibri"/>
              </a:rPr>
              <a:t>In che </a:t>
            </a:r>
            <a:r>
              <a:rPr kumimoji="0" sz="2800" b="1" i="1" u="none" strike="noStrike" kern="0" cap="none" spc="0" normalizeH="0" baseline="0" noProof="0" dirty="0" err="1">
                <a:ln/>
                <a:solidFill>
                  <a:srgbClr val="B64926"/>
                </a:solidFill>
                <a:effectLst/>
                <a:uLnTx/>
                <a:uFillTx/>
                <a:latin typeface="Arial"/>
                <a:ea typeface="+mn-ea"/>
                <a:cs typeface="Arial"/>
                <a:sym typeface="Calibri"/>
              </a:rPr>
              <a:t>cosa</a:t>
            </a:r>
            <a:r>
              <a:rPr kumimoji="0" sz="2800" b="1" i="1" u="none" strike="noStrike" kern="0" cap="none" spc="0" normalizeH="0" baseline="0" noProof="0" dirty="0">
                <a:ln/>
                <a:solidFill>
                  <a:srgbClr val="B64926"/>
                </a:solidFill>
                <a:effectLst/>
                <a:uLnTx/>
                <a:uFillTx/>
                <a:latin typeface="Arial"/>
                <a:ea typeface="+mn-ea"/>
                <a:cs typeface="Arial"/>
                <a:sym typeface="Calibri"/>
              </a:rPr>
              <a:t> consist</a:t>
            </a:r>
            <a:r>
              <a:rPr kumimoji="0" lang="it-IT" sz="2800" b="1" i="1" u="none" strike="noStrike" kern="0" cap="none" spc="0" normalizeH="0" baseline="0" noProof="0" dirty="0">
                <a:ln/>
                <a:solidFill>
                  <a:srgbClr val="B64926"/>
                </a:solidFill>
                <a:effectLst/>
                <a:uLnTx/>
                <a:uFillTx/>
                <a:latin typeface="Arial"/>
                <a:ea typeface="+mn-ea"/>
                <a:cs typeface="Arial"/>
                <a:sym typeface="Calibri"/>
              </a:rPr>
              <a:t>e?</a:t>
            </a:r>
            <a:endParaRPr kumimoji="0" sz="2800" b="1" i="1" u="none" strike="noStrike" kern="0" cap="none" spc="0" normalizeH="0" baseline="0" noProof="0" dirty="0">
              <a:ln/>
              <a:solidFill>
                <a:srgbClr val="B64926"/>
              </a:solidFill>
              <a:effectLst/>
              <a:uLnTx/>
              <a:uFillTx/>
              <a:latin typeface="Arial"/>
              <a:ea typeface="+mn-ea"/>
              <a:cs typeface="Arial"/>
              <a:sym typeface="Calibri"/>
            </a:endParaRPr>
          </a:p>
        </p:txBody>
      </p:sp>
      <p:sp>
        <p:nvSpPr>
          <p:cNvPr id="4" name="object 19"/>
          <p:cNvSpPr txBox="1"/>
          <p:nvPr/>
        </p:nvSpPr>
        <p:spPr>
          <a:xfrm>
            <a:off x="2787559" y="2748748"/>
            <a:ext cx="6370955" cy="3102002"/>
          </a:xfrm>
          <a:prstGeom prst="rect">
            <a:avLst/>
          </a:prstGeom>
          <a:ln w="57150"/>
        </p:spPr>
        <p:style>
          <a:lnRef idx="2">
            <a:schemeClr val="accent4"/>
          </a:lnRef>
          <a:fillRef idx="1">
            <a:schemeClr val="lt1"/>
          </a:fillRef>
          <a:effectRef idx="0">
            <a:schemeClr val="accent4"/>
          </a:effectRef>
          <a:fontRef idx="minor">
            <a:schemeClr val="dk1"/>
          </a:fontRef>
        </p:style>
        <p:txBody>
          <a:bodyPr vert="horz" wrap="square" lIns="0" tIns="14604" rIns="0" bIns="0" rtlCol="0">
            <a:spAutoFit/>
          </a:bodyPr>
          <a:lstStyle/>
          <a:p>
            <a:pPr marL="12700" marR="5080" lvl="0" indent="3810" algn="ctr" defTabSz="914400" rtl="0" eaLnBrk="1" fontAlgn="auto" latinLnBrk="0" hangingPunct="0">
              <a:lnSpc>
                <a:spcPct val="120100"/>
              </a:lnSpc>
              <a:spcBef>
                <a:spcPts val="114"/>
              </a:spcBef>
              <a:spcAft>
                <a:spcPts val="0"/>
              </a:spcAft>
              <a:buClrTx/>
              <a:buSzTx/>
              <a:buFontTx/>
              <a:buNone/>
              <a:tabLst/>
              <a:defRPr/>
            </a:pPr>
            <a:endParaRPr kumimoji="0" lang="it-IT" sz="2400" b="1" i="0" u="none" strike="noStrike" kern="0" cap="none" spc="-10" normalizeH="0" baseline="0" noProof="0" dirty="0">
              <a:ln>
                <a:noFill/>
              </a:ln>
              <a:solidFill>
                <a:prstClr val="black"/>
              </a:solidFill>
              <a:effectLst/>
              <a:uLnTx/>
              <a:uFillTx/>
              <a:latin typeface="Arial"/>
              <a:ea typeface="+mn-ea"/>
              <a:cs typeface="Arial"/>
              <a:sym typeface="Calibri"/>
            </a:endParaRPr>
          </a:p>
          <a:p>
            <a:pPr marL="12700" marR="5080" lvl="0" indent="3810" algn="ctr" defTabSz="914400" rtl="0" eaLnBrk="1" fontAlgn="auto" latinLnBrk="0" hangingPunct="0">
              <a:lnSpc>
                <a:spcPct val="120100"/>
              </a:lnSpc>
              <a:spcBef>
                <a:spcPts val="114"/>
              </a:spcBef>
              <a:spcAft>
                <a:spcPts val="0"/>
              </a:spcAft>
              <a:buClrTx/>
              <a:buSzTx/>
              <a:buFontTx/>
              <a:buNone/>
              <a:tabLst/>
              <a:defRPr/>
            </a:pPr>
            <a:r>
              <a:rPr kumimoji="0" sz="2400" b="1" i="0" u="none" strike="noStrike" kern="0" cap="none" spc="-10" normalizeH="0" baseline="0" noProof="0" dirty="0">
                <a:ln>
                  <a:noFill/>
                </a:ln>
                <a:solidFill>
                  <a:prstClr val="black"/>
                </a:solidFill>
                <a:effectLst/>
                <a:uLnTx/>
                <a:uFillTx/>
                <a:latin typeface="Arial"/>
                <a:ea typeface="+mn-ea"/>
                <a:cs typeface="Arial"/>
                <a:sym typeface="Calibri"/>
              </a:rPr>
              <a:t>La </a:t>
            </a:r>
            <a:r>
              <a:rPr kumimoji="0" sz="2400" b="1" i="0" u="none" strike="noStrike" kern="0" cap="none" spc="-5" normalizeH="0" baseline="0" noProof="0" dirty="0">
                <a:ln>
                  <a:noFill/>
                </a:ln>
                <a:solidFill>
                  <a:prstClr val="black"/>
                </a:solidFill>
                <a:effectLst/>
                <a:uLnTx/>
                <a:uFillTx/>
                <a:latin typeface="Arial"/>
                <a:ea typeface="+mn-ea"/>
                <a:cs typeface="Arial"/>
                <a:sym typeface="Calibri"/>
              </a:rPr>
              <a:t>responsabilità </a:t>
            </a:r>
            <a:r>
              <a:rPr kumimoji="0" sz="2400" b="1" i="0" u="none" strike="noStrike" kern="0" cap="none" spc="-15" normalizeH="0" baseline="0" noProof="0" dirty="0">
                <a:ln>
                  <a:noFill/>
                </a:ln>
                <a:solidFill>
                  <a:prstClr val="black"/>
                </a:solidFill>
                <a:effectLst/>
                <a:uLnTx/>
                <a:uFillTx/>
                <a:latin typeface="Arial"/>
                <a:ea typeface="+mn-ea"/>
                <a:cs typeface="Arial"/>
                <a:sym typeface="Calibri"/>
              </a:rPr>
              <a:t>civile </a:t>
            </a:r>
            <a:r>
              <a:rPr kumimoji="0" sz="2400" b="1" i="0" u="none" strike="noStrike" kern="0" cap="none" spc="0" normalizeH="0" baseline="0" noProof="0" dirty="0">
                <a:ln>
                  <a:noFill/>
                </a:ln>
                <a:solidFill>
                  <a:prstClr val="black"/>
                </a:solidFill>
                <a:effectLst/>
                <a:uLnTx/>
                <a:uFillTx/>
                <a:latin typeface="Arial"/>
                <a:ea typeface="+mn-ea"/>
                <a:cs typeface="Arial"/>
                <a:sym typeface="Calibri"/>
              </a:rPr>
              <a:t>è </a:t>
            </a:r>
            <a:r>
              <a:rPr kumimoji="0" sz="2400" b="1" i="0" u="none" strike="noStrike" kern="0" cap="none" spc="-10" normalizeH="0" baseline="0" noProof="0" dirty="0">
                <a:ln>
                  <a:noFill/>
                </a:ln>
                <a:solidFill>
                  <a:prstClr val="black"/>
                </a:solidFill>
                <a:effectLst/>
                <a:uLnTx/>
                <a:uFillTx/>
                <a:latin typeface="Arial"/>
                <a:ea typeface="+mn-ea"/>
                <a:cs typeface="Arial"/>
                <a:sym typeface="Calibri"/>
              </a:rPr>
              <a:t>costituita  dall'obbligo </a:t>
            </a:r>
            <a:r>
              <a:rPr kumimoji="0" sz="2400" b="1" i="0" u="none" strike="noStrike" kern="0" cap="none" spc="-5" normalizeH="0" baseline="0" noProof="0" dirty="0">
                <a:ln>
                  <a:noFill/>
                </a:ln>
                <a:solidFill>
                  <a:prstClr val="black"/>
                </a:solidFill>
                <a:effectLst/>
                <a:uLnTx/>
                <a:uFillTx/>
                <a:latin typeface="Arial"/>
                <a:ea typeface="+mn-ea"/>
                <a:cs typeface="Arial"/>
                <a:sym typeface="Calibri"/>
              </a:rPr>
              <a:t>di rispondere delle  </a:t>
            </a:r>
            <a:r>
              <a:rPr kumimoji="0" sz="2400" b="1" i="0" u="none" strike="noStrike" kern="0" cap="none" spc="-10" normalizeH="0" baseline="0" noProof="0" dirty="0">
                <a:ln>
                  <a:noFill/>
                </a:ln>
                <a:solidFill>
                  <a:prstClr val="black"/>
                </a:solidFill>
                <a:effectLst/>
                <a:uLnTx/>
                <a:uFillTx/>
                <a:latin typeface="Arial"/>
                <a:ea typeface="+mn-ea"/>
                <a:cs typeface="Arial"/>
                <a:sym typeface="Calibri"/>
              </a:rPr>
              <a:t>conseguenze che </a:t>
            </a:r>
            <a:r>
              <a:rPr kumimoji="0" sz="2400" b="1" i="0" u="none" strike="noStrike" kern="0" cap="none" spc="0" normalizeH="0" baseline="0" noProof="0" dirty="0">
                <a:ln>
                  <a:noFill/>
                </a:ln>
                <a:solidFill>
                  <a:prstClr val="black"/>
                </a:solidFill>
                <a:effectLst/>
                <a:uLnTx/>
                <a:uFillTx/>
                <a:latin typeface="Arial"/>
                <a:ea typeface="+mn-ea"/>
                <a:cs typeface="Arial"/>
                <a:sym typeface="Calibri"/>
              </a:rPr>
              <a:t>la </a:t>
            </a:r>
            <a:r>
              <a:rPr kumimoji="0" sz="2400" b="1" i="0" u="none" strike="noStrike" kern="0" cap="none" spc="-10" normalizeH="0" baseline="0" noProof="0" dirty="0">
                <a:ln>
                  <a:noFill/>
                </a:ln>
                <a:solidFill>
                  <a:prstClr val="black"/>
                </a:solidFill>
                <a:effectLst/>
                <a:uLnTx/>
                <a:uFillTx/>
                <a:latin typeface="Arial"/>
                <a:ea typeface="+mn-ea"/>
                <a:cs typeface="Arial"/>
                <a:sym typeface="Calibri"/>
              </a:rPr>
              <a:t>legge </a:t>
            </a:r>
            <a:r>
              <a:rPr kumimoji="0" sz="2400" b="1" i="0" u="none" strike="noStrike" kern="0" cap="none" spc="-15" normalizeH="0" baseline="0" noProof="0" dirty="0">
                <a:ln>
                  <a:noFill/>
                </a:ln>
                <a:solidFill>
                  <a:prstClr val="black"/>
                </a:solidFill>
                <a:effectLst/>
                <a:uLnTx/>
                <a:uFillTx/>
                <a:latin typeface="Arial"/>
                <a:ea typeface="+mn-ea"/>
                <a:cs typeface="Arial"/>
                <a:sym typeface="Calibri"/>
              </a:rPr>
              <a:t>civile prevede  </a:t>
            </a:r>
            <a:r>
              <a:rPr kumimoji="0" sz="2400" b="1" i="0" u="none" strike="noStrike" kern="0" cap="none" spc="-5" normalizeH="0" baseline="0" noProof="0" dirty="0">
                <a:ln>
                  <a:noFill/>
                </a:ln>
                <a:solidFill>
                  <a:prstClr val="black"/>
                </a:solidFill>
                <a:effectLst/>
                <a:uLnTx/>
                <a:uFillTx/>
                <a:latin typeface="Arial"/>
                <a:ea typeface="+mn-ea"/>
                <a:cs typeface="Arial"/>
                <a:sym typeface="Calibri"/>
              </a:rPr>
              <a:t>per </a:t>
            </a:r>
            <a:r>
              <a:rPr kumimoji="0" sz="2400" b="1" i="0" u="none" strike="noStrike" kern="0" cap="none" spc="-10" normalizeH="0" baseline="0" noProof="0" dirty="0">
                <a:ln>
                  <a:noFill/>
                </a:ln>
                <a:solidFill>
                  <a:prstClr val="black"/>
                </a:solidFill>
                <a:effectLst/>
                <a:uLnTx/>
                <a:uFillTx/>
                <a:latin typeface="Arial"/>
                <a:ea typeface="+mn-ea"/>
                <a:cs typeface="Arial"/>
                <a:sym typeface="Calibri"/>
              </a:rPr>
              <a:t>una condotta </a:t>
            </a:r>
            <a:r>
              <a:rPr kumimoji="0" sz="2400" b="1" i="0" u="none" strike="noStrike" kern="0" cap="none" spc="-5" normalizeH="0" baseline="0" noProof="0" dirty="0">
                <a:ln>
                  <a:noFill/>
                </a:ln>
                <a:solidFill>
                  <a:prstClr val="black"/>
                </a:solidFill>
                <a:effectLst/>
                <a:uLnTx/>
                <a:uFillTx/>
                <a:latin typeface="Arial"/>
                <a:ea typeface="+mn-ea"/>
                <a:cs typeface="Arial"/>
                <a:sym typeface="Calibri"/>
              </a:rPr>
              <a:t>illecita </a:t>
            </a:r>
            <a:r>
              <a:rPr kumimoji="0" sz="2400" b="1" i="0" u="none" strike="noStrike" kern="0" cap="none" spc="-10" normalizeH="0" baseline="0" noProof="0" dirty="0">
                <a:ln>
                  <a:noFill/>
                </a:ln>
                <a:solidFill>
                  <a:prstClr val="black"/>
                </a:solidFill>
                <a:effectLst/>
                <a:uLnTx/>
                <a:uFillTx/>
                <a:latin typeface="Arial"/>
                <a:ea typeface="+mn-ea"/>
                <a:cs typeface="Arial"/>
                <a:sym typeface="Calibri"/>
              </a:rPr>
              <a:t>che abbia  </a:t>
            </a:r>
            <a:r>
              <a:rPr kumimoji="0" sz="2400" b="1" i="0" u="none" strike="noStrike" kern="0" cap="none" spc="-15" normalizeH="0" baseline="0" noProof="0" dirty="0">
                <a:ln>
                  <a:noFill/>
                </a:ln>
                <a:solidFill>
                  <a:prstClr val="black"/>
                </a:solidFill>
                <a:effectLst/>
                <a:uLnTx/>
                <a:uFillTx/>
                <a:latin typeface="Arial"/>
                <a:ea typeface="+mn-ea"/>
                <a:cs typeface="Arial"/>
                <a:sym typeface="Calibri"/>
              </a:rPr>
              <a:t>provocato </a:t>
            </a:r>
            <a:r>
              <a:rPr kumimoji="0" sz="2400" b="1" i="0" u="none" strike="noStrike" kern="0" cap="none" spc="-10" normalizeH="0" baseline="0" noProof="0" dirty="0">
                <a:ln>
                  <a:noFill/>
                </a:ln>
                <a:solidFill>
                  <a:prstClr val="black"/>
                </a:solidFill>
                <a:effectLst/>
                <a:uLnTx/>
                <a:uFillTx/>
                <a:latin typeface="Arial"/>
                <a:ea typeface="+mn-ea"/>
                <a:cs typeface="Arial"/>
                <a:sym typeface="Calibri"/>
              </a:rPr>
              <a:t>un</a:t>
            </a:r>
            <a:r>
              <a:rPr kumimoji="0" sz="2400" b="1" i="0" u="none" strike="noStrike" kern="0" cap="none" spc="65" normalizeH="0" baseline="0" noProof="0" dirty="0">
                <a:ln>
                  <a:noFill/>
                </a:ln>
                <a:solidFill>
                  <a:prstClr val="black"/>
                </a:solidFill>
                <a:effectLst/>
                <a:uLnTx/>
                <a:uFillTx/>
                <a:latin typeface="Arial"/>
                <a:ea typeface="+mn-ea"/>
                <a:cs typeface="Arial"/>
                <a:sym typeface="Calibri"/>
              </a:rPr>
              <a:t> </a:t>
            </a:r>
            <a:r>
              <a:rPr kumimoji="0" sz="2400" b="1" i="0" u="none" strike="noStrike" kern="0" cap="none" spc="-10" normalizeH="0" baseline="0" noProof="0" dirty="0" err="1">
                <a:ln>
                  <a:noFill/>
                </a:ln>
                <a:solidFill>
                  <a:prstClr val="black"/>
                </a:solidFill>
                <a:effectLst/>
                <a:uLnTx/>
                <a:uFillTx/>
                <a:latin typeface="Arial"/>
                <a:ea typeface="+mn-ea"/>
                <a:cs typeface="Arial"/>
                <a:sym typeface="Calibri"/>
              </a:rPr>
              <a:t>danno</a:t>
            </a:r>
            <a:r>
              <a:rPr kumimoji="0" sz="2400" b="1" i="0" u="none" strike="noStrike" kern="0" cap="none" spc="-10" normalizeH="0" baseline="0" noProof="0" dirty="0">
                <a:ln>
                  <a:noFill/>
                </a:ln>
                <a:solidFill>
                  <a:prstClr val="black"/>
                </a:solidFill>
                <a:effectLst/>
                <a:uLnTx/>
                <a:uFillTx/>
                <a:latin typeface="Arial"/>
                <a:ea typeface="+mn-ea"/>
                <a:cs typeface="Arial"/>
                <a:sym typeface="Calibri"/>
              </a:rPr>
              <a:t>.</a:t>
            </a:r>
            <a:endParaRPr kumimoji="0" lang="it-IT" sz="2400" b="1" i="0" u="none" strike="noStrike" kern="0" cap="none" spc="-10" normalizeH="0" baseline="0" noProof="0" dirty="0">
              <a:ln>
                <a:noFill/>
              </a:ln>
              <a:solidFill>
                <a:prstClr val="black"/>
              </a:solidFill>
              <a:effectLst/>
              <a:uLnTx/>
              <a:uFillTx/>
              <a:latin typeface="Arial"/>
              <a:ea typeface="+mn-ea"/>
              <a:cs typeface="Arial"/>
              <a:sym typeface="Calibri"/>
            </a:endParaRPr>
          </a:p>
          <a:p>
            <a:pPr marL="12700" marR="5080" lvl="0" indent="3810" algn="ctr" defTabSz="914400" rtl="0" eaLnBrk="1" fontAlgn="auto" latinLnBrk="0" hangingPunct="0">
              <a:lnSpc>
                <a:spcPct val="120100"/>
              </a:lnSpc>
              <a:spcBef>
                <a:spcPts val="114"/>
              </a:spcBef>
              <a:spcAft>
                <a:spcPts val="0"/>
              </a:spcAft>
              <a:buClrTx/>
              <a:buSzTx/>
              <a:buFontTx/>
              <a:buNone/>
              <a:tabLst/>
              <a:defRPr/>
            </a:pPr>
            <a:endParaRPr kumimoji="0" sz="2400" b="0" i="0" u="none" strike="noStrike" kern="0" cap="none" spc="0" normalizeH="0" baseline="0" noProof="0" dirty="0">
              <a:ln>
                <a:noFill/>
              </a:ln>
              <a:solidFill>
                <a:prstClr val="white"/>
              </a:solidFill>
              <a:effectLst/>
              <a:uLnTx/>
              <a:uFillTx/>
              <a:latin typeface="Arial"/>
              <a:ea typeface="+mn-ea"/>
              <a:cs typeface="Arial"/>
              <a:sym typeface="Calibri"/>
            </a:endParaRPr>
          </a:p>
        </p:txBody>
      </p:sp>
      <p:sp>
        <p:nvSpPr>
          <p:cNvPr id="5" name="CasellaDiTesto 4"/>
          <p:cNvSpPr txBox="1"/>
          <p:nvPr/>
        </p:nvSpPr>
        <p:spPr>
          <a:xfrm>
            <a:off x="0" y="6504086"/>
            <a:ext cx="5197033" cy="3693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000000"/>
                </a:solidFill>
                <a:effectLst/>
                <a:uLnTx/>
                <a:uFillTx/>
                <a:latin typeface="Bradley Hand ITC" panose="03070402050302030203" pitchFamily="66" charset="0"/>
                <a:ea typeface="+mn-ea"/>
                <a:cs typeface="+mn-cs"/>
                <a:sym typeface="Calibri"/>
              </a:rPr>
              <a:t>Studio Legale Avv. Pugliese</a:t>
            </a:r>
          </a:p>
        </p:txBody>
      </p:sp>
      <p:sp>
        <p:nvSpPr>
          <p:cNvPr id="6" name="Segnaposto data 5"/>
          <p:cNvSpPr>
            <a:spLocks noGrp="1"/>
          </p:cNvSpPr>
          <p:nvPr>
            <p:ph type="dt" sz="half" idx="6"/>
          </p:nvPr>
        </p:nvSpPr>
        <p:spPr/>
        <p:txBody>
          <a:bodyPr/>
          <a:lstStyle/>
          <a:p>
            <a:fld id="{15662820-485F-4387-9C96-82F03FE25AE1}" type="datetime1">
              <a:rPr lang="it-IT" smtClean="0"/>
              <a:t>15/10/2020</a:t>
            </a:fld>
            <a:endParaRPr lang="en-US"/>
          </a:p>
        </p:txBody>
      </p:sp>
      <p:sp>
        <p:nvSpPr>
          <p:cNvPr id="7" name="Segnaposto piè di pagina 6"/>
          <p:cNvSpPr>
            <a:spLocks noGrp="1"/>
          </p:cNvSpPr>
          <p:nvPr>
            <p:ph type="ftr" sz="quarter" idx="5"/>
          </p:nvPr>
        </p:nvSpPr>
        <p:spPr/>
        <p:txBody>
          <a:bodyPr/>
          <a:lstStyle/>
          <a:p>
            <a:r>
              <a:rPr lang="it-IT"/>
              <a:t>ROSSELLA ABBONDANZA - PRESIDENTE IDEA</a:t>
            </a:r>
          </a:p>
        </p:txBody>
      </p:sp>
    </p:spTree>
    <p:extLst>
      <p:ext uri="{BB962C8B-B14F-4D97-AF65-F5344CB8AC3E}">
        <p14:creationId xmlns:p14="http://schemas.microsoft.com/office/powerpoint/2010/main" val="32402235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6" name="CasellaDiTesto 5"/>
          <p:cNvSpPr txBox="1"/>
          <p:nvPr/>
        </p:nvSpPr>
        <p:spPr>
          <a:xfrm>
            <a:off x="7244860" y="1141512"/>
            <a:ext cx="4662815" cy="5078313"/>
          </a:xfrm>
          <a:prstGeom prst="rect">
            <a:avLst/>
          </a:prstGeom>
          <a:noFill/>
        </p:spPr>
        <p:txBody>
          <a:bodyPr wrap="square" rtlCol="0">
            <a:spAutoFit/>
          </a:bodyPr>
          <a:lstStyle/>
          <a:p>
            <a:r>
              <a:rPr lang="it-IT" dirty="0"/>
              <a:t>L’ASO OPERA DA DECENNI SENZA UNA FORMAZIONE, FINO AD OGGI E’ STATO POSSIBILE, NONOSTANTE MOLTE DI NOI  ABBIANO DA TEMPO COMPRESO CHE L’ISTRUZIONE CI RENDE PIU’ RESPONSABILI, PIU’ EFFICIENTI,  PIU’ CAPACI DI VIVERE L’ESPERIENZA PROFESSIONALE  SERENAMENTE E CORRETTAMENTE.</a:t>
            </a:r>
          </a:p>
          <a:p>
            <a:endParaRPr lang="it-IT" dirty="0"/>
          </a:p>
          <a:p>
            <a:r>
              <a:rPr lang="it-IT" dirty="0"/>
              <a:t>I CAMBIAMENTI AVVENUTI NEL SETTORE, LE NUOVE TECONOLOGIE DIGITALI ED IL MAGGIORE LIVELLO DI INFORMAZIONE DA RIFERIRE AL PAZIENTE,  RICHIEDE SEMPRE MAGGIORE ABILITA’E PROFESSIONALITA’, PER QUESTO L’ASO VIENE CHIAMATA AD ACQUISIRE COMPETENZE SEMPRE PIU’ AMPIE  ED A POSSEDERE LE COSIDDETTE SOFT SKILLS CHE IL NOSTRO LAVORO RICHIEDE. </a:t>
            </a:r>
          </a:p>
        </p:txBody>
      </p:sp>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965" y="539994"/>
            <a:ext cx="5711562" cy="5679831"/>
          </a:xfrm>
          <a:prstGeom prst="rect">
            <a:avLst/>
          </a:prstGeom>
        </p:spPr>
      </p:pic>
      <p:pic>
        <p:nvPicPr>
          <p:cNvPr id="9" name="Immagin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9411" y="4061498"/>
            <a:ext cx="2226589" cy="222658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Segnaposto data 1"/>
          <p:cNvSpPr>
            <a:spLocks noGrp="1"/>
          </p:cNvSpPr>
          <p:nvPr>
            <p:ph type="dt" sz="half" idx="10"/>
          </p:nvPr>
        </p:nvSpPr>
        <p:spPr/>
        <p:txBody>
          <a:bodyPr/>
          <a:lstStyle/>
          <a:p>
            <a:fld id="{A5B139D6-763F-47CC-AADA-58BFBD2DCDC3}"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96251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6" name="CasellaDiTesto 5"/>
          <p:cNvSpPr txBox="1"/>
          <p:nvPr/>
        </p:nvSpPr>
        <p:spPr>
          <a:xfrm>
            <a:off x="6471141" y="2018134"/>
            <a:ext cx="5313444" cy="3785652"/>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rtlCol="0">
            <a:spAutoFit/>
          </a:bodyPr>
          <a:lstStyle/>
          <a:p>
            <a:r>
              <a:rPr lang="it-IT" sz="2000" b="1" dirty="0">
                <a:solidFill>
                  <a:schemeClr val="tx1">
                    <a:lumMod val="65000"/>
                    <a:lumOff val="35000"/>
                  </a:schemeClr>
                </a:solidFill>
              </a:rPr>
              <a:t>Se pensavate che l’assistente di studio odontoiatrico potesse avere un ruolo marginale all’interno del suo team, con poche mansioni e qualifiche limitate, vi accorgerete, iniziando a svolgere questo meraviglioso lavoro, della grande responsabilità e delle complessità nascoste dietro questa professione.</a:t>
            </a:r>
          </a:p>
          <a:p>
            <a:endParaRPr lang="it-IT" sz="2000" b="1" dirty="0">
              <a:solidFill>
                <a:schemeClr val="tx1">
                  <a:lumMod val="65000"/>
                  <a:lumOff val="35000"/>
                </a:schemeClr>
              </a:solidFill>
            </a:endParaRPr>
          </a:p>
          <a:p>
            <a:r>
              <a:rPr lang="it-IT" sz="2000" b="1" dirty="0">
                <a:solidFill>
                  <a:schemeClr val="tx1">
                    <a:lumMod val="65000"/>
                    <a:lumOff val="35000"/>
                  </a:schemeClr>
                </a:solidFill>
              </a:rPr>
              <a:t>IDEA vi invita ad essere in ogni occasione operatori seri e capaci di agire sempre con la massima professionalità contribuendo al riconoscimento del valore della figura dell’ASO.</a:t>
            </a:r>
          </a:p>
        </p:txBody>
      </p:sp>
      <p:pic>
        <p:nvPicPr>
          <p:cNvPr id="9" name="Immagin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826" y="862044"/>
            <a:ext cx="5133912" cy="51339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Segnaposto data 1"/>
          <p:cNvSpPr>
            <a:spLocks noGrp="1"/>
          </p:cNvSpPr>
          <p:nvPr>
            <p:ph type="dt" sz="half" idx="10"/>
          </p:nvPr>
        </p:nvSpPr>
        <p:spPr/>
        <p:txBody>
          <a:bodyPr/>
          <a:lstStyle/>
          <a:p>
            <a:fld id="{356BEEE5-C07A-4232-B603-0CA9F6BD56EB}" type="datetime1">
              <a:rPr lang="it-IT" smtClean="0"/>
              <a:t>15/10/2020</a:t>
            </a:fld>
            <a:endParaRPr lang="it-IT" dirty="0"/>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392384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2" name="Segnaposto data 1"/>
          <p:cNvSpPr>
            <a:spLocks noGrp="1"/>
          </p:cNvSpPr>
          <p:nvPr>
            <p:ph type="dt" sz="half" idx="10"/>
          </p:nvPr>
        </p:nvSpPr>
        <p:spPr/>
        <p:txBody>
          <a:bodyPr/>
          <a:lstStyle/>
          <a:p>
            <a:fld id="{356BEEE5-C07A-4232-B603-0CA9F6BD56EB}" type="datetime1">
              <a:rPr lang="it-IT" smtClean="0"/>
              <a:t>15/10/2020</a:t>
            </a:fld>
            <a:endParaRPr lang="it-IT" dirty="0"/>
          </a:p>
        </p:txBody>
      </p:sp>
      <p:sp>
        <p:nvSpPr>
          <p:cNvPr id="3" name="Segnaposto piè di pagina 2"/>
          <p:cNvSpPr>
            <a:spLocks noGrp="1"/>
          </p:cNvSpPr>
          <p:nvPr>
            <p:ph type="ftr" sz="quarter" idx="11"/>
          </p:nvPr>
        </p:nvSpPr>
        <p:spPr/>
        <p:txBody>
          <a:bodyPr/>
          <a:lstStyle/>
          <a:p>
            <a:r>
              <a:rPr lang="it-IT"/>
              <a:t>ROSSELLA ABBONDANZA - PRESIDENTE IDEA</a:t>
            </a:r>
          </a:p>
        </p:txBody>
      </p:sp>
      <p:sp>
        <p:nvSpPr>
          <p:cNvPr id="4" name="Rettangolo 3"/>
          <p:cNvSpPr/>
          <p:nvPr/>
        </p:nvSpPr>
        <p:spPr>
          <a:xfrm>
            <a:off x="6003635" y="2967335"/>
            <a:ext cx="184730" cy="923330"/>
          </a:xfrm>
          <a:prstGeom prst="rect">
            <a:avLst/>
          </a:prstGeom>
          <a:noFill/>
        </p:spPr>
        <p:txBody>
          <a:bodyPr wrap="none" lIns="91440" tIns="45720" rIns="91440" bIns="45720">
            <a:spAutoFit/>
          </a:bodyPr>
          <a:lstStyle/>
          <a:p>
            <a:pPr algn="ctr"/>
            <a:endParaRPr lang="it-IT"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5" name="Immagine 4"/>
          <p:cNvPicPr>
            <a:picLocks noChangeAspect="1"/>
          </p:cNvPicPr>
          <p:nvPr/>
        </p:nvPicPr>
        <p:blipFill rotWithShape="1">
          <a:blip r:embed="rId5">
            <a:extLst>
              <a:ext uri="{BEBA8EAE-BF5A-486C-A8C5-ECC9F3942E4B}">
                <a14:imgProps xmlns:a14="http://schemas.microsoft.com/office/drawing/2010/main">
                  <a14:imgLayer r:embed="rId6">
                    <a14:imgEffect>
                      <a14:artisticFilmGrain/>
                    </a14:imgEffect>
                  </a14:imgLayer>
                </a14:imgProps>
              </a:ext>
            </a:extLst>
          </a:blip>
          <a:srcRect l="36320" t="28204" r="11361" b="20880"/>
          <a:stretch/>
        </p:blipFill>
        <p:spPr>
          <a:xfrm>
            <a:off x="1207378" y="925551"/>
            <a:ext cx="9777243" cy="53520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2698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597CA3B-B31C-434F-9004-BC387675AD35}"/>
              </a:ext>
            </a:extLst>
          </p:cNvPr>
          <p:cNvPicPr>
            <a:picLocks noChangeAspect="1"/>
          </p:cNvPicPr>
          <p:nvPr/>
        </p:nvPicPr>
        <p:blipFill>
          <a:blip r:embed="rId2"/>
          <a:stretch>
            <a:fillRect/>
          </a:stretch>
        </p:blipFill>
        <p:spPr>
          <a:xfrm>
            <a:off x="5429687" y="1438129"/>
            <a:ext cx="6557873" cy="4380659"/>
          </a:xfrm>
          <a:prstGeom prst="rect">
            <a:avLst/>
          </a:prstGeom>
        </p:spPr>
      </p:pic>
      <p:pic>
        <p:nvPicPr>
          <p:cNvPr id="3" name="Immagine 2">
            <a:extLst>
              <a:ext uri="{FF2B5EF4-FFF2-40B4-BE49-F238E27FC236}">
                <a16:creationId xmlns:a16="http://schemas.microsoft.com/office/drawing/2014/main" id="{E871CA5A-B749-D04E-8E47-24561F351288}"/>
              </a:ext>
            </a:extLst>
          </p:cNvPr>
          <p:cNvPicPr>
            <a:picLocks noChangeAspect="1"/>
          </p:cNvPicPr>
          <p:nvPr/>
        </p:nvPicPr>
        <p:blipFill>
          <a:blip r:embed="rId3"/>
          <a:stretch>
            <a:fillRect/>
          </a:stretch>
        </p:blipFill>
        <p:spPr>
          <a:xfrm>
            <a:off x="0" y="-11594"/>
            <a:ext cx="12192000" cy="6858000"/>
          </a:xfrm>
          <a:prstGeom prst="rect">
            <a:avLst/>
          </a:prstGeom>
        </p:spPr>
      </p:pic>
      <p:sp>
        <p:nvSpPr>
          <p:cNvPr id="7" name="Rettangolo 6">
            <a:extLst>
              <a:ext uri="{FF2B5EF4-FFF2-40B4-BE49-F238E27FC236}">
                <a16:creationId xmlns:a16="http://schemas.microsoft.com/office/drawing/2014/main" id="{52544A6F-282E-AF4A-85DE-9D9CDFFB85C7}"/>
              </a:ext>
            </a:extLst>
          </p:cNvPr>
          <p:cNvSpPr/>
          <p:nvPr/>
        </p:nvSpPr>
        <p:spPr>
          <a:xfrm>
            <a:off x="557313" y="2989638"/>
            <a:ext cx="5275162" cy="1446550"/>
          </a:xfrm>
          <a:prstGeom prst="rect">
            <a:avLst/>
          </a:prstGeom>
        </p:spPr>
        <p:txBody>
          <a:bodyPr wrap="square">
            <a:spAutoFit/>
          </a:bodyPr>
          <a:lstStyle/>
          <a:p>
            <a:r>
              <a:rPr lang="it-IT" sz="4400" dirty="0">
                <a:solidFill>
                  <a:schemeClr val="bg1"/>
                </a:solidFill>
                <a:latin typeface="Arial" panose="020B0604020202020204" pitchFamily="34" charset="0"/>
                <a:cs typeface="Arial" panose="020B0604020202020204" pitchFamily="34" charset="0"/>
              </a:rPr>
              <a:t>GRAZIE PER L’ATTENZIONE</a:t>
            </a:r>
          </a:p>
        </p:txBody>
      </p:sp>
      <p:sp>
        <p:nvSpPr>
          <p:cNvPr id="12" name="Rettangolo 11">
            <a:extLst>
              <a:ext uri="{FF2B5EF4-FFF2-40B4-BE49-F238E27FC236}">
                <a16:creationId xmlns:a16="http://schemas.microsoft.com/office/drawing/2014/main" id="{47A101F7-B08A-804E-8B9F-D5D2055E4625}"/>
              </a:ext>
            </a:extLst>
          </p:cNvPr>
          <p:cNvSpPr/>
          <p:nvPr/>
        </p:nvSpPr>
        <p:spPr>
          <a:xfrm>
            <a:off x="557313" y="6325765"/>
            <a:ext cx="6184706" cy="369332"/>
          </a:xfrm>
          <a:prstGeom prst="rect">
            <a:avLst/>
          </a:prstGeom>
        </p:spPr>
        <p:txBody>
          <a:bodyPr wrap="none">
            <a:spAutoFit/>
          </a:bodyPr>
          <a:lstStyle/>
          <a:p>
            <a:r>
              <a:rPr lang="it-IT" dirty="0">
                <a:solidFill>
                  <a:schemeClr val="bg2">
                    <a:lumMod val="75000"/>
                  </a:schemeClr>
                </a:solidFill>
                <a:latin typeface="Futura Medium" panose="020B0602020204020303" pitchFamily="34" charset="-79"/>
                <a:cs typeface="Futura Medium" panose="020B0602020204020303" pitchFamily="34" charset="-79"/>
              </a:rPr>
              <a:t>PRESIDENTE NAZIONALE - Rossella Abbondanza - ASO</a:t>
            </a:r>
          </a:p>
        </p:txBody>
      </p:sp>
      <p:pic>
        <p:nvPicPr>
          <p:cNvPr id="15" name="Immagine 14">
            <a:extLst>
              <a:ext uri="{FF2B5EF4-FFF2-40B4-BE49-F238E27FC236}">
                <a16:creationId xmlns:a16="http://schemas.microsoft.com/office/drawing/2014/main" id="{903C2FAE-FA07-FC48-B038-1A135AF5AFD7}"/>
              </a:ext>
            </a:extLst>
          </p:cNvPr>
          <p:cNvPicPr>
            <a:picLocks noChangeAspect="1"/>
          </p:cNvPicPr>
          <p:nvPr/>
        </p:nvPicPr>
        <p:blipFill>
          <a:blip r:embed="rId4"/>
          <a:stretch>
            <a:fillRect/>
          </a:stretch>
        </p:blipFill>
        <p:spPr>
          <a:xfrm>
            <a:off x="172059" y="454297"/>
            <a:ext cx="1764650" cy="983832"/>
          </a:xfrm>
          <a:prstGeom prst="rect">
            <a:avLst/>
          </a:prstGeom>
        </p:spPr>
      </p:pic>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5451" y="454297"/>
            <a:ext cx="1828800" cy="876300"/>
          </a:xfrm>
          <a:prstGeom prst="rect">
            <a:avLst/>
          </a:prstGeom>
        </p:spPr>
      </p:pic>
    </p:spTree>
    <p:extLst>
      <p:ext uri="{BB962C8B-B14F-4D97-AF65-F5344CB8AC3E}">
        <p14:creationId xmlns:p14="http://schemas.microsoft.com/office/powerpoint/2010/main" val="16630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3" name="Segnaposto piè di pagina 2">
            <a:extLst>
              <a:ext uri="{FF2B5EF4-FFF2-40B4-BE49-F238E27FC236}">
                <a16:creationId xmlns:a16="http://schemas.microsoft.com/office/drawing/2014/main" id="{AE5C7116-D32F-4FD7-BC58-47076FF34092}"/>
              </a:ext>
            </a:extLst>
          </p:cNvPr>
          <p:cNvSpPr>
            <a:spLocks noGrp="1"/>
          </p:cNvSpPr>
          <p:nvPr>
            <p:ph type="ftr" sz="quarter" idx="11"/>
          </p:nvPr>
        </p:nvSpPr>
        <p:spPr/>
        <p:txBody>
          <a:bodyPr/>
          <a:lstStyle/>
          <a:p>
            <a:r>
              <a:rPr lang="it-IT"/>
              <a:t>ROSSELLA ABBONDANZA - PRESIDENTE IDEA</a:t>
            </a:r>
          </a:p>
        </p:txBody>
      </p:sp>
      <p:pic>
        <p:nvPicPr>
          <p:cNvPr id="4" name="Immagine 3"/>
          <p:cNvPicPr>
            <a:picLocks noChangeAspect="1"/>
          </p:cNvPicPr>
          <p:nvPr/>
        </p:nvPicPr>
        <p:blipFill rotWithShape="1">
          <a:blip r:embed="rId5"/>
          <a:srcRect l="28922" t="26947" r="30154" b="28198"/>
          <a:stretch/>
        </p:blipFill>
        <p:spPr>
          <a:xfrm>
            <a:off x="337771" y="753600"/>
            <a:ext cx="9087386" cy="5602750"/>
          </a:xfrm>
          <a:prstGeom prst="rect">
            <a:avLst/>
          </a:prstGeom>
        </p:spPr>
      </p:pic>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83219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217714"/>
            <a:ext cx="12192000" cy="7075714"/>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7" name="Rettangolo 6"/>
          <p:cNvSpPr/>
          <p:nvPr/>
        </p:nvSpPr>
        <p:spPr>
          <a:xfrm>
            <a:off x="2095680" y="751344"/>
            <a:ext cx="2978701" cy="184665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000" b="1" i="0" u="none" strike="noStrike" kern="1200" cap="none" spc="0" normalizeH="0" baseline="0" noProof="0" dirty="0">
                <a:ln w="12700">
                  <a:solidFill>
                    <a:srgbClr val="44546A">
                      <a:satMod val="155000"/>
                    </a:srgbClr>
                  </a:solidFill>
                  <a:prstDash val="solid"/>
                </a:ln>
                <a:solidFill>
                  <a:srgbClr val="D8117D"/>
                </a:solidFill>
                <a:effectLst>
                  <a:outerShdw blurRad="41275" dist="20320" dir="1800000" algn="tl" rotWithShape="0">
                    <a:srgbClr val="000000">
                      <a:alpha val="40000"/>
                    </a:srgbClr>
                  </a:outerShdw>
                </a:effectLst>
                <a:uLnTx/>
                <a:uFillTx/>
                <a:latin typeface="Calibri"/>
                <a:ea typeface="+mn-ea"/>
                <a:cs typeface="+mn-cs"/>
              </a:rPr>
              <a:t>MORALE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5400" b="1" i="0" u="none" strike="noStrike" kern="1200" cap="none" spc="0" normalizeH="0" baseline="0" noProof="0" dirty="0">
              <a:ln w="12700">
                <a:solidFill>
                  <a:srgbClr val="44546A">
                    <a:satMod val="155000"/>
                  </a:srgbClr>
                </a:solidFill>
                <a:prstDash val="solid"/>
              </a:ln>
              <a:solidFill>
                <a:srgbClr val="D8117D"/>
              </a:solidFill>
              <a:effectLst>
                <a:outerShdw blurRad="41275" dist="20320" dir="1800000" algn="tl" rotWithShape="0">
                  <a:srgbClr val="000000">
                    <a:alpha val="40000"/>
                  </a:srgbClr>
                </a:outerShdw>
              </a:effectLst>
              <a:uLnTx/>
              <a:uFillTx/>
              <a:latin typeface="Calibri"/>
              <a:ea typeface="+mn-ea"/>
              <a:cs typeface="+mn-cs"/>
            </a:endParaRPr>
          </a:p>
        </p:txBody>
      </p:sp>
      <p:sp>
        <p:nvSpPr>
          <p:cNvPr id="9" name="Rettangolo 8"/>
          <p:cNvSpPr/>
          <p:nvPr/>
        </p:nvSpPr>
        <p:spPr>
          <a:xfrm>
            <a:off x="5933858" y="2505670"/>
            <a:ext cx="4551246"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000" b="1" i="0" u="none" strike="noStrike" kern="1200" cap="none" spc="0" normalizeH="0" baseline="0" noProof="0" dirty="0">
                <a:ln w="10541" cmpd="sng">
                  <a:solidFill>
                    <a:srgbClr val="7D7D7D">
                      <a:tint val="100000"/>
                      <a:shade val="100000"/>
                      <a:satMod val="110000"/>
                    </a:srgbClr>
                  </a:solidFill>
                  <a:prstDash val="solid"/>
                </a:ln>
                <a:solidFill>
                  <a:srgbClr val="4472C4">
                    <a:lumMod val="75000"/>
                  </a:srgbClr>
                </a:solidFill>
                <a:effectLst/>
                <a:uLnTx/>
                <a:uFillTx/>
                <a:latin typeface="Calibri"/>
                <a:ea typeface="+mn-ea"/>
                <a:cs typeface="+mn-cs"/>
              </a:rPr>
              <a:t>RELAZIONALE</a:t>
            </a:r>
          </a:p>
        </p:txBody>
      </p:sp>
      <p:sp>
        <p:nvSpPr>
          <p:cNvPr id="11" name="Rettangolo 10"/>
          <p:cNvSpPr/>
          <p:nvPr/>
        </p:nvSpPr>
        <p:spPr>
          <a:xfrm>
            <a:off x="1544782" y="4352330"/>
            <a:ext cx="49513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50" normalizeH="0" baseline="0" noProof="0" dirty="0">
                <a:ln w="13500">
                  <a:solidFill>
                    <a:srgbClr val="D8117D">
                      <a:alpha val="6500"/>
                    </a:srgbClr>
                  </a:solidFill>
                  <a:prstDash val="solid"/>
                </a:ln>
                <a:solidFill>
                  <a:srgbClr val="E7E6E6">
                    <a:lumMod val="25000"/>
                  </a:srgbClr>
                </a:solidFill>
                <a:effectLst>
                  <a:innerShdw blurRad="50900" dist="38500" dir="13500000">
                    <a:srgbClr val="000000">
                      <a:alpha val="60000"/>
                    </a:srgbClr>
                  </a:innerShdw>
                </a:effectLst>
                <a:uLnTx/>
                <a:uFillTx/>
                <a:latin typeface="Calibri"/>
                <a:ea typeface="+mn-ea"/>
                <a:cs typeface="+mn-cs"/>
              </a:rPr>
              <a:t>PROFESSIONALE</a:t>
            </a:r>
          </a:p>
        </p:txBody>
      </p:sp>
      <p:sp>
        <p:nvSpPr>
          <p:cNvPr id="16" name="Segnaposto piè di pagina 1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256397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217714"/>
            <a:ext cx="12192000" cy="7075714"/>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11" name="Rettangolo 10"/>
          <p:cNvSpPr/>
          <p:nvPr/>
        </p:nvSpPr>
        <p:spPr>
          <a:xfrm>
            <a:off x="1544782" y="4352330"/>
            <a:ext cx="49513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50" normalizeH="0" baseline="0" noProof="0" dirty="0">
                <a:ln w="13500">
                  <a:solidFill>
                    <a:srgbClr val="D8117D">
                      <a:alpha val="6500"/>
                    </a:srgbClr>
                  </a:solidFill>
                  <a:prstDash val="solid"/>
                </a:ln>
                <a:solidFill>
                  <a:srgbClr val="E7E6E6">
                    <a:lumMod val="25000"/>
                  </a:srgbClr>
                </a:solidFill>
                <a:effectLst>
                  <a:innerShdw blurRad="50900" dist="38500" dir="13500000">
                    <a:srgbClr val="000000">
                      <a:alpha val="60000"/>
                    </a:srgbClr>
                  </a:innerShdw>
                </a:effectLst>
                <a:uLnTx/>
                <a:uFillTx/>
                <a:latin typeface="Calibri"/>
                <a:ea typeface="+mn-ea"/>
                <a:cs typeface="+mn-cs"/>
              </a:rPr>
              <a:t>PROFESSIONALE</a:t>
            </a:r>
          </a:p>
        </p:txBody>
      </p:sp>
      <p:sp>
        <p:nvSpPr>
          <p:cNvPr id="12" name="Segnaposto piè di pagina 1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198400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0  L 0 -0.44393  E" pathEditMode="relative" ptsTypes="">
                                      <p:cBhvr>
                                        <p:cTn id="6"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217714"/>
            <a:ext cx="12192000" cy="7075714"/>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11" name="Rettangolo 10"/>
          <p:cNvSpPr/>
          <p:nvPr/>
        </p:nvSpPr>
        <p:spPr>
          <a:xfrm>
            <a:off x="1544782" y="1387216"/>
            <a:ext cx="49513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50" normalizeH="0" baseline="0" noProof="0" dirty="0">
                <a:ln w="13500">
                  <a:solidFill>
                    <a:srgbClr val="D8117D">
                      <a:alpha val="6500"/>
                    </a:srgbClr>
                  </a:solidFill>
                  <a:prstDash val="solid"/>
                </a:ln>
                <a:solidFill>
                  <a:srgbClr val="E7E6E6">
                    <a:lumMod val="25000"/>
                  </a:srgbClr>
                </a:solidFill>
                <a:effectLst>
                  <a:innerShdw blurRad="50900" dist="38500" dir="13500000">
                    <a:srgbClr val="000000">
                      <a:alpha val="60000"/>
                    </a:srgbClr>
                  </a:innerShdw>
                </a:effectLst>
                <a:uLnTx/>
                <a:uFillTx/>
                <a:latin typeface="Calibri"/>
                <a:ea typeface="+mn-ea"/>
                <a:cs typeface="+mn-cs"/>
              </a:rPr>
              <a:t>PROFESSIONALE</a:t>
            </a:r>
          </a:p>
        </p:txBody>
      </p:sp>
      <p:sp>
        <p:nvSpPr>
          <p:cNvPr id="5" name="CasellaDiTesto 4"/>
          <p:cNvSpPr txBox="1"/>
          <p:nvPr/>
        </p:nvSpPr>
        <p:spPr>
          <a:xfrm>
            <a:off x="2293258" y="2743199"/>
            <a:ext cx="26706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Facilmente osservabile</a:t>
            </a:r>
          </a:p>
        </p:txBody>
      </p:sp>
      <p:sp>
        <p:nvSpPr>
          <p:cNvPr id="6" name="CasellaDiTesto 5"/>
          <p:cNvSpPr txBox="1"/>
          <p:nvPr/>
        </p:nvSpPr>
        <p:spPr>
          <a:xfrm>
            <a:off x="2387195" y="3734191"/>
            <a:ext cx="334418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solidFill>
                <a:effectLst/>
                <a:uLnTx/>
                <a:uFillTx/>
                <a:latin typeface="Freestyle Script" pitchFamily="66" charset="0"/>
                <a:ea typeface="+mn-ea"/>
                <a:cs typeface="+mn-cs"/>
              </a:rPr>
              <a:t>SAPERE E SAPER FARE </a:t>
            </a:r>
          </a:p>
        </p:txBody>
      </p:sp>
      <p:pic>
        <p:nvPicPr>
          <p:cNvPr id="9" name="Immagine 8" descr="2 foto trafiletto Brescia.jpg"/>
          <p:cNvPicPr>
            <a:picLocks noChangeAspect="1"/>
          </p:cNvPicPr>
          <p:nvPr/>
        </p:nvPicPr>
        <p:blipFill>
          <a:blip r:embed="rId5"/>
          <a:stretch>
            <a:fillRect/>
          </a:stretch>
        </p:blipFill>
        <p:spPr>
          <a:xfrm>
            <a:off x="6759673" y="2310546"/>
            <a:ext cx="4263768" cy="3268889"/>
          </a:xfrm>
          <a:prstGeom prst="rect">
            <a:avLst/>
          </a:prstGeom>
        </p:spPr>
      </p:pic>
      <p:sp>
        <p:nvSpPr>
          <p:cNvPr id="12" name="Segnaposto piè di pagina 1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327987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0  L 0 -0.44393  E" pathEditMode="relative" ptsTypes="">
                                      <p:cBhvr>
                                        <p:cTn id="6"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217714"/>
            <a:ext cx="12192000" cy="7075714"/>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7" name="Rettangolo 6"/>
          <p:cNvSpPr/>
          <p:nvPr/>
        </p:nvSpPr>
        <p:spPr>
          <a:xfrm>
            <a:off x="2095680" y="751344"/>
            <a:ext cx="2978701" cy="184665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000" b="1" i="0" u="none" strike="noStrike" kern="1200" cap="none" spc="0" normalizeH="0" baseline="0" noProof="0" dirty="0">
                <a:ln w="12700">
                  <a:solidFill>
                    <a:srgbClr val="44546A">
                      <a:satMod val="155000"/>
                    </a:srgbClr>
                  </a:solidFill>
                  <a:prstDash val="solid"/>
                </a:ln>
                <a:solidFill>
                  <a:srgbClr val="D8117D"/>
                </a:solidFill>
                <a:effectLst>
                  <a:outerShdw blurRad="41275" dist="20320" dir="1800000" algn="tl" rotWithShape="0">
                    <a:srgbClr val="000000">
                      <a:alpha val="40000"/>
                    </a:srgbClr>
                  </a:outerShdw>
                </a:effectLst>
                <a:uLnTx/>
                <a:uFillTx/>
                <a:latin typeface="Calibri"/>
                <a:ea typeface="+mn-ea"/>
                <a:cs typeface="+mn-cs"/>
              </a:rPr>
              <a:t>MORALE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5400" b="1" i="0" u="none" strike="noStrike" kern="1200" cap="none" spc="0" normalizeH="0" baseline="0" noProof="0" dirty="0">
              <a:ln w="12700">
                <a:solidFill>
                  <a:srgbClr val="44546A">
                    <a:satMod val="155000"/>
                  </a:srgbClr>
                </a:solidFill>
                <a:prstDash val="solid"/>
              </a:ln>
              <a:solidFill>
                <a:srgbClr val="D8117D"/>
              </a:solidFill>
              <a:effectLst>
                <a:outerShdw blurRad="41275" dist="20320" dir="1800000" algn="tl" rotWithShape="0">
                  <a:srgbClr val="000000">
                    <a:alpha val="40000"/>
                  </a:srgbClr>
                </a:outerShdw>
              </a:effectLst>
              <a:uLnTx/>
              <a:uFillTx/>
              <a:latin typeface="Calibri"/>
              <a:ea typeface="+mn-ea"/>
              <a:cs typeface="+mn-cs"/>
            </a:endParaRPr>
          </a:p>
        </p:txBody>
      </p:sp>
      <p:sp>
        <p:nvSpPr>
          <p:cNvPr id="10" name="CasellaDiTesto 9"/>
          <p:cNvSpPr txBox="1"/>
          <p:nvPr/>
        </p:nvSpPr>
        <p:spPr>
          <a:xfrm>
            <a:off x="4862286" y="3193143"/>
            <a:ext cx="288252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prstClr val="black"/>
                </a:solidFill>
                <a:effectLst/>
                <a:uLnTx/>
                <a:uFillTx/>
                <a:latin typeface="Freestyle Script" pitchFamily="66" charset="0"/>
                <a:ea typeface="+mn-ea"/>
                <a:cs typeface="+mn-cs"/>
              </a:rPr>
              <a:t>SAPER ESSERE</a:t>
            </a:r>
          </a:p>
        </p:txBody>
      </p:sp>
      <p:sp>
        <p:nvSpPr>
          <p:cNvPr id="13" name="Segnaposto piè di pagina 1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173574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pic>
        <p:nvPicPr>
          <p:cNvPr id="9" name="Immagine 8" descr="rispetto.jpg"/>
          <p:cNvPicPr>
            <a:picLocks noChangeAspect="1"/>
          </p:cNvPicPr>
          <p:nvPr/>
        </p:nvPicPr>
        <p:blipFill>
          <a:blip r:embed="rId5"/>
          <a:stretch>
            <a:fillRect/>
          </a:stretch>
        </p:blipFill>
        <p:spPr>
          <a:xfrm>
            <a:off x="2627084" y="634093"/>
            <a:ext cx="5722257" cy="5722257"/>
          </a:xfrm>
          <a:prstGeom prst="rect">
            <a:avLst/>
          </a:prstGeom>
        </p:spPr>
      </p:pic>
      <p:sp>
        <p:nvSpPr>
          <p:cNvPr id="11" name="Segnaposto piè di pagina 10"/>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7" name="Rettangolo 6"/>
          <p:cNvSpPr/>
          <p:nvPr/>
        </p:nvSpPr>
        <p:spPr>
          <a:xfrm>
            <a:off x="4038600" y="2967335"/>
            <a:ext cx="2643031" cy="2243294"/>
          </a:xfrm>
          <a:prstGeom prst="rect">
            <a:avLst/>
          </a:prstGeom>
          <a:noFill/>
        </p:spPr>
        <p:txBody>
          <a:bodyPr wrap="none" lIns="91440" tIns="45720" rIns="91440" bIns="45720">
            <a:prstTxWarp prst="textButtonPour">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w="31550" cmpd="sng">
                  <a:gradFill>
                    <a:gsLst>
                      <a:gs pos="70000">
                        <a:srgbClr val="70AD47">
                          <a:shade val="50000"/>
                          <a:satMod val="190000"/>
                        </a:srgbClr>
                      </a:gs>
                      <a:gs pos="0">
                        <a:srgbClr val="70AD47">
                          <a:tint val="77000"/>
                          <a:satMod val="180000"/>
                        </a:srgbClr>
                      </a:gs>
                    </a:gsLst>
                    <a:lin ang="5400000"/>
                  </a:gradFill>
                  <a:prstDash val="solid"/>
                </a:ln>
                <a:solidFill>
                  <a:srgbClr val="70AD47">
                    <a:tint val="15000"/>
                    <a:satMod val="200000"/>
                  </a:srgbClr>
                </a:solidFill>
                <a:effectLst>
                  <a:outerShdw blurRad="50800" dist="40000" dir="5400000" algn="tl" rotWithShape="0">
                    <a:srgbClr val="000000">
                      <a:shade val="5000"/>
                      <a:satMod val="120000"/>
                      <a:alpha val="33000"/>
                    </a:srgbClr>
                  </a:outerShdw>
                </a:effectLst>
                <a:uLnTx/>
                <a:uFillTx/>
                <a:latin typeface="Calibri"/>
                <a:ea typeface="+mn-ea"/>
                <a:cs typeface="+mn-cs"/>
              </a:rPr>
              <a:t>RESPECT</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94632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5157" y="333878"/>
            <a:ext cx="1061255" cy="591673"/>
          </a:xfrm>
          <a:prstGeom prst="rect">
            <a:avLst/>
          </a:prstGeom>
        </p:spPr>
      </p:pic>
      <p:pic>
        <p:nvPicPr>
          <p:cNvPr id="19" name="Immagine 18">
            <a:extLst>
              <a:ext uri="{FF2B5EF4-FFF2-40B4-BE49-F238E27FC236}">
                <a16:creationId xmlns:a16="http://schemas.microsoft.com/office/drawing/2014/main" id="{33CBD240-EF97-45AE-B461-31DAE1E51056}"/>
              </a:ext>
            </a:extLst>
          </p:cNvPr>
          <p:cNvPicPr>
            <a:picLocks noChangeAspect="1"/>
          </p:cNvPicPr>
          <p:nvPr/>
        </p:nvPicPr>
        <p:blipFill rotWithShape="1">
          <a:blip r:embed="rId5">
            <a:extLst>
              <a:ext uri="{28A0092B-C50C-407E-A947-70E740481C1C}">
                <a14:useLocalDpi xmlns:a14="http://schemas.microsoft.com/office/drawing/2010/main" val="0"/>
              </a:ext>
            </a:extLst>
          </a:blip>
          <a:srcRect l="-260" b="-1930"/>
          <a:stretch/>
        </p:blipFill>
        <p:spPr>
          <a:xfrm>
            <a:off x="191151" y="982965"/>
            <a:ext cx="5764162" cy="2858566"/>
          </a:xfrm>
          <a:prstGeom prst="rect">
            <a:avLst/>
          </a:prstGeom>
        </p:spPr>
      </p:pic>
      <p:pic>
        <p:nvPicPr>
          <p:cNvPr id="21" name="Immagine 20">
            <a:extLst>
              <a:ext uri="{FF2B5EF4-FFF2-40B4-BE49-F238E27FC236}">
                <a16:creationId xmlns:a16="http://schemas.microsoft.com/office/drawing/2014/main" id="{C8B4595D-153E-4643-818B-F5A9F0B0E1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7790" y="982965"/>
            <a:ext cx="3664280" cy="2748210"/>
          </a:xfrm>
          <a:prstGeom prst="rect">
            <a:avLst/>
          </a:prstGeom>
        </p:spPr>
      </p:pic>
      <p:pic>
        <p:nvPicPr>
          <p:cNvPr id="23" name="Immagine 22">
            <a:extLst>
              <a:ext uri="{FF2B5EF4-FFF2-40B4-BE49-F238E27FC236}">
                <a16:creationId xmlns:a16="http://schemas.microsoft.com/office/drawing/2014/main" id="{8D5445E6-E43D-4B09-B2AC-9570F3BF53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683" y="3887931"/>
            <a:ext cx="5292241" cy="2331894"/>
          </a:xfrm>
          <a:prstGeom prst="rect">
            <a:avLst/>
          </a:prstGeom>
        </p:spPr>
      </p:pic>
      <p:pic>
        <p:nvPicPr>
          <p:cNvPr id="25" name="Immagine 24">
            <a:extLst>
              <a:ext uri="{FF2B5EF4-FFF2-40B4-BE49-F238E27FC236}">
                <a16:creationId xmlns:a16="http://schemas.microsoft.com/office/drawing/2014/main" id="{270C7DD5-44C9-47F3-AB30-9894EFC66D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0852" y="3898945"/>
            <a:ext cx="3664281" cy="2343613"/>
          </a:xfrm>
          <a:prstGeom prst="rect">
            <a:avLst/>
          </a:prstGeom>
        </p:spPr>
      </p:pic>
      <p:pic>
        <p:nvPicPr>
          <p:cNvPr id="27" name="Immagine 26">
            <a:extLst>
              <a:ext uri="{FF2B5EF4-FFF2-40B4-BE49-F238E27FC236}">
                <a16:creationId xmlns:a16="http://schemas.microsoft.com/office/drawing/2014/main" id="{115B4A6B-AAF9-469F-BC2C-92BEC22290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00061" y="3887931"/>
            <a:ext cx="1694841" cy="2354627"/>
          </a:xfrm>
          <a:prstGeom prst="rect">
            <a:avLst/>
          </a:prstGeom>
        </p:spPr>
      </p:pic>
      <p:pic>
        <p:nvPicPr>
          <p:cNvPr id="4" name="Immagine 3">
            <a:extLst>
              <a:ext uri="{FF2B5EF4-FFF2-40B4-BE49-F238E27FC236}">
                <a16:creationId xmlns:a16="http://schemas.microsoft.com/office/drawing/2014/main" id="{A149D3F6-796D-4F13-BFEE-DD5515CF4FC4}"/>
              </a:ext>
            </a:extLst>
          </p:cNvPr>
          <p:cNvPicPr>
            <a:picLocks noChangeAspect="1"/>
          </p:cNvPicPr>
          <p:nvPr/>
        </p:nvPicPr>
        <p:blipFill>
          <a:blip r:embed="rId10"/>
          <a:stretch>
            <a:fillRect/>
          </a:stretch>
        </p:blipFill>
        <p:spPr>
          <a:xfrm>
            <a:off x="9722070" y="6553174"/>
            <a:ext cx="3566469" cy="304826"/>
          </a:xfrm>
          <a:prstGeom prst="rect">
            <a:avLst/>
          </a:prstGeom>
        </p:spPr>
      </p:pic>
      <p:sp>
        <p:nvSpPr>
          <p:cNvPr id="3" name="Segnaposto piè di pagina 2">
            <a:extLst>
              <a:ext uri="{FF2B5EF4-FFF2-40B4-BE49-F238E27FC236}">
                <a16:creationId xmlns:a16="http://schemas.microsoft.com/office/drawing/2014/main" id="{13753EBE-41E2-4855-9FF1-05D5899DCB94}"/>
              </a:ext>
            </a:extLst>
          </p:cNvPr>
          <p:cNvSpPr>
            <a:spLocks noGrp="1"/>
          </p:cNvSpPr>
          <p:nvPr>
            <p:ph type="ftr" sz="quarter" idx="11"/>
          </p:nvPr>
        </p:nvSpPr>
        <p:spPr/>
        <p:txBody>
          <a:bodyPr/>
          <a:lstStyle/>
          <a:p>
            <a:r>
              <a:rPr lang="it-IT"/>
              <a:t>ROSSELLA ABBONDANZA - PRESIDENTE IDEA</a:t>
            </a:r>
            <a:endParaRPr lang="it-IT" dirty="0"/>
          </a:p>
        </p:txBody>
      </p:sp>
      <p:sp>
        <p:nvSpPr>
          <p:cNvPr id="2" name="Segnaposto data 1"/>
          <p:cNvSpPr>
            <a:spLocks noGrp="1"/>
          </p:cNvSpPr>
          <p:nvPr>
            <p:ph type="dt" sz="half" idx="10"/>
          </p:nvPr>
        </p:nvSpPr>
        <p:spPr/>
        <p:txBody>
          <a:bodyPr/>
          <a:lstStyle/>
          <a:p>
            <a:r>
              <a:rPr lang="it-IT"/>
              <a:t>22/09/2020</a:t>
            </a:r>
            <a:endParaRPr lang="it-IT" dirty="0"/>
          </a:p>
        </p:txBody>
      </p:sp>
    </p:spTree>
    <p:extLst>
      <p:ext uri="{BB962C8B-B14F-4D97-AF65-F5344CB8AC3E}">
        <p14:creationId xmlns:p14="http://schemas.microsoft.com/office/powerpoint/2010/main" val="161196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46997"/>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pic>
        <p:nvPicPr>
          <p:cNvPr id="2050" name="Picture 2"/>
          <p:cNvPicPr>
            <a:picLocks noChangeAspect="1" noChangeArrowheads="1"/>
          </p:cNvPicPr>
          <p:nvPr/>
        </p:nvPicPr>
        <p:blipFill>
          <a:blip r:embed="rId5"/>
          <a:srcRect/>
          <a:stretch>
            <a:fillRect/>
          </a:stretch>
        </p:blipFill>
        <p:spPr bwMode="auto">
          <a:xfrm>
            <a:off x="490409" y="630526"/>
            <a:ext cx="7662991" cy="51269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7" name="Rettangolo 6"/>
          <p:cNvSpPr/>
          <p:nvPr/>
        </p:nvSpPr>
        <p:spPr>
          <a:xfrm>
            <a:off x="2619167" y="4352330"/>
            <a:ext cx="407983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w="24500" cmpd="dbl">
                  <a:solidFill>
                    <a:srgbClr val="ED7D31">
                      <a:shade val="85000"/>
                      <a:satMod val="155000"/>
                    </a:srgbClr>
                  </a:solidFill>
                  <a:prstDash val="solid"/>
                  <a:miter lim="800000"/>
                </a:ln>
                <a:gradFill>
                  <a:gsLst>
                    <a:gs pos="10000">
                      <a:srgbClr val="ED7D31">
                        <a:tint val="10000"/>
                        <a:satMod val="155000"/>
                      </a:srgbClr>
                    </a:gs>
                    <a:gs pos="60000">
                      <a:srgbClr val="ED7D31">
                        <a:tint val="30000"/>
                        <a:satMod val="155000"/>
                      </a:srgbClr>
                    </a:gs>
                    <a:gs pos="100000">
                      <a:srgbClr val="ED7D31">
                        <a:tint val="73000"/>
                        <a:satMod val="155000"/>
                      </a:srgbClr>
                    </a:gs>
                  </a:gsLst>
                  <a:lin ang="5400000"/>
                </a:gradFill>
                <a:effectLst>
                  <a:outerShdw blurRad="38100" dist="38100" dir="7020000" algn="tl">
                    <a:srgbClr val="000000">
                      <a:alpha val="35000"/>
                    </a:srgbClr>
                  </a:outerShdw>
                </a:effectLst>
                <a:uLnTx/>
                <a:uFillTx/>
                <a:latin typeface="Calibri"/>
                <a:ea typeface="+mn-ea"/>
                <a:cs typeface="+mn-cs"/>
              </a:rPr>
              <a:t>SOLIDARIETA’</a:t>
            </a:r>
          </a:p>
        </p:txBody>
      </p:sp>
      <p:sp>
        <p:nvSpPr>
          <p:cNvPr id="9" name="Rettangolo 8"/>
          <p:cNvSpPr/>
          <p:nvPr/>
        </p:nvSpPr>
        <p:spPr>
          <a:xfrm>
            <a:off x="7315792" y="2044005"/>
            <a:ext cx="487620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w="17780" cmpd="sng">
                  <a:solidFill>
                    <a:srgbClr val="4472C4">
                      <a:tint val="3000"/>
                    </a:srgbClr>
                  </a:solidFill>
                  <a:prstDash val="solid"/>
                  <a:miter lim="800000"/>
                </a:ln>
                <a:gradFill>
                  <a:gsLst>
                    <a:gs pos="10000">
                      <a:srgbClr val="4472C4">
                        <a:tint val="63000"/>
                        <a:sat val="105000"/>
                      </a:srgbClr>
                    </a:gs>
                    <a:gs pos="90000">
                      <a:srgbClr val="4472C4">
                        <a:shade val="50000"/>
                        <a:satMod val="100000"/>
                      </a:srgbClr>
                    </a:gs>
                  </a:gsLst>
                  <a:lin ang="5400000"/>
                </a:gradFill>
                <a:effectLst>
                  <a:outerShdw blurRad="55000" dist="50800" dir="5400000" algn="tl">
                    <a:srgbClr val="000000">
                      <a:alpha val="33000"/>
                    </a:srgbClr>
                  </a:outerShdw>
                </a:effectLst>
                <a:uLnTx/>
                <a:uFillTx/>
                <a:latin typeface="Calibri"/>
                <a:ea typeface="+mn-ea"/>
                <a:cs typeface="+mn-cs"/>
              </a:rPr>
              <a:t>TEAM BUILDING</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268103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Raggruppa"/>
          <p:cNvGrpSpPr/>
          <p:nvPr/>
        </p:nvGrpSpPr>
        <p:grpSpPr>
          <a:xfrm>
            <a:off x="0" y="1484784"/>
            <a:ext cx="12192000" cy="5328593"/>
            <a:chOff x="0" y="0"/>
            <a:chExt cx="13004800" cy="7578442"/>
          </a:xfrm>
        </p:grpSpPr>
        <p:sp>
          <p:nvSpPr>
            <p:cNvPr id="103" name="Rettangolo"/>
            <p:cNvSpPr/>
            <p:nvPr/>
          </p:nvSpPr>
          <p:spPr>
            <a:xfrm>
              <a:off x="0" y="0"/>
              <a:ext cx="13004800" cy="7578442"/>
            </a:xfrm>
            <a:prstGeom prst="rect">
              <a:avLst/>
            </a:prstGeom>
            <a:solidFill>
              <a:srgbClr val="FFFFFF"/>
            </a:solidFill>
            <a:ln w="13546" cap="flat">
              <a:solidFill>
                <a:srgbClr val="000000"/>
              </a:solidFill>
              <a:prstDash val="solid"/>
              <a:miter lim="400000"/>
            </a:ln>
            <a:effectLst/>
          </p:spPr>
          <p:txBody>
            <a:bodyPr wrap="square" lIns="50800" tIns="50800" rIns="50800" bIns="50800" numCol="1" anchor="ctr">
              <a:noAutofit/>
            </a:bodyPr>
            <a:lstStyle/>
            <a:p>
              <a:pPr marL="0" marR="0" lvl="0" indent="0" algn="l" defTabSz="695431" rtl="0" eaLnBrk="1" fontAlgn="auto" latinLnBrk="0" hangingPunct="1">
                <a:lnSpc>
                  <a:spcPct val="100000"/>
                </a:lnSpc>
                <a:spcBef>
                  <a:spcPts val="0"/>
                </a:spcBef>
                <a:spcAft>
                  <a:spcPts val="0"/>
                </a:spcAft>
                <a:buClrTx/>
                <a:buSzTx/>
                <a:buFontTx/>
                <a:buNone/>
                <a:tabLst/>
                <a:defRPr sz="3413">
                  <a:solidFill>
                    <a:srgbClr val="FFFFFF"/>
                  </a:solidFill>
                </a:defRPr>
              </a:pPr>
              <a:endParaRPr kumimoji="0" sz="3413"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3" name="Raggruppa"/>
            <p:cNvGrpSpPr/>
            <p:nvPr/>
          </p:nvGrpSpPr>
          <p:grpSpPr>
            <a:xfrm>
              <a:off x="1962987" y="229457"/>
              <a:ext cx="10305691" cy="4547066"/>
              <a:chOff x="0" y="0"/>
              <a:chExt cx="10305690" cy="4547065"/>
            </a:xfrm>
          </p:grpSpPr>
          <p:sp>
            <p:nvSpPr>
              <p:cNvPr id="104" name="Rettangolo"/>
              <p:cNvSpPr/>
              <p:nvPr/>
            </p:nvSpPr>
            <p:spPr>
              <a:xfrm>
                <a:off x="0" y="0"/>
                <a:ext cx="10305690" cy="4547065"/>
              </a:xfrm>
              <a:prstGeom prst="rect">
                <a:avLst/>
              </a:prstGeom>
              <a:solidFill>
                <a:srgbClr val="365F91"/>
              </a:solidFill>
              <a:ln w="13546" cap="flat">
                <a:solidFill>
                  <a:srgbClr val="000000"/>
                </a:solidFill>
                <a:prstDash val="solid"/>
                <a:miter lim="400000"/>
              </a:ln>
              <a:effectLst/>
            </p:spPr>
            <p:txBody>
              <a:bodyPr wrap="square" lIns="72248" tIns="72248" rIns="72248" bIns="72248" numCol="1" anchor="ctr">
                <a:noAutofit/>
              </a:bodyPr>
              <a:lstStyle/>
              <a:p>
                <a:pPr marL="0" marR="0" lvl="0" indent="0" algn="l" defTabSz="695431" rtl="0" eaLnBrk="1" fontAlgn="auto" latinLnBrk="0" hangingPunct="1">
                  <a:lnSpc>
                    <a:spcPct val="100000"/>
                  </a:lnSpc>
                  <a:spcBef>
                    <a:spcPts val="0"/>
                  </a:spcBef>
                  <a:spcAft>
                    <a:spcPts val="0"/>
                  </a:spcAft>
                  <a:buClrTx/>
                  <a:buSzTx/>
                  <a:buFontTx/>
                  <a:buNone/>
                  <a:tabLst/>
                  <a:defRPr sz="3413">
                    <a:solidFill>
                      <a:srgbClr val="FFFFFF"/>
                    </a:solidFill>
                  </a:defRPr>
                </a:pPr>
                <a:endParaRPr kumimoji="0" sz="3413" b="0" i="0" u="none" strike="noStrike" kern="1200" cap="none" spc="0" normalizeH="0" baseline="0" noProof="0" dirty="0">
                  <a:ln>
                    <a:noFill/>
                  </a:ln>
                  <a:solidFill>
                    <a:srgbClr val="FFFFFF"/>
                  </a:solidFill>
                  <a:effectLst/>
                  <a:uLnTx/>
                  <a:uFillTx/>
                  <a:latin typeface="Calibri"/>
                  <a:ea typeface="+mn-ea"/>
                  <a:cs typeface="+mn-cs"/>
                </a:endParaRPr>
              </a:p>
            </p:txBody>
          </p:sp>
          <p:sp>
            <p:nvSpPr>
              <p:cNvPr id="105" name="saper lavorare insieme"/>
              <p:cNvSpPr txBox="1"/>
              <p:nvPr/>
            </p:nvSpPr>
            <p:spPr>
              <a:xfrm>
                <a:off x="0" y="0"/>
                <a:ext cx="10305690" cy="10114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26435" tIns="72248" rIns="126435" bIns="72248" numCol="1" anchor="t">
                <a:noAutofit/>
              </a:bodyPr>
              <a:lstStyle>
                <a:lvl1pPr algn="r" defTabSz="1300480">
                  <a:spcBef>
                    <a:spcPts val="1000"/>
                  </a:spcBef>
                  <a:defRPr sz="5688">
                    <a:solidFill>
                      <a:srgbClr val="FFFFFF"/>
                    </a:solidFill>
                    <a:uFill>
                      <a:solidFill>
                        <a:srgbClr val="FFFFFF"/>
                      </a:solidFill>
                    </a:uFill>
                    <a:latin typeface="Calibri"/>
                    <a:ea typeface="Calibri"/>
                    <a:cs typeface="Calibri"/>
                    <a:sym typeface="Calibri"/>
                  </a:defRPr>
                </a:lvl1pPr>
              </a:lstStyle>
              <a:p>
                <a:pPr marL="0" marR="0" lvl="0" indent="0" algn="r" defTabSz="1300480" rtl="0" eaLnBrk="1" fontAlgn="auto" latinLnBrk="0" hangingPunct="1">
                  <a:lnSpc>
                    <a:spcPct val="100000"/>
                  </a:lnSpc>
                  <a:spcBef>
                    <a:spcPts val="1000"/>
                  </a:spcBef>
                  <a:spcAft>
                    <a:spcPts val="0"/>
                  </a:spcAft>
                  <a:buClrTx/>
                  <a:buSzTx/>
                  <a:buFontTx/>
                  <a:buNone/>
                  <a:tabLst/>
                  <a:defRPr sz="2560">
                    <a:solidFill>
                      <a:srgbClr val="000000"/>
                    </a:solidFill>
                    <a:uFill>
                      <a:solidFill>
                        <a:srgbClr val="000000"/>
                      </a:solidFill>
                    </a:uFill>
                  </a:defRPr>
                </a:pPr>
                <a:r>
                  <a:rPr kumimoji="0" sz="4800" b="0" i="0" u="none" strike="noStrike" kern="1200" cap="none" spc="0" normalizeH="0" baseline="0" noProof="0" dirty="0" err="1">
                    <a:ln>
                      <a:noFill/>
                    </a:ln>
                    <a:solidFill>
                      <a:srgbClr val="000000"/>
                    </a:solidFill>
                    <a:effectLst/>
                    <a:uLnTx/>
                    <a:uFill>
                      <a:solidFill>
                        <a:srgbClr val="000000"/>
                      </a:solidFill>
                    </a:uFill>
                    <a:latin typeface="Calibri"/>
                    <a:cs typeface="Calibri"/>
                    <a:sym typeface="Calibri"/>
                  </a:rPr>
                  <a:t>saper</a:t>
                </a:r>
                <a:r>
                  <a:rPr kumimoji="0" sz="4800" b="0" i="0" u="none" strike="noStrike" kern="1200" cap="none" spc="0" normalizeH="0" baseline="0" noProof="0" dirty="0">
                    <a:ln>
                      <a:noFill/>
                    </a:ln>
                    <a:solidFill>
                      <a:srgbClr val="000000"/>
                    </a:solidFill>
                    <a:effectLst/>
                    <a:uLnTx/>
                    <a:uFill>
                      <a:solidFill>
                        <a:srgbClr val="000000"/>
                      </a:solidFill>
                    </a:uFill>
                    <a:latin typeface="Calibri"/>
                    <a:cs typeface="Calibri"/>
                    <a:sym typeface="Calibri"/>
                  </a:rPr>
                  <a:t> </a:t>
                </a:r>
                <a:r>
                  <a:rPr kumimoji="0" sz="4800" b="0" i="0" u="none" strike="noStrike" kern="1200" cap="none" spc="0" normalizeH="0" baseline="0" noProof="0" dirty="0" err="1">
                    <a:ln>
                      <a:noFill/>
                    </a:ln>
                    <a:solidFill>
                      <a:srgbClr val="000000"/>
                    </a:solidFill>
                    <a:effectLst/>
                    <a:uLnTx/>
                    <a:uFill>
                      <a:solidFill>
                        <a:srgbClr val="000000"/>
                      </a:solidFill>
                    </a:uFill>
                    <a:latin typeface="Calibri"/>
                    <a:cs typeface="Calibri"/>
                    <a:sym typeface="Calibri"/>
                  </a:rPr>
                  <a:t>lavorare</a:t>
                </a:r>
                <a:r>
                  <a:rPr kumimoji="0" sz="4800" b="0" i="0" u="none" strike="noStrike" kern="1200" cap="none" spc="0" normalizeH="0" baseline="0" noProof="0" dirty="0">
                    <a:ln>
                      <a:noFill/>
                    </a:ln>
                    <a:solidFill>
                      <a:srgbClr val="000000"/>
                    </a:solidFill>
                    <a:effectLst/>
                    <a:uLnTx/>
                    <a:uFill>
                      <a:solidFill>
                        <a:srgbClr val="000000"/>
                      </a:solidFill>
                    </a:uFill>
                    <a:latin typeface="Calibri"/>
                    <a:cs typeface="Calibri"/>
                    <a:sym typeface="Calibri"/>
                  </a:rPr>
                  <a:t> </a:t>
                </a:r>
                <a:r>
                  <a:rPr kumimoji="0" sz="4800" b="0" i="0" u="none" strike="noStrike" kern="1200" cap="none" spc="0" normalizeH="0" baseline="0" noProof="0" dirty="0" err="1">
                    <a:ln>
                      <a:noFill/>
                    </a:ln>
                    <a:solidFill>
                      <a:srgbClr val="000000"/>
                    </a:solidFill>
                    <a:effectLst/>
                    <a:uLnTx/>
                    <a:uFill>
                      <a:solidFill>
                        <a:srgbClr val="000000"/>
                      </a:solidFill>
                    </a:uFill>
                    <a:latin typeface="Calibri"/>
                    <a:cs typeface="Calibri"/>
                    <a:sym typeface="Calibri"/>
                  </a:rPr>
                  <a:t>insieme</a:t>
                </a:r>
                <a:endParaRPr kumimoji="0" sz="4800" b="0" i="0" u="none" strike="noStrike" kern="1200" cap="none" spc="0" normalizeH="0" baseline="0" noProof="0" dirty="0">
                  <a:ln>
                    <a:noFill/>
                  </a:ln>
                  <a:solidFill>
                    <a:srgbClr val="000000"/>
                  </a:solidFill>
                  <a:effectLst/>
                  <a:uLnTx/>
                  <a:uFill>
                    <a:solidFill>
                      <a:srgbClr val="000000"/>
                    </a:solidFill>
                  </a:uFill>
                  <a:latin typeface="Calibri"/>
                  <a:cs typeface="Calibri"/>
                  <a:sym typeface="Calibri"/>
                </a:endParaRPr>
              </a:p>
            </p:txBody>
          </p:sp>
        </p:grpSp>
        <p:grpSp>
          <p:nvGrpSpPr>
            <p:cNvPr id="4" name="Raggruppa"/>
            <p:cNvGrpSpPr/>
            <p:nvPr/>
          </p:nvGrpSpPr>
          <p:grpSpPr>
            <a:xfrm>
              <a:off x="1962987" y="1532528"/>
              <a:ext cx="7509795" cy="3243995"/>
              <a:chOff x="0" y="0"/>
              <a:chExt cx="7509794" cy="3243993"/>
            </a:xfrm>
          </p:grpSpPr>
          <p:sp>
            <p:nvSpPr>
              <p:cNvPr id="107" name="Rettangolo"/>
              <p:cNvSpPr/>
              <p:nvPr/>
            </p:nvSpPr>
            <p:spPr>
              <a:xfrm>
                <a:off x="0" y="0"/>
                <a:ext cx="7509795" cy="3243994"/>
              </a:xfrm>
              <a:prstGeom prst="rect">
                <a:avLst/>
              </a:prstGeom>
              <a:solidFill>
                <a:srgbClr val="3366FF"/>
              </a:solidFill>
              <a:ln w="13546" cap="flat">
                <a:solidFill>
                  <a:srgbClr val="000080"/>
                </a:solidFill>
                <a:prstDash val="solid"/>
                <a:miter lim="400000"/>
              </a:ln>
              <a:effectLst/>
            </p:spPr>
            <p:txBody>
              <a:bodyPr wrap="square" lIns="72248" tIns="72248" rIns="72248" bIns="72248" numCol="1" anchor="ctr">
                <a:noAutofit/>
              </a:bodyPr>
              <a:lstStyle/>
              <a:p>
                <a:pPr marL="0" marR="0" lvl="0" indent="0" algn="l" defTabSz="695431" rtl="0" eaLnBrk="1" fontAlgn="auto" latinLnBrk="0" hangingPunct="1">
                  <a:lnSpc>
                    <a:spcPct val="100000"/>
                  </a:lnSpc>
                  <a:spcBef>
                    <a:spcPts val="0"/>
                  </a:spcBef>
                  <a:spcAft>
                    <a:spcPts val="0"/>
                  </a:spcAft>
                  <a:buClrTx/>
                  <a:buSzTx/>
                  <a:buFontTx/>
                  <a:buNone/>
                  <a:tabLst/>
                  <a:defRPr sz="3413">
                    <a:solidFill>
                      <a:srgbClr val="FFFFFF"/>
                    </a:solidFill>
                  </a:defRPr>
                </a:pPr>
                <a:endParaRPr kumimoji="0" sz="3413" b="0" i="0" u="none" strike="noStrike" kern="1200" cap="none" spc="0" normalizeH="0" baseline="0" noProof="0" dirty="0">
                  <a:ln>
                    <a:noFill/>
                  </a:ln>
                  <a:solidFill>
                    <a:srgbClr val="FFFFFF"/>
                  </a:solidFill>
                  <a:effectLst/>
                  <a:uLnTx/>
                  <a:uFillTx/>
                  <a:latin typeface="Calibri"/>
                  <a:ea typeface="+mn-ea"/>
                  <a:cs typeface="+mn-cs"/>
                </a:endParaRPr>
              </a:p>
            </p:txBody>
          </p:sp>
          <p:sp>
            <p:nvSpPr>
              <p:cNvPr id="108" name="saper  essere"/>
              <p:cNvSpPr txBox="1"/>
              <p:nvPr/>
            </p:nvSpPr>
            <p:spPr>
              <a:xfrm>
                <a:off x="0" y="0"/>
                <a:ext cx="7509795" cy="25828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26435" tIns="72248" rIns="126435" bIns="72248" numCol="1" anchor="t">
                <a:noAutofit/>
              </a:bodyPr>
              <a:lstStyle/>
              <a:p>
                <a:pPr marL="0" marR="0" lvl="0" indent="0" algn="r" defTabSz="1088502" rtl="0" eaLnBrk="1" fontAlgn="auto" latinLnBrk="0" hangingPunct="1">
                  <a:lnSpc>
                    <a:spcPct val="100000"/>
                  </a:lnSpc>
                  <a:spcBef>
                    <a:spcPts val="837"/>
                  </a:spcBef>
                  <a:spcAft>
                    <a:spcPts val="0"/>
                  </a:spcAft>
                  <a:buClrTx/>
                  <a:buSzTx/>
                  <a:buFontTx/>
                  <a:buNone/>
                  <a:tabLst/>
                  <a:defRPr sz="2560">
                    <a:uFill>
                      <a:solidFill>
                        <a:srgbClr val="000000"/>
                      </a:solidFill>
                    </a:uFill>
                    <a:latin typeface="Calibri"/>
                    <a:ea typeface="Calibri"/>
                    <a:cs typeface="Calibri"/>
                    <a:sym typeface="Calibri"/>
                  </a:defRPr>
                </a:pPr>
                <a:r>
                  <a:rPr kumimoji="0" sz="3800" b="0" i="0" u="none" strike="noStrike" kern="1200" cap="none" spc="0" normalizeH="0" baseline="0" noProof="0" dirty="0">
                    <a:ln>
                      <a:noFill/>
                    </a:ln>
                    <a:solidFill>
                      <a:srgbClr val="FFFFFF"/>
                    </a:solidFill>
                    <a:effectLst/>
                    <a:uLnTx/>
                    <a:uFill>
                      <a:solidFill>
                        <a:srgbClr val="FFFFFF"/>
                      </a:solidFill>
                    </a:uFill>
                    <a:latin typeface="Calibri"/>
                    <a:cs typeface="Calibri"/>
                    <a:sym typeface="Calibri"/>
                  </a:rPr>
                  <a:t>               </a:t>
                </a:r>
                <a:r>
                  <a:rPr kumimoji="0" sz="3800" b="0" i="0" u="none" strike="noStrike" kern="1200" cap="none" spc="0" normalizeH="0" baseline="0" noProof="0" dirty="0" err="1">
                    <a:ln>
                      <a:noFill/>
                    </a:ln>
                    <a:solidFill>
                      <a:srgbClr val="FFFFFF"/>
                    </a:solidFill>
                    <a:effectLst/>
                    <a:uLnTx/>
                    <a:uFill>
                      <a:solidFill>
                        <a:srgbClr val="FFFFFF"/>
                      </a:solidFill>
                    </a:uFill>
                    <a:latin typeface="Calibri"/>
                    <a:cs typeface="Calibri"/>
                    <a:sym typeface="Calibri"/>
                  </a:rPr>
                  <a:t>saper</a:t>
                </a:r>
                <a:r>
                  <a:rPr kumimoji="0" sz="3800" b="0" i="0" u="none" strike="noStrike" kern="1200" cap="none" spc="0" normalizeH="0" baseline="0" noProof="0" dirty="0">
                    <a:ln>
                      <a:noFill/>
                    </a:ln>
                    <a:solidFill>
                      <a:srgbClr val="FFFFFF"/>
                    </a:solidFill>
                    <a:effectLst/>
                    <a:uLnTx/>
                    <a:uFill>
                      <a:solidFill>
                        <a:srgbClr val="FFFFFF"/>
                      </a:solidFill>
                    </a:uFill>
                    <a:latin typeface="Calibri"/>
                    <a:cs typeface="Calibri"/>
                    <a:sym typeface="Calibri"/>
                  </a:rPr>
                  <a:t>  </a:t>
                </a:r>
                <a:r>
                  <a:rPr kumimoji="0" sz="3800" b="0" i="0" u="none" strike="noStrike" kern="1200" cap="none" spc="0" normalizeH="0" baseline="0" noProof="0" dirty="0" err="1">
                    <a:ln>
                      <a:noFill/>
                    </a:ln>
                    <a:solidFill>
                      <a:srgbClr val="FFFFFF"/>
                    </a:solidFill>
                    <a:effectLst/>
                    <a:uLnTx/>
                    <a:uFill>
                      <a:solidFill>
                        <a:srgbClr val="FFFFFF"/>
                      </a:solidFill>
                    </a:uFill>
                    <a:latin typeface="Calibri"/>
                    <a:cs typeface="Calibri"/>
                    <a:sym typeface="Calibri"/>
                  </a:rPr>
                  <a:t>essere</a:t>
                </a:r>
                <a:endParaRPr kumimoji="0" sz="1200" b="0" i="0" u="none" strike="noStrike" kern="1200" cap="none" spc="0" normalizeH="0" baseline="0" noProof="0" dirty="0">
                  <a:ln>
                    <a:noFill/>
                  </a:ln>
                  <a:solidFill>
                    <a:srgbClr val="FFFFFF"/>
                  </a:solidFill>
                  <a:effectLst/>
                  <a:uLnTx/>
                  <a:uFill>
                    <a:solidFill>
                      <a:srgbClr val="FFFFFF"/>
                    </a:solidFill>
                  </a:uFill>
                  <a:latin typeface="Times New Roman"/>
                  <a:ea typeface="Times New Roman"/>
                  <a:cs typeface="Times New Roman"/>
                  <a:sym typeface="Times New Roman"/>
                </a:endParaRPr>
              </a:p>
              <a:p>
                <a:pPr marL="0" marR="0" lvl="0" indent="0" algn="l" defTabSz="1088502" rtl="0" eaLnBrk="1" fontAlgn="auto" latinLnBrk="0" hangingPunct="1">
                  <a:lnSpc>
                    <a:spcPct val="100000"/>
                  </a:lnSpc>
                  <a:spcBef>
                    <a:spcPts val="837"/>
                  </a:spcBef>
                  <a:spcAft>
                    <a:spcPts val="0"/>
                  </a:spcAft>
                  <a:buClrTx/>
                  <a:buSzTx/>
                  <a:buFontTx/>
                  <a:buNone/>
                  <a:tabLst/>
                  <a:defRPr sz="3697">
                    <a:solidFill>
                      <a:srgbClr val="FFFFFF"/>
                    </a:solidFill>
                    <a:uFill>
                      <a:solidFill>
                        <a:srgbClr val="FFFFFF"/>
                      </a:solidFill>
                    </a:uFill>
                    <a:latin typeface="Times New Roman"/>
                    <a:ea typeface="Times New Roman"/>
                    <a:cs typeface="Times New Roman"/>
                    <a:sym typeface="Times New Roman"/>
                  </a:defRPr>
                </a:pPr>
                <a:endParaRPr kumimoji="0" sz="3697" b="0" i="0" u="none" strike="noStrike" kern="1200" cap="none" spc="0" normalizeH="0" baseline="0" noProof="0" dirty="0">
                  <a:ln>
                    <a:noFill/>
                  </a:ln>
                  <a:solidFill>
                    <a:srgbClr val="FFFFFF"/>
                  </a:solidFill>
                  <a:effectLst/>
                  <a:uLnTx/>
                  <a:uFill>
                    <a:solidFill>
                      <a:srgbClr val="FFFFFF"/>
                    </a:solidFill>
                  </a:uFill>
                  <a:latin typeface="Times New Roman"/>
                  <a:cs typeface="Times New Roman"/>
                  <a:sym typeface="Times New Roman"/>
                </a:endParaRPr>
              </a:p>
              <a:p>
                <a:pPr marL="0" marR="0" lvl="0" indent="0" algn="l" defTabSz="1088502" rtl="0" eaLnBrk="1" fontAlgn="auto" latinLnBrk="0" hangingPunct="1">
                  <a:lnSpc>
                    <a:spcPct val="100000"/>
                  </a:lnSpc>
                  <a:spcBef>
                    <a:spcPts val="837"/>
                  </a:spcBef>
                  <a:spcAft>
                    <a:spcPts val="0"/>
                  </a:spcAft>
                  <a:buClrTx/>
                  <a:buSzTx/>
                  <a:buFontTx/>
                  <a:buNone/>
                  <a:tabLst/>
                  <a:defRPr sz="1137">
                    <a:solidFill>
                      <a:srgbClr val="FFFFFF"/>
                    </a:solidFill>
                    <a:uFill>
                      <a:solidFill>
                        <a:srgbClr val="FFFFFF"/>
                      </a:solidFill>
                    </a:uFill>
                    <a:latin typeface="Times New Roman"/>
                    <a:ea typeface="Times New Roman"/>
                    <a:cs typeface="Times New Roman"/>
                    <a:sym typeface="Times New Roman"/>
                  </a:defRPr>
                </a:pPr>
                <a:endParaRPr kumimoji="0" sz="1137" b="0" i="0" u="none" strike="noStrike" kern="1200" cap="none" spc="0" normalizeH="0" baseline="0" noProof="0" dirty="0">
                  <a:ln>
                    <a:noFill/>
                  </a:ln>
                  <a:solidFill>
                    <a:srgbClr val="FFFFFF"/>
                  </a:solidFill>
                  <a:effectLst/>
                  <a:uLnTx/>
                  <a:uFill>
                    <a:solidFill>
                      <a:srgbClr val="FFFFFF"/>
                    </a:solidFill>
                  </a:uFill>
                  <a:latin typeface="Times New Roman"/>
                  <a:cs typeface="Times New Roman"/>
                  <a:sym typeface="Times New Roman"/>
                </a:endParaRPr>
              </a:p>
              <a:p>
                <a:pPr marL="0" marR="0" lvl="0" indent="0" algn="l" defTabSz="1088502" rtl="0" eaLnBrk="1" fontAlgn="auto" latinLnBrk="0" hangingPunct="1">
                  <a:lnSpc>
                    <a:spcPct val="100000"/>
                  </a:lnSpc>
                  <a:spcBef>
                    <a:spcPts val="837"/>
                  </a:spcBef>
                  <a:spcAft>
                    <a:spcPts val="0"/>
                  </a:spcAft>
                  <a:buClrTx/>
                  <a:buSzTx/>
                  <a:buFontTx/>
                  <a:buNone/>
                  <a:tabLst/>
                  <a:defRPr sz="1137">
                    <a:solidFill>
                      <a:srgbClr val="FFFFFF"/>
                    </a:solidFill>
                    <a:uFill>
                      <a:solidFill>
                        <a:srgbClr val="FFFFFF"/>
                      </a:solidFill>
                    </a:uFill>
                    <a:latin typeface="Times New Roman"/>
                    <a:ea typeface="Times New Roman"/>
                    <a:cs typeface="Times New Roman"/>
                    <a:sym typeface="Times New Roman"/>
                  </a:defRPr>
                </a:pPr>
                <a:endParaRPr kumimoji="0" sz="1137" b="0" i="0" u="none" strike="noStrike" kern="1200" cap="none" spc="0" normalizeH="0" baseline="0" noProof="0" dirty="0">
                  <a:ln>
                    <a:noFill/>
                  </a:ln>
                  <a:solidFill>
                    <a:srgbClr val="FFFFFF"/>
                  </a:solidFill>
                  <a:effectLst/>
                  <a:uLnTx/>
                  <a:uFill>
                    <a:solidFill>
                      <a:srgbClr val="FFFFFF"/>
                    </a:solidFill>
                  </a:uFill>
                  <a:latin typeface="Times New Roman"/>
                  <a:cs typeface="Times New Roman"/>
                  <a:sym typeface="Times New Roman"/>
                </a:endParaRPr>
              </a:p>
            </p:txBody>
          </p:sp>
        </p:grpSp>
        <p:grpSp>
          <p:nvGrpSpPr>
            <p:cNvPr id="5" name="Raggruppa"/>
            <p:cNvGrpSpPr/>
            <p:nvPr/>
          </p:nvGrpSpPr>
          <p:grpSpPr>
            <a:xfrm>
              <a:off x="1962987" y="2606142"/>
              <a:ext cx="5056060" cy="2170381"/>
              <a:chOff x="0" y="0"/>
              <a:chExt cx="5056059" cy="2170381"/>
            </a:xfrm>
          </p:grpSpPr>
          <p:sp>
            <p:nvSpPr>
              <p:cNvPr id="110" name="Rettangolo"/>
              <p:cNvSpPr/>
              <p:nvPr/>
            </p:nvSpPr>
            <p:spPr>
              <a:xfrm>
                <a:off x="0" y="0"/>
                <a:ext cx="5056059" cy="2170382"/>
              </a:xfrm>
              <a:prstGeom prst="rect">
                <a:avLst/>
              </a:prstGeom>
              <a:solidFill>
                <a:srgbClr val="00CCFF"/>
              </a:solidFill>
              <a:ln w="13546" cap="flat">
                <a:solidFill>
                  <a:srgbClr val="000080"/>
                </a:solidFill>
                <a:prstDash val="solid"/>
                <a:miter lim="400000"/>
              </a:ln>
              <a:effectLst/>
            </p:spPr>
            <p:txBody>
              <a:bodyPr wrap="square" lIns="72248" tIns="72248" rIns="72248" bIns="72248" numCol="1" anchor="ctr">
                <a:noAutofit/>
              </a:bodyPr>
              <a:lstStyle/>
              <a:p>
                <a:pPr marL="0" marR="0" lvl="0" indent="0" algn="l" defTabSz="695431" rtl="0" eaLnBrk="1" fontAlgn="auto" latinLnBrk="0" hangingPunct="1">
                  <a:lnSpc>
                    <a:spcPct val="100000"/>
                  </a:lnSpc>
                  <a:spcBef>
                    <a:spcPts val="0"/>
                  </a:spcBef>
                  <a:spcAft>
                    <a:spcPts val="0"/>
                  </a:spcAft>
                  <a:buClrTx/>
                  <a:buSzTx/>
                  <a:buFontTx/>
                  <a:buNone/>
                  <a:tabLst/>
                  <a:defRPr sz="3413">
                    <a:solidFill>
                      <a:srgbClr val="FFFFFF"/>
                    </a:solidFill>
                  </a:defRPr>
                </a:pPr>
                <a:endParaRPr kumimoji="0" sz="3413" b="0" i="0" u="none" strike="noStrike" kern="1200" cap="none" spc="0" normalizeH="0" baseline="0" noProof="0" dirty="0">
                  <a:ln>
                    <a:noFill/>
                  </a:ln>
                  <a:solidFill>
                    <a:srgbClr val="FFFFFF"/>
                  </a:solidFill>
                  <a:effectLst/>
                  <a:uLnTx/>
                  <a:uFillTx/>
                  <a:latin typeface="Calibri"/>
                  <a:ea typeface="+mn-ea"/>
                  <a:cs typeface="+mn-cs"/>
                </a:endParaRPr>
              </a:p>
            </p:txBody>
          </p:sp>
          <p:sp>
            <p:nvSpPr>
              <p:cNvPr id="111" name="saper fare"/>
              <p:cNvSpPr txBox="1"/>
              <p:nvPr/>
            </p:nvSpPr>
            <p:spPr>
              <a:xfrm>
                <a:off x="0" y="0"/>
                <a:ext cx="5056059" cy="75861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26435" tIns="72248" rIns="126435" bIns="72248" numCol="1" anchor="t">
                <a:noAutofit/>
              </a:bodyPr>
              <a:lstStyle/>
              <a:p>
                <a:pPr marL="0" marR="0" lvl="0" indent="0" algn="r" defTabSz="1088502" rtl="0" eaLnBrk="1" fontAlgn="auto" latinLnBrk="0" hangingPunct="1">
                  <a:lnSpc>
                    <a:spcPct val="100000"/>
                  </a:lnSpc>
                  <a:spcBef>
                    <a:spcPts val="837"/>
                  </a:spcBef>
                  <a:spcAft>
                    <a:spcPts val="0"/>
                  </a:spcAft>
                  <a:buClrTx/>
                  <a:buSzTx/>
                  <a:buFontTx/>
                  <a:buNone/>
                  <a:tabLst/>
                  <a:defRPr sz="2560">
                    <a:uFill>
                      <a:solidFill>
                        <a:srgbClr val="000000"/>
                      </a:solidFill>
                    </a:uFill>
                    <a:latin typeface="Calibri"/>
                    <a:ea typeface="Calibri"/>
                    <a:cs typeface="Calibri"/>
                    <a:sym typeface="Calibri"/>
                  </a:defRPr>
                </a:pPr>
                <a:r>
                  <a:rPr kumimoji="0" sz="1400" b="0" i="0" u="none" strike="noStrike" kern="1200" cap="none" spc="0" normalizeH="0" baseline="0" noProof="0" dirty="0">
                    <a:ln>
                      <a:noFill/>
                    </a:ln>
                    <a:solidFill>
                      <a:srgbClr val="FFFFFF"/>
                    </a:solidFill>
                    <a:effectLst/>
                    <a:uLnTx/>
                    <a:uFill>
                      <a:solidFill>
                        <a:srgbClr val="FFFFFF"/>
                      </a:solidFill>
                    </a:uFill>
                    <a:latin typeface="Calibri"/>
                    <a:cs typeface="Calibri"/>
                    <a:sym typeface="Calibri"/>
                  </a:rPr>
                  <a:t>                            </a:t>
                </a:r>
                <a:r>
                  <a:rPr kumimoji="0" sz="3300" b="0" i="0" u="none" strike="noStrike" kern="1200" cap="none" spc="0" normalizeH="0" baseline="0" noProof="0" dirty="0" err="1">
                    <a:ln>
                      <a:noFill/>
                    </a:ln>
                    <a:solidFill>
                      <a:srgbClr val="FFFFFF"/>
                    </a:solidFill>
                    <a:effectLst/>
                    <a:uLnTx/>
                    <a:uFill>
                      <a:solidFill>
                        <a:srgbClr val="FFFFFF"/>
                      </a:solidFill>
                    </a:uFill>
                    <a:latin typeface="Calibri"/>
                    <a:cs typeface="Calibri"/>
                    <a:sym typeface="Calibri"/>
                  </a:rPr>
                  <a:t>saper</a:t>
                </a:r>
                <a:r>
                  <a:rPr kumimoji="0" sz="3300" b="0" i="0" u="none" strike="noStrike" kern="1200" cap="none" spc="0" normalizeH="0" baseline="0" noProof="0" dirty="0">
                    <a:ln>
                      <a:noFill/>
                    </a:ln>
                    <a:solidFill>
                      <a:srgbClr val="FFFFFF"/>
                    </a:solidFill>
                    <a:effectLst/>
                    <a:uLnTx/>
                    <a:uFill>
                      <a:solidFill>
                        <a:srgbClr val="FFFFFF"/>
                      </a:solidFill>
                    </a:uFill>
                    <a:latin typeface="Calibri"/>
                    <a:cs typeface="Calibri"/>
                    <a:sym typeface="Calibri"/>
                  </a:rPr>
                  <a:t> fare</a:t>
                </a:r>
              </a:p>
            </p:txBody>
          </p:sp>
        </p:grpSp>
        <p:grpSp>
          <p:nvGrpSpPr>
            <p:cNvPr id="6" name="Raggruppa"/>
            <p:cNvGrpSpPr/>
            <p:nvPr/>
          </p:nvGrpSpPr>
          <p:grpSpPr>
            <a:xfrm>
              <a:off x="1962988" y="3563972"/>
              <a:ext cx="2527348" cy="1212551"/>
              <a:chOff x="0" y="0"/>
              <a:chExt cx="2527347" cy="1212550"/>
            </a:xfrm>
          </p:grpSpPr>
          <p:sp>
            <p:nvSpPr>
              <p:cNvPr id="113" name="Rettangolo"/>
              <p:cNvSpPr/>
              <p:nvPr/>
            </p:nvSpPr>
            <p:spPr>
              <a:xfrm>
                <a:off x="0" y="0"/>
                <a:ext cx="2527348" cy="1212551"/>
              </a:xfrm>
              <a:prstGeom prst="rect">
                <a:avLst/>
              </a:prstGeom>
              <a:solidFill>
                <a:srgbClr val="99CCFF"/>
              </a:solidFill>
              <a:ln w="13546" cap="flat">
                <a:solidFill>
                  <a:srgbClr val="000080"/>
                </a:solidFill>
                <a:prstDash val="solid"/>
                <a:miter lim="400000"/>
              </a:ln>
              <a:effectLst/>
            </p:spPr>
            <p:txBody>
              <a:bodyPr wrap="square" lIns="72248" tIns="72248" rIns="72248" bIns="72248" numCol="1" anchor="ctr">
                <a:noAutofit/>
              </a:bodyPr>
              <a:lstStyle/>
              <a:p>
                <a:pPr marL="0" marR="0" lvl="0" indent="0" algn="l" defTabSz="695431" rtl="0" eaLnBrk="1" fontAlgn="auto" latinLnBrk="0" hangingPunct="1">
                  <a:lnSpc>
                    <a:spcPct val="100000"/>
                  </a:lnSpc>
                  <a:spcBef>
                    <a:spcPts val="0"/>
                  </a:spcBef>
                  <a:spcAft>
                    <a:spcPts val="0"/>
                  </a:spcAft>
                  <a:buClrTx/>
                  <a:buSzTx/>
                  <a:buFontTx/>
                  <a:buNone/>
                  <a:tabLst/>
                  <a:defRPr sz="3413">
                    <a:solidFill>
                      <a:srgbClr val="FFFFFF"/>
                    </a:solidFill>
                  </a:defRPr>
                </a:pPr>
                <a:endParaRPr kumimoji="0" sz="3413" b="0" i="0" u="none" strike="noStrike" kern="1200" cap="none" spc="0" normalizeH="0" baseline="0" noProof="0" dirty="0">
                  <a:ln>
                    <a:noFill/>
                  </a:ln>
                  <a:solidFill>
                    <a:srgbClr val="FFFFFF"/>
                  </a:solidFill>
                  <a:effectLst/>
                  <a:uLnTx/>
                  <a:uFillTx/>
                  <a:latin typeface="Calibri"/>
                  <a:ea typeface="+mn-ea"/>
                  <a:cs typeface="+mn-cs"/>
                </a:endParaRPr>
              </a:p>
            </p:txBody>
          </p:sp>
          <p:sp>
            <p:nvSpPr>
              <p:cNvPr id="114" name="sapere"/>
              <p:cNvSpPr txBox="1"/>
              <p:nvPr/>
            </p:nvSpPr>
            <p:spPr>
              <a:xfrm>
                <a:off x="0" y="0"/>
                <a:ext cx="2527348" cy="48768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26435" tIns="72248" rIns="126435" bIns="72248" numCol="1" anchor="t">
                <a:noAutofit/>
              </a:bodyPr>
              <a:lstStyle/>
              <a:p>
                <a:pPr marL="0" marR="0" lvl="0" indent="0" algn="r" defTabSz="1088502" rtl="0" eaLnBrk="1" fontAlgn="auto" latinLnBrk="0" hangingPunct="1">
                  <a:lnSpc>
                    <a:spcPct val="100000"/>
                  </a:lnSpc>
                  <a:spcBef>
                    <a:spcPts val="837"/>
                  </a:spcBef>
                  <a:spcAft>
                    <a:spcPts val="0"/>
                  </a:spcAft>
                  <a:buClrTx/>
                  <a:buSzTx/>
                  <a:buFontTx/>
                  <a:buNone/>
                  <a:tabLst/>
                  <a:defRPr sz="2560">
                    <a:uFill>
                      <a:solidFill>
                        <a:srgbClr val="000000"/>
                      </a:solidFill>
                    </a:uFill>
                    <a:latin typeface="Calibri"/>
                    <a:ea typeface="Calibri"/>
                    <a:cs typeface="Calibri"/>
                    <a:sym typeface="Calibri"/>
                  </a:defRPr>
                </a:pPr>
                <a:r>
                  <a:rPr kumimoji="0" sz="1700" b="0" i="0" u="none" strike="noStrike" kern="1200" cap="none" spc="0" normalizeH="0" baseline="0" noProof="0" dirty="0">
                    <a:ln>
                      <a:noFill/>
                    </a:ln>
                    <a:solidFill>
                      <a:srgbClr val="FFFFFF"/>
                    </a:solidFill>
                    <a:effectLst/>
                    <a:uLnTx/>
                    <a:uFill>
                      <a:solidFill>
                        <a:srgbClr val="FFFFFF"/>
                      </a:solidFill>
                    </a:uFill>
                    <a:latin typeface="Calibri"/>
                    <a:cs typeface="Calibri"/>
                    <a:sym typeface="Calibri"/>
                  </a:rPr>
                  <a:t>    </a:t>
                </a:r>
                <a:r>
                  <a:rPr kumimoji="0" sz="1900" b="0" i="0" u="none" strike="noStrike" kern="1200" cap="none" spc="0" normalizeH="0" baseline="0" noProof="0" dirty="0" err="1">
                    <a:ln>
                      <a:noFill/>
                    </a:ln>
                    <a:solidFill>
                      <a:srgbClr val="FFFFFF"/>
                    </a:solidFill>
                    <a:effectLst/>
                    <a:uLnTx/>
                    <a:uFill>
                      <a:solidFill>
                        <a:srgbClr val="FFFFFF"/>
                      </a:solidFill>
                    </a:uFill>
                    <a:latin typeface="Calibri"/>
                    <a:cs typeface="Calibri"/>
                    <a:sym typeface="Calibri"/>
                  </a:rPr>
                  <a:t>sapere</a:t>
                </a:r>
                <a:endParaRPr kumimoji="0" sz="1900" b="0" i="0" u="none" strike="noStrike" kern="1200" cap="none" spc="0" normalizeH="0" baseline="0" noProof="0" dirty="0">
                  <a:ln>
                    <a:noFill/>
                  </a:ln>
                  <a:solidFill>
                    <a:srgbClr val="FFFFFF"/>
                  </a:solidFill>
                  <a:effectLst/>
                  <a:uLnTx/>
                  <a:uFill>
                    <a:solidFill>
                      <a:srgbClr val="FFFFFF"/>
                    </a:solidFill>
                  </a:uFill>
                  <a:latin typeface="Calibri"/>
                  <a:cs typeface="Calibri"/>
                  <a:sym typeface="Calibri"/>
                </a:endParaRPr>
              </a:p>
            </p:txBody>
          </p:sp>
        </p:grpSp>
        <p:grpSp>
          <p:nvGrpSpPr>
            <p:cNvPr id="7" name="Raggruppa"/>
            <p:cNvGrpSpPr/>
            <p:nvPr/>
          </p:nvGrpSpPr>
          <p:grpSpPr>
            <a:xfrm>
              <a:off x="245373" y="229458"/>
              <a:ext cx="1472241" cy="6229058"/>
              <a:chOff x="0" y="0"/>
              <a:chExt cx="1472240" cy="6229057"/>
            </a:xfrm>
          </p:grpSpPr>
          <p:sp>
            <p:nvSpPr>
              <p:cNvPr id="116" name="Forma"/>
              <p:cNvSpPr/>
              <p:nvPr/>
            </p:nvSpPr>
            <p:spPr>
              <a:xfrm>
                <a:off x="0" y="0"/>
                <a:ext cx="1472241" cy="6229058"/>
              </a:xfrm>
              <a:custGeom>
                <a:avLst/>
                <a:gdLst/>
                <a:ahLst/>
                <a:cxnLst>
                  <a:cxn ang="0">
                    <a:pos x="wd2" y="hd2"/>
                  </a:cxn>
                  <a:cxn ang="5400000">
                    <a:pos x="wd2" y="hd2"/>
                  </a:cxn>
                  <a:cxn ang="10800000">
                    <a:pos x="wd2" y="hd2"/>
                  </a:cxn>
                  <a:cxn ang="16200000">
                    <a:pos x="wd2" y="hd2"/>
                  </a:cxn>
                </a:cxnLst>
                <a:rect l="0" t="0" r="r" b="b"/>
                <a:pathLst>
                  <a:path w="21600" h="21600" extrusionOk="0">
                    <a:moveTo>
                      <a:pt x="0" y="3497"/>
                    </a:moveTo>
                    <a:lnTo>
                      <a:pt x="10800" y="0"/>
                    </a:lnTo>
                    <a:lnTo>
                      <a:pt x="21600" y="3497"/>
                    </a:lnTo>
                    <a:lnTo>
                      <a:pt x="16200" y="3497"/>
                    </a:lnTo>
                    <a:lnTo>
                      <a:pt x="16200" y="21600"/>
                    </a:lnTo>
                    <a:lnTo>
                      <a:pt x="5400" y="21600"/>
                    </a:lnTo>
                    <a:lnTo>
                      <a:pt x="5400" y="3497"/>
                    </a:lnTo>
                    <a:close/>
                  </a:path>
                </a:pathLst>
              </a:custGeom>
              <a:solidFill>
                <a:srgbClr val="FFFFFF"/>
              </a:solidFill>
              <a:ln w="13546" cap="flat">
                <a:solidFill>
                  <a:srgbClr val="000000"/>
                </a:solidFill>
                <a:prstDash val="solid"/>
                <a:miter lim="400000"/>
              </a:ln>
              <a:effectLst/>
            </p:spPr>
            <p:txBody>
              <a:bodyPr wrap="square" lIns="50800" tIns="50800" rIns="50800" bIns="50800" numCol="1" anchor="ctr">
                <a:noAutofit/>
              </a:bodyPr>
              <a:lstStyle/>
              <a:p>
                <a:pPr marL="0" marR="0" lvl="0" indent="0" algn="l" defTabSz="695431" rtl="0" eaLnBrk="1" fontAlgn="auto" latinLnBrk="0" hangingPunct="1">
                  <a:lnSpc>
                    <a:spcPct val="100000"/>
                  </a:lnSpc>
                  <a:spcBef>
                    <a:spcPts val="0"/>
                  </a:spcBef>
                  <a:spcAft>
                    <a:spcPts val="0"/>
                  </a:spcAft>
                  <a:buClrTx/>
                  <a:buSzTx/>
                  <a:buFontTx/>
                  <a:buNone/>
                  <a:tabLst/>
                  <a:defRPr sz="3413">
                    <a:solidFill>
                      <a:srgbClr val="FFFFFF"/>
                    </a:solidFill>
                  </a:defRPr>
                </a:pPr>
                <a:endParaRPr kumimoji="0" sz="3413" b="0" i="0" u="none" strike="noStrike" kern="1200" cap="none" spc="0" normalizeH="0" baseline="0" noProof="0" dirty="0">
                  <a:ln>
                    <a:noFill/>
                  </a:ln>
                  <a:solidFill>
                    <a:srgbClr val="FFFFFF"/>
                  </a:solidFill>
                  <a:effectLst/>
                  <a:uLnTx/>
                  <a:uFillTx/>
                  <a:latin typeface="Calibri"/>
                  <a:ea typeface="+mn-ea"/>
                  <a:cs typeface="+mn-cs"/>
                </a:endParaRPr>
              </a:p>
            </p:txBody>
          </p:sp>
          <p:sp>
            <p:nvSpPr>
              <p:cNvPr id="117" name="T…"/>
              <p:cNvSpPr txBox="1"/>
              <p:nvPr/>
            </p:nvSpPr>
            <p:spPr>
              <a:xfrm>
                <a:off x="368059" y="504205"/>
                <a:ext cx="736122" cy="52199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26435" tIns="72248" rIns="126435" bIns="72248" numCol="1" anchor="t">
                <a:noAutofit/>
              </a:bodyPr>
              <a:lstStyle/>
              <a:p>
                <a:pPr marL="0" marR="0" lvl="0" indent="0" algn="l" defTabSz="1088502" rtl="0" eaLnBrk="1" fontAlgn="auto" latinLnBrk="0" hangingPunct="1">
                  <a:lnSpc>
                    <a:spcPct val="100000"/>
                  </a:lnSpc>
                  <a:spcBef>
                    <a:spcPts val="837"/>
                  </a:spcBef>
                  <a:spcAft>
                    <a:spcPts val="0"/>
                  </a:spcAft>
                  <a:buClrTx/>
                  <a:buSzTx/>
                  <a:buFontTx/>
                  <a:buNone/>
                  <a:tabLst/>
                  <a:defRPr sz="3413">
                    <a:uFill>
                      <a:solidFill>
                        <a:srgbClr val="000000"/>
                      </a:solidFill>
                    </a:uFill>
                    <a:latin typeface="Calibri"/>
                    <a:ea typeface="Calibri"/>
                    <a:cs typeface="Calibri"/>
                    <a:sym typeface="Calibri"/>
                  </a:defRPr>
                </a:pPr>
                <a:endParaRPr kumimoji="0" sz="3413" b="0" i="0" u="none" strike="noStrike" kern="1200" cap="none" spc="0" normalizeH="0" baseline="0" noProof="0" dirty="0">
                  <a:ln>
                    <a:noFill/>
                  </a:ln>
                  <a:solidFill>
                    <a:prstClr val="black"/>
                  </a:solidFill>
                  <a:effectLst/>
                  <a:uLnTx/>
                  <a:uFill>
                    <a:solidFill>
                      <a:srgbClr val="000000"/>
                    </a:solidFill>
                  </a:uFill>
                  <a:latin typeface="Calibri"/>
                  <a:cs typeface="Calibri"/>
                  <a:sym typeface="Calibri"/>
                </a:endParaRPr>
              </a:p>
              <a:p>
                <a:pPr marL="0" marR="0" lvl="0" indent="0" algn="l" defTabSz="1088502" rtl="0" eaLnBrk="1" fontAlgn="auto" latinLnBrk="0" hangingPunct="1">
                  <a:lnSpc>
                    <a:spcPct val="100000"/>
                  </a:lnSpc>
                  <a:spcBef>
                    <a:spcPts val="837"/>
                  </a:spcBef>
                  <a:spcAft>
                    <a:spcPts val="0"/>
                  </a:spcAft>
                  <a:buClrTx/>
                  <a:buSzTx/>
                  <a:buFontTx/>
                  <a:buNone/>
                  <a:tabLst/>
                  <a:defRPr sz="2560">
                    <a:uFill>
                      <a:solidFill>
                        <a:srgbClr val="000000"/>
                      </a:solidFill>
                    </a:uFill>
                    <a:latin typeface="Calibri"/>
                    <a:ea typeface="Calibri"/>
                    <a:cs typeface="Calibri"/>
                    <a:sym typeface="Calibri"/>
                  </a:defRPr>
                </a:pPr>
                <a:r>
                  <a:rPr kumimoji="0" sz="2900" b="0" i="0" u="none" strike="noStrike" kern="1200" cap="none" spc="0" normalizeH="0" baseline="0" noProof="0" dirty="0">
                    <a:ln>
                      <a:noFill/>
                    </a:ln>
                    <a:solidFill>
                      <a:prstClr val="black"/>
                    </a:solidFill>
                    <a:effectLst/>
                    <a:uLnTx/>
                    <a:uFill>
                      <a:solidFill>
                        <a:srgbClr val="000000"/>
                      </a:solidFill>
                    </a:uFill>
                    <a:latin typeface="Calibri"/>
                    <a:cs typeface="Calibri"/>
                    <a:sym typeface="Calibri"/>
                  </a:rPr>
                  <a:t> </a:t>
                </a:r>
                <a:r>
                  <a:rPr kumimoji="0" sz="3300" b="1" i="0" u="none" strike="noStrike" kern="1200" cap="none" spc="0" normalizeH="0" baseline="0" noProof="0" dirty="0">
                    <a:ln>
                      <a:noFill/>
                    </a:ln>
                    <a:solidFill>
                      <a:prstClr val="black"/>
                    </a:solidFill>
                    <a:effectLst/>
                    <a:uLnTx/>
                    <a:uFill>
                      <a:solidFill>
                        <a:srgbClr val="000000"/>
                      </a:solidFill>
                    </a:uFill>
                    <a:latin typeface="Helvetica"/>
                    <a:ea typeface="Helvetica"/>
                    <a:cs typeface="Helvetica"/>
                    <a:sym typeface="Helvetica"/>
                  </a:rPr>
                  <a:t>T</a:t>
                </a:r>
              </a:p>
              <a:p>
                <a:pPr marL="0" marR="0" lvl="0" indent="0" algn="l" defTabSz="1088502" rtl="0" eaLnBrk="1" fontAlgn="auto" latinLnBrk="0" hangingPunct="1">
                  <a:lnSpc>
                    <a:spcPct val="100000"/>
                  </a:lnSpc>
                  <a:spcBef>
                    <a:spcPts val="837"/>
                  </a:spcBef>
                  <a:spcAft>
                    <a:spcPts val="0"/>
                  </a:spcAft>
                  <a:buClrTx/>
                  <a:buSzTx/>
                  <a:buFontTx/>
                  <a:buNone/>
                  <a:tabLst/>
                  <a:defRPr sz="2560">
                    <a:uFill>
                      <a:solidFill>
                        <a:srgbClr val="000000"/>
                      </a:solidFill>
                    </a:uFill>
                    <a:latin typeface="Calibri"/>
                    <a:ea typeface="Calibri"/>
                    <a:cs typeface="Calibri"/>
                    <a:sym typeface="Calibri"/>
                  </a:defRPr>
                </a:pPr>
                <a:r>
                  <a:rPr kumimoji="0" sz="3300" b="1" i="0" u="none" strike="noStrike" kern="1200" cap="none" spc="0" normalizeH="0" baseline="0" noProof="0" dirty="0">
                    <a:ln>
                      <a:noFill/>
                    </a:ln>
                    <a:solidFill>
                      <a:prstClr val="black"/>
                    </a:solidFill>
                    <a:effectLst/>
                    <a:uLnTx/>
                    <a:uFill>
                      <a:solidFill>
                        <a:srgbClr val="000000"/>
                      </a:solidFill>
                    </a:uFill>
                    <a:latin typeface="Helvetica"/>
                    <a:ea typeface="Helvetica"/>
                    <a:cs typeface="Helvetica"/>
                    <a:sym typeface="Helvetica"/>
                  </a:rPr>
                  <a:t> E</a:t>
                </a:r>
              </a:p>
              <a:p>
                <a:pPr marL="0" marR="0" lvl="0" indent="0" algn="l" defTabSz="1088502" rtl="0" eaLnBrk="1" fontAlgn="auto" latinLnBrk="0" hangingPunct="1">
                  <a:lnSpc>
                    <a:spcPct val="100000"/>
                  </a:lnSpc>
                  <a:spcBef>
                    <a:spcPts val="837"/>
                  </a:spcBef>
                  <a:spcAft>
                    <a:spcPts val="0"/>
                  </a:spcAft>
                  <a:buClrTx/>
                  <a:buSzTx/>
                  <a:buFontTx/>
                  <a:buNone/>
                  <a:tabLst/>
                  <a:defRPr sz="2560">
                    <a:uFill>
                      <a:solidFill>
                        <a:srgbClr val="000000"/>
                      </a:solidFill>
                    </a:uFill>
                    <a:latin typeface="Calibri"/>
                    <a:ea typeface="Calibri"/>
                    <a:cs typeface="Calibri"/>
                    <a:sym typeface="Calibri"/>
                  </a:defRPr>
                </a:pPr>
                <a:r>
                  <a:rPr kumimoji="0" sz="3300" b="1" i="0" u="none" strike="noStrike" kern="1200" cap="none" spc="0" normalizeH="0" baseline="0" noProof="0" dirty="0">
                    <a:ln>
                      <a:noFill/>
                    </a:ln>
                    <a:solidFill>
                      <a:prstClr val="black"/>
                    </a:solidFill>
                    <a:effectLst/>
                    <a:uLnTx/>
                    <a:uFill>
                      <a:solidFill>
                        <a:srgbClr val="000000"/>
                      </a:solidFill>
                    </a:uFill>
                    <a:latin typeface="Helvetica"/>
                    <a:ea typeface="Helvetica"/>
                    <a:cs typeface="Helvetica"/>
                    <a:sym typeface="Helvetica"/>
                  </a:rPr>
                  <a:t>M</a:t>
                </a:r>
              </a:p>
              <a:p>
                <a:pPr marL="0" marR="0" lvl="0" indent="0" algn="l" defTabSz="1088502" rtl="0" eaLnBrk="1" fontAlgn="auto" latinLnBrk="0" hangingPunct="1">
                  <a:lnSpc>
                    <a:spcPct val="100000"/>
                  </a:lnSpc>
                  <a:spcBef>
                    <a:spcPts val="837"/>
                  </a:spcBef>
                  <a:spcAft>
                    <a:spcPts val="0"/>
                  </a:spcAft>
                  <a:buClrTx/>
                  <a:buSzTx/>
                  <a:buFontTx/>
                  <a:buNone/>
                  <a:tabLst/>
                  <a:defRPr sz="2560">
                    <a:uFill>
                      <a:solidFill>
                        <a:srgbClr val="000000"/>
                      </a:solidFill>
                    </a:uFill>
                    <a:latin typeface="Calibri"/>
                    <a:ea typeface="Calibri"/>
                    <a:cs typeface="Calibri"/>
                    <a:sym typeface="Calibri"/>
                  </a:defRPr>
                </a:pPr>
                <a:r>
                  <a:rPr kumimoji="0" sz="3300" b="1" i="0" u="none" strike="noStrike" kern="1200" cap="none" spc="0" normalizeH="0" baseline="0" noProof="0" dirty="0">
                    <a:ln>
                      <a:noFill/>
                    </a:ln>
                    <a:solidFill>
                      <a:prstClr val="black"/>
                    </a:solidFill>
                    <a:effectLst/>
                    <a:uLnTx/>
                    <a:uFill>
                      <a:solidFill>
                        <a:srgbClr val="000000"/>
                      </a:solidFill>
                    </a:uFill>
                    <a:latin typeface="Helvetica"/>
                    <a:ea typeface="Helvetica"/>
                    <a:cs typeface="Helvetica"/>
                    <a:sym typeface="Helvetica"/>
                  </a:rPr>
                  <a:t> P</a:t>
                </a:r>
              </a:p>
              <a:p>
                <a:pPr marL="0" marR="0" lvl="0" indent="0" algn="l" defTabSz="1088502" rtl="0" eaLnBrk="1" fontAlgn="auto" latinLnBrk="0" hangingPunct="1">
                  <a:lnSpc>
                    <a:spcPct val="100000"/>
                  </a:lnSpc>
                  <a:spcBef>
                    <a:spcPts val="837"/>
                  </a:spcBef>
                  <a:spcAft>
                    <a:spcPts val="0"/>
                  </a:spcAft>
                  <a:buClrTx/>
                  <a:buSzTx/>
                  <a:buFontTx/>
                  <a:buNone/>
                  <a:tabLst/>
                  <a:defRPr sz="2560">
                    <a:uFill>
                      <a:solidFill>
                        <a:srgbClr val="000000"/>
                      </a:solidFill>
                    </a:uFill>
                    <a:latin typeface="Calibri"/>
                    <a:ea typeface="Calibri"/>
                    <a:cs typeface="Calibri"/>
                    <a:sym typeface="Calibri"/>
                  </a:defRPr>
                </a:pPr>
                <a:r>
                  <a:rPr kumimoji="0" sz="3300" b="1" i="0" u="none" strike="noStrike" kern="1200" cap="none" spc="0" normalizeH="0" baseline="0" noProof="0" dirty="0">
                    <a:ln>
                      <a:noFill/>
                    </a:ln>
                    <a:solidFill>
                      <a:prstClr val="black"/>
                    </a:solidFill>
                    <a:effectLst/>
                    <a:uLnTx/>
                    <a:uFill>
                      <a:solidFill>
                        <a:srgbClr val="000000"/>
                      </a:solidFill>
                    </a:uFill>
                    <a:latin typeface="Helvetica"/>
                    <a:ea typeface="Helvetica"/>
                    <a:cs typeface="Helvetica"/>
                    <a:sym typeface="Helvetica"/>
                  </a:rPr>
                  <a:t> I</a:t>
                </a:r>
              </a:p>
            </p:txBody>
          </p:sp>
        </p:grpSp>
        <p:grpSp>
          <p:nvGrpSpPr>
            <p:cNvPr id="8" name="Raggruppa"/>
            <p:cNvGrpSpPr/>
            <p:nvPr/>
          </p:nvGrpSpPr>
          <p:grpSpPr>
            <a:xfrm>
              <a:off x="1962987" y="5155446"/>
              <a:ext cx="10305691" cy="1894611"/>
              <a:chOff x="0" y="0"/>
              <a:chExt cx="10305690" cy="1894610"/>
            </a:xfrm>
          </p:grpSpPr>
          <p:sp>
            <p:nvSpPr>
              <p:cNvPr id="119" name="Freccia"/>
              <p:cNvSpPr/>
              <p:nvPr/>
            </p:nvSpPr>
            <p:spPr>
              <a:xfrm>
                <a:off x="0" y="0"/>
                <a:ext cx="10305690" cy="1894611"/>
              </a:xfrm>
              <a:prstGeom prst="rightArrow">
                <a:avLst>
                  <a:gd name="adj1" fmla="val 35556"/>
                  <a:gd name="adj2" fmla="val 70301"/>
                </a:avLst>
              </a:prstGeom>
              <a:solidFill>
                <a:srgbClr val="FFFFFF"/>
              </a:solidFill>
              <a:ln w="13546" cap="flat">
                <a:solidFill>
                  <a:srgbClr val="000000"/>
                </a:solidFill>
                <a:prstDash val="solid"/>
                <a:miter lim="400000"/>
              </a:ln>
              <a:effectLst/>
            </p:spPr>
            <p:txBody>
              <a:bodyPr wrap="square" lIns="50800" tIns="50800" rIns="50800" bIns="50800" numCol="1" anchor="ctr">
                <a:noAutofit/>
              </a:bodyPr>
              <a:lstStyle/>
              <a:p>
                <a:pPr marL="0" marR="0" lvl="0" indent="0" algn="l" defTabSz="695431" rtl="0" eaLnBrk="1" fontAlgn="auto" latinLnBrk="0" hangingPunct="1">
                  <a:lnSpc>
                    <a:spcPct val="100000"/>
                  </a:lnSpc>
                  <a:spcBef>
                    <a:spcPts val="0"/>
                  </a:spcBef>
                  <a:spcAft>
                    <a:spcPts val="0"/>
                  </a:spcAft>
                  <a:buClrTx/>
                  <a:buSzTx/>
                  <a:buFontTx/>
                  <a:buNone/>
                  <a:tabLst/>
                  <a:defRPr sz="3413">
                    <a:solidFill>
                      <a:srgbClr val="FFFFFF"/>
                    </a:solidFill>
                  </a:defRPr>
                </a:pPr>
                <a:endParaRPr kumimoji="0" sz="3413" b="0" i="0" u="none" strike="noStrike" kern="1200" cap="none" spc="0" normalizeH="0" baseline="0" noProof="0" dirty="0">
                  <a:ln>
                    <a:noFill/>
                  </a:ln>
                  <a:solidFill>
                    <a:srgbClr val="FFFFFF"/>
                  </a:solidFill>
                  <a:effectLst/>
                  <a:uLnTx/>
                  <a:uFillTx/>
                  <a:latin typeface="Calibri"/>
                  <a:ea typeface="+mn-ea"/>
                  <a:cs typeface="+mn-cs"/>
                </a:endParaRPr>
              </a:p>
            </p:txBody>
          </p:sp>
          <p:sp>
            <p:nvSpPr>
              <p:cNvPr id="120" name="METODI, RISORSE E COINVOLGIMENTO"/>
              <p:cNvSpPr txBox="1"/>
              <p:nvPr/>
            </p:nvSpPr>
            <p:spPr>
              <a:xfrm>
                <a:off x="1" y="610481"/>
                <a:ext cx="9632156" cy="6683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26435" tIns="72248" rIns="126435" bIns="72248" numCol="1" anchor="t">
                <a:noAutofit/>
              </a:bodyPr>
              <a:lstStyle>
                <a:lvl1pPr defTabSz="1300480">
                  <a:spcBef>
                    <a:spcPts val="1000"/>
                  </a:spcBef>
                  <a:defRPr sz="3413" b="1">
                    <a:uFill>
                      <a:solidFill>
                        <a:srgbClr val="000000"/>
                      </a:solidFill>
                    </a:uFill>
                    <a:latin typeface="Helvetica"/>
                    <a:ea typeface="Helvetica"/>
                    <a:cs typeface="Helvetica"/>
                    <a:sym typeface="Helvetica"/>
                  </a:defRPr>
                </a:lvl1pPr>
              </a:lstStyle>
              <a:p>
                <a:pPr marL="0" marR="0" lvl="0" indent="0" algn="l" defTabSz="1300480" rtl="0" eaLnBrk="1" fontAlgn="auto" latinLnBrk="0" hangingPunct="1">
                  <a:lnSpc>
                    <a:spcPct val="100000"/>
                  </a:lnSpc>
                  <a:spcBef>
                    <a:spcPts val="1000"/>
                  </a:spcBef>
                  <a:spcAft>
                    <a:spcPts val="0"/>
                  </a:spcAft>
                  <a:buClrTx/>
                  <a:buSzTx/>
                  <a:buFontTx/>
                  <a:buNone/>
                  <a:tabLst/>
                  <a:defRPr sz="2560" b="0">
                    <a:latin typeface="Calibri"/>
                    <a:ea typeface="Calibri"/>
                    <a:cs typeface="Calibri"/>
                    <a:sym typeface="Calibri"/>
                  </a:defRPr>
                </a:pPr>
                <a:r>
                  <a:rPr kumimoji="0" sz="2900" b="0" i="0" u="none" strike="noStrike" kern="1200" cap="none" spc="0" normalizeH="0" baseline="0" noProof="0" dirty="0">
                    <a:ln>
                      <a:noFill/>
                    </a:ln>
                    <a:solidFill>
                      <a:prstClr val="black"/>
                    </a:solidFill>
                    <a:effectLst/>
                    <a:uLnTx/>
                    <a:uFill>
                      <a:solidFill>
                        <a:srgbClr val="000000"/>
                      </a:solidFill>
                    </a:uFill>
                    <a:latin typeface="Calibri"/>
                    <a:cs typeface="Calibri"/>
                    <a:sym typeface="Calibri"/>
                  </a:rPr>
                  <a:t>METODI, RISORSE E COINVOLGIMENTO</a:t>
                </a:r>
              </a:p>
            </p:txBody>
          </p:sp>
        </p:grpSp>
      </p:grpSp>
    </p:spTree>
    <p:extLst>
      <p:ext uri="{BB962C8B-B14F-4D97-AF65-F5344CB8AC3E}">
        <p14:creationId xmlns:p14="http://schemas.microsoft.com/office/powerpoint/2010/main" val="395782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pic>
        <p:nvPicPr>
          <p:cNvPr id="10" name="Immagine 9" descr="03.jpg"/>
          <p:cNvPicPr>
            <a:picLocks noChangeAspect="1"/>
          </p:cNvPicPr>
          <p:nvPr/>
        </p:nvPicPr>
        <p:blipFill>
          <a:blip r:embed="rId5"/>
          <a:stretch>
            <a:fillRect/>
          </a:stretch>
        </p:blipFill>
        <p:spPr>
          <a:xfrm>
            <a:off x="838200" y="1724025"/>
            <a:ext cx="8877300" cy="4181676"/>
          </a:xfrm>
          <a:prstGeom prst="rect">
            <a:avLst/>
          </a:prstGeom>
        </p:spPr>
      </p:pic>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16316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2" name="Rettangolo 1">
            <a:extLst>
              <a:ext uri="{FF2B5EF4-FFF2-40B4-BE49-F238E27FC236}">
                <a16:creationId xmlns:a16="http://schemas.microsoft.com/office/drawing/2014/main" id="{CB8E0A2F-C597-4D29-B4EB-C4AF46A88ED1}"/>
              </a:ext>
            </a:extLst>
          </p:cNvPr>
          <p:cNvSpPr/>
          <p:nvPr/>
        </p:nvSpPr>
        <p:spPr>
          <a:xfrm>
            <a:off x="1221239" y="925551"/>
            <a:ext cx="3491340" cy="374077"/>
          </a:xfrm>
          <a:prstGeom prst="rect">
            <a:avLst/>
          </a:prstGeom>
        </p:spPr>
        <p:txBody>
          <a:bodyPr wrap="none">
            <a:spAutoFit/>
          </a:bodyPr>
          <a:lstStyle/>
          <a:p>
            <a:pPr>
              <a:lnSpc>
                <a:spcPct val="107000"/>
              </a:lnSpc>
              <a:spcAft>
                <a:spcPts val="800"/>
              </a:spcAft>
            </a:pPr>
            <a:r>
              <a:rPr lang="it-IT" dirty="0">
                <a:latin typeface="Times New Roman" panose="02020603050405020304" pitchFamily="18" charset="0"/>
                <a:ea typeface="Calibri" panose="020F0502020204030204" pitchFamily="34" charset="0"/>
                <a:cs typeface="Times New Roman" panose="02020603050405020304" pitchFamily="18" charset="0"/>
              </a:rPr>
              <a:t>L’ASO e il suo successo in 10 punti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ttangolo 2">
            <a:extLst>
              <a:ext uri="{FF2B5EF4-FFF2-40B4-BE49-F238E27FC236}">
                <a16:creationId xmlns:a16="http://schemas.microsoft.com/office/drawing/2014/main" id="{E261ADEC-2754-42EE-A7B6-43F954793892}"/>
              </a:ext>
            </a:extLst>
          </p:cNvPr>
          <p:cNvSpPr/>
          <p:nvPr/>
        </p:nvSpPr>
        <p:spPr>
          <a:xfrm>
            <a:off x="838200" y="1531244"/>
            <a:ext cx="7223131" cy="4832092"/>
          </a:xfrm>
          <a:prstGeom prst="rect">
            <a:avLst/>
          </a:prstGeom>
          <a:noFill/>
          <a:effectLst/>
        </p:spPr>
        <p:txBody>
          <a:bodyPr wrap="square" lIns="91440" tIns="45720" rIns="91440" bIns="45720">
            <a:spAutoFit/>
          </a:bodyPr>
          <a:lstStyle/>
          <a:p>
            <a:pPr marL="914400" indent="-914400">
              <a:buAutoNum type="arabicPeriod"/>
            </a:pPr>
            <a:r>
              <a:rPr lang="it-IT" sz="2800" b="1" cap="none" spc="0" dirty="0">
                <a:ln w="0"/>
                <a:solidFill>
                  <a:schemeClr val="tx1">
                    <a:lumMod val="65000"/>
                    <a:lumOff val="35000"/>
                  </a:schemeClr>
                </a:solidFill>
                <a:effectLst>
                  <a:reflection blurRad="6350" stA="53000" endA="300" endPos="35500" dir="5400000" sy="-90000" algn="bl" rotWithShape="0"/>
                </a:effectLst>
              </a:rPr>
              <a:t>ATTENZIONE</a:t>
            </a:r>
          </a:p>
          <a:p>
            <a:pPr marL="914400" indent="-914400">
              <a:buAutoNum type="arabicPeriod"/>
            </a:pPr>
            <a:r>
              <a:rPr lang="it-IT" sz="2800" b="1" dirty="0">
                <a:ln w="0"/>
                <a:solidFill>
                  <a:schemeClr val="tx1">
                    <a:lumMod val="65000"/>
                    <a:lumOff val="35000"/>
                  </a:schemeClr>
                </a:solidFill>
                <a:effectLst>
                  <a:reflection blurRad="6350" stA="53000" endA="300" endPos="35500" dir="5400000" sy="-90000" algn="bl" rotWithShape="0"/>
                </a:effectLst>
              </a:rPr>
              <a:t>SAPER LAVORARE IN TEAM</a:t>
            </a:r>
          </a:p>
          <a:p>
            <a:pPr marL="914400" indent="-914400">
              <a:buAutoNum type="arabicPeriod"/>
            </a:pPr>
            <a:r>
              <a:rPr lang="it-IT" sz="2800" b="1" cap="none" spc="0" dirty="0">
                <a:ln w="0"/>
                <a:solidFill>
                  <a:schemeClr val="tx1">
                    <a:lumMod val="65000"/>
                    <a:lumOff val="35000"/>
                  </a:schemeClr>
                </a:solidFill>
                <a:effectLst>
                  <a:reflection blurRad="6350" stA="53000" endA="300" endPos="35500" dir="5400000" sy="-90000" algn="bl" rotWithShape="0"/>
                </a:effectLst>
              </a:rPr>
              <a:t>PRECISIONE</a:t>
            </a:r>
          </a:p>
          <a:p>
            <a:pPr marL="914400" indent="-914400">
              <a:buAutoNum type="arabicPeriod"/>
            </a:pPr>
            <a:r>
              <a:rPr lang="it-IT" sz="2800" b="1" dirty="0">
                <a:ln w="0"/>
                <a:solidFill>
                  <a:schemeClr val="tx1">
                    <a:lumMod val="65000"/>
                    <a:lumOff val="35000"/>
                  </a:schemeClr>
                </a:solidFill>
                <a:effectLst>
                  <a:reflection blurRad="6350" stA="53000" endA="300" endPos="35500" dir="5400000" sy="-90000" algn="bl" rotWithShape="0"/>
                </a:effectLst>
              </a:rPr>
              <a:t>CAPACITA’ E VELOCITA’ AL COMPUTER</a:t>
            </a:r>
          </a:p>
          <a:p>
            <a:pPr marL="914400" indent="-914400">
              <a:buAutoNum type="arabicPeriod"/>
            </a:pPr>
            <a:r>
              <a:rPr lang="it-IT" sz="2800" b="1" cap="none" spc="0" dirty="0">
                <a:ln w="0"/>
                <a:solidFill>
                  <a:schemeClr val="tx1">
                    <a:lumMod val="65000"/>
                    <a:lumOff val="35000"/>
                  </a:schemeClr>
                </a:solidFill>
                <a:effectLst>
                  <a:reflection blurRad="6350" stA="53000" endA="300" endPos="35500" dir="5400000" sy="-90000" algn="bl" rotWithShape="0"/>
                </a:effectLst>
              </a:rPr>
              <a:t>LEADERSHIP</a:t>
            </a:r>
          </a:p>
          <a:p>
            <a:pPr marL="914400" indent="-914400">
              <a:buAutoNum type="arabicPeriod"/>
            </a:pPr>
            <a:r>
              <a:rPr lang="it-IT" sz="2800" b="1" dirty="0">
                <a:ln w="0"/>
                <a:solidFill>
                  <a:schemeClr val="tx1">
                    <a:lumMod val="65000"/>
                    <a:lumOff val="35000"/>
                  </a:schemeClr>
                </a:solidFill>
                <a:effectLst>
                  <a:reflection blurRad="6350" stA="53000" endA="300" endPos="35500" dir="5400000" sy="-90000" algn="bl" rotWithShape="0"/>
                </a:effectLst>
              </a:rPr>
              <a:t>COERENZA, INTEGRITA’ MORALE ED ETICA</a:t>
            </a:r>
          </a:p>
          <a:p>
            <a:pPr marL="914400" indent="-914400">
              <a:buAutoNum type="arabicPeriod"/>
            </a:pPr>
            <a:r>
              <a:rPr lang="it-IT" sz="2800" b="1" cap="none" spc="0" dirty="0">
                <a:ln w="0"/>
                <a:solidFill>
                  <a:schemeClr val="tx1">
                    <a:lumMod val="65000"/>
                    <a:lumOff val="35000"/>
                  </a:schemeClr>
                </a:solidFill>
                <a:effectLst>
                  <a:reflection blurRad="6350" stA="53000" endA="300" endPos="35500" dir="5400000" sy="-90000" algn="bl" rotWithShape="0"/>
                </a:effectLst>
              </a:rPr>
              <a:t>DISPONIBILITA’</a:t>
            </a:r>
          </a:p>
          <a:p>
            <a:pPr marL="914400" indent="-914400">
              <a:buAutoNum type="arabicPeriod"/>
            </a:pPr>
            <a:r>
              <a:rPr lang="it-IT" sz="2800" b="1" dirty="0">
                <a:ln w="0"/>
                <a:solidFill>
                  <a:schemeClr val="tx1">
                    <a:lumMod val="65000"/>
                    <a:lumOff val="35000"/>
                  </a:schemeClr>
                </a:solidFill>
                <a:effectLst>
                  <a:reflection blurRad="6350" stA="53000" endA="300" endPos="35500" dir="5400000" sy="-90000" algn="bl" rotWithShape="0"/>
                </a:effectLst>
              </a:rPr>
              <a:t>FORMAZIONE CONTINUA</a:t>
            </a:r>
          </a:p>
          <a:p>
            <a:pPr marL="914400" indent="-914400">
              <a:buAutoNum type="arabicPeriod"/>
            </a:pPr>
            <a:r>
              <a:rPr lang="it-IT" sz="2800" b="1" cap="none" spc="0" dirty="0">
                <a:ln w="0"/>
                <a:solidFill>
                  <a:schemeClr val="tx1">
                    <a:lumMod val="65000"/>
                    <a:lumOff val="35000"/>
                  </a:schemeClr>
                </a:solidFill>
                <a:effectLst>
                  <a:reflection blurRad="6350" stA="53000" endA="300" endPos="35500" dir="5400000" sy="-90000" algn="bl" rotWithShape="0"/>
                </a:effectLst>
              </a:rPr>
              <a:t>CAPACITA’ DI COMUNICAZIONE</a:t>
            </a:r>
          </a:p>
          <a:p>
            <a:pPr marL="914400" indent="-914400">
              <a:buAutoNum type="arabicPeriod"/>
            </a:pPr>
            <a:r>
              <a:rPr lang="it-IT" sz="2800" b="1" dirty="0">
                <a:ln w="0"/>
                <a:solidFill>
                  <a:schemeClr val="tx1">
                    <a:lumMod val="65000"/>
                    <a:lumOff val="35000"/>
                  </a:schemeClr>
                </a:solidFill>
                <a:effectLst>
                  <a:reflection blurRad="6350" stA="53000" endA="300" endPos="35500" dir="5400000" sy="-90000" algn="bl" rotWithShape="0"/>
                </a:effectLst>
              </a:rPr>
              <a:t>CAPACITA’ ORGANIZZATIVA</a:t>
            </a:r>
            <a:endParaRPr lang="it-IT" sz="2800" b="1" cap="none" spc="0" dirty="0">
              <a:ln w="0"/>
              <a:solidFill>
                <a:schemeClr val="tx1">
                  <a:lumMod val="65000"/>
                  <a:lumOff val="35000"/>
                </a:schemeClr>
              </a:solidFill>
              <a:effectLst>
                <a:reflection blurRad="6350" stA="53000" endA="300" endPos="35500" dir="5400000" sy="-90000" algn="bl" rotWithShape="0"/>
              </a:effectLst>
            </a:endParaRPr>
          </a:p>
        </p:txBody>
      </p:sp>
      <p:sp>
        <p:nvSpPr>
          <p:cNvPr id="4" name="Segnaposto data 3"/>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222957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image3.pdf" descr="image3.pdf"/>
          <p:cNvPicPr>
            <a:picLocks noChangeAspect="1"/>
          </p:cNvPicPr>
          <p:nvPr/>
        </p:nvPicPr>
        <p:blipFill>
          <a:blip r:embed="rId2" cstate="print"/>
          <a:stretch>
            <a:fillRect/>
          </a:stretch>
        </p:blipFill>
        <p:spPr>
          <a:xfrm>
            <a:off x="3215680" y="116632"/>
            <a:ext cx="5832648" cy="6597351"/>
          </a:xfrm>
          <a:prstGeom prst="rect">
            <a:avLst/>
          </a:prstGeom>
          <a:ln w="12700">
            <a:miter lim="400000"/>
          </a:ln>
        </p:spPr>
      </p:pic>
    </p:spTree>
    <p:extLst>
      <p:ext uri="{BB962C8B-B14F-4D97-AF65-F5344CB8AC3E}">
        <p14:creationId xmlns:p14="http://schemas.microsoft.com/office/powerpoint/2010/main" val="102009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pic>
        <p:nvPicPr>
          <p:cNvPr id="7" name="Immagine 6" descr="dubbio-psicologia.jpg"/>
          <p:cNvPicPr>
            <a:picLocks noChangeAspect="1"/>
          </p:cNvPicPr>
          <p:nvPr/>
        </p:nvPicPr>
        <p:blipFill>
          <a:blip r:embed="rId5"/>
          <a:stretch>
            <a:fillRect/>
          </a:stretch>
        </p:blipFill>
        <p:spPr>
          <a:xfrm>
            <a:off x="346115" y="1811904"/>
            <a:ext cx="6470570" cy="365125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9" name="Rettangolo 8"/>
          <p:cNvSpPr/>
          <p:nvPr/>
        </p:nvSpPr>
        <p:spPr>
          <a:xfrm>
            <a:off x="838200" y="624114"/>
            <a:ext cx="4697599" cy="1200329"/>
          </a:xfrm>
          <a:prstGeom prst="rect">
            <a:avLst/>
          </a:prstGeom>
          <a:noFill/>
          <a:ln>
            <a:no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w="31550" cmpd="sng">
                  <a:noFill/>
                  <a:prstDash val="solid"/>
                </a:ln>
                <a:solidFill>
                  <a:prstClr val="black">
                    <a:lumMod val="50000"/>
                    <a:lumOff val="50000"/>
                  </a:prstClr>
                </a:solidFill>
                <a:effectLst>
                  <a:outerShdw blurRad="50800" dist="40000" dir="5400000" algn="tl" rotWithShape="0">
                    <a:srgbClr val="000000">
                      <a:shade val="5000"/>
                      <a:satMod val="120000"/>
                      <a:alpha val="33000"/>
                    </a:srgbClr>
                  </a:outerShdw>
                </a:effectLst>
                <a:uLnTx/>
                <a:uFillTx/>
                <a:latin typeface="Calibri"/>
                <a:ea typeface="+mn-ea"/>
                <a:cs typeface="+mn-cs"/>
              </a:rPr>
              <a:t>CHI SIAMO?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3600" b="1" i="0" u="none" strike="noStrike" kern="1200" cap="none" spc="0" normalizeH="0" baseline="0" noProof="0" dirty="0">
              <a:ln w="31550" cmpd="sng">
                <a:noFill/>
                <a:prstDash val="solid"/>
              </a:ln>
              <a:solidFill>
                <a:prstClr val="black">
                  <a:lumMod val="50000"/>
                  <a:lumOff val="50000"/>
                </a:prstClr>
              </a:solidFill>
              <a:effectLst>
                <a:outerShdw blurRad="50800" dist="40000" dir="5400000" algn="tl" rotWithShape="0">
                  <a:srgbClr val="000000">
                    <a:shade val="5000"/>
                    <a:satMod val="120000"/>
                    <a:alpha val="33000"/>
                  </a:srgbClr>
                </a:outerShdw>
              </a:effectLst>
              <a:uLnTx/>
              <a:uFillTx/>
              <a:latin typeface="Calibri"/>
              <a:ea typeface="+mn-ea"/>
              <a:cs typeface="+mn-cs"/>
            </a:endParaRPr>
          </a:p>
        </p:txBody>
      </p:sp>
      <p:sp>
        <p:nvSpPr>
          <p:cNvPr id="10" name="Rettangolo 9"/>
          <p:cNvSpPr/>
          <p:nvPr/>
        </p:nvSpPr>
        <p:spPr>
          <a:xfrm>
            <a:off x="6105485" y="1811904"/>
            <a:ext cx="3734869" cy="1200329"/>
          </a:xfrm>
          <a:prstGeom prst="rect">
            <a:avLst/>
          </a:prstGeom>
          <a:noFill/>
          <a:ln>
            <a:no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w="31550" cmpd="sng">
                  <a:noFill/>
                  <a:prstDash val="solid"/>
                </a:ln>
                <a:solidFill>
                  <a:prstClr val="black">
                    <a:lumMod val="50000"/>
                    <a:lumOff val="50000"/>
                  </a:prstClr>
                </a:solidFill>
                <a:effectLst>
                  <a:outerShdw blurRad="50800" dist="40000" dir="5400000" algn="tl" rotWithShape="0">
                    <a:srgbClr val="000000">
                      <a:shade val="5000"/>
                      <a:satMod val="120000"/>
                      <a:alpha val="33000"/>
                    </a:srgbClr>
                  </a:outerShdw>
                </a:effectLst>
                <a:uLnTx/>
                <a:uFillTx/>
                <a:latin typeface="Calibri"/>
                <a:ea typeface="+mn-ea"/>
                <a:cs typeface="+mn-cs"/>
              </a:rPr>
              <a:t>COSA VOGLIAMO?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3600" b="1" i="0" u="none" strike="noStrike" kern="1200" cap="none" spc="0" normalizeH="0" baseline="0" noProof="0" dirty="0">
              <a:ln w="31550" cmpd="sng">
                <a:noFill/>
                <a:prstDash val="solid"/>
              </a:ln>
              <a:solidFill>
                <a:prstClr val="black">
                  <a:lumMod val="50000"/>
                  <a:lumOff val="50000"/>
                </a:prstClr>
              </a:solidFill>
              <a:effectLst>
                <a:outerShdw blurRad="50800" dist="40000" dir="5400000" algn="tl" rotWithShape="0">
                  <a:srgbClr val="000000">
                    <a:shade val="5000"/>
                    <a:satMod val="120000"/>
                    <a:alpha val="33000"/>
                  </a:srgbClr>
                </a:outerShdw>
              </a:effectLst>
              <a:uLnTx/>
              <a:uFillTx/>
              <a:latin typeface="Calibri"/>
              <a:ea typeface="+mn-ea"/>
              <a:cs typeface="+mn-cs"/>
            </a:endParaRP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231212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2000"/>
                                        <p:tgtEl>
                                          <p:spTgt spid="9">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pic>
        <p:nvPicPr>
          <p:cNvPr id="11" name="Immagine 10" descr="chiedere-dia.jpg"/>
          <p:cNvPicPr>
            <a:picLocks noChangeAspect="1"/>
          </p:cNvPicPr>
          <p:nvPr/>
        </p:nvPicPr>
        <p:blipFill>
          <a:blip r:embed="rId5"/>
          <a:stretch>
            <a:fillRect/>
          </a:stretch>
        </p:blipFill>
        <p:spPr>
          <a:xfrm>
            <a:off x="376422" y="1297970"/>
            <a:ext cx="7461292" cy="4816784"/>
          </a:xfrm>
          <a:prstGeom prst="rect">
            <a:avLst/>
          </a:prstGeom>
          <a:ln>
            <a:noFill/>
          </a:ln>
          <a:effectLst>
            <a:softEdge rad="112500"/>
          </a:effectLst>
        </p:spPr>
      </p:pic>
      <p:sp>
        <p:nvSpPr>
          <p:cNvPr id="6" name="Rettangolo 5"/>
          <p:cNvSpPr/>
          <p:nvPr/>
        </p:nvSpPr>
        <p:spPr>
          <a:xfrm>
            <a:off x="6360319" y="1571882"/>
            <a:ext cx="4779064" cy="646331"/>
          </a:xfrm>
          <a:prstGeom prst="rect">
            <a:avLst/>
          </a:prstGeom>
          <a:noFill/>
          <a:ln>
            <a:no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w="31550" cmpd="sng">
                  <a:noFill/>
                  <a:prstDash val="solid"/>
                </a:ln>
                <a:solidFill>
                  <a:prstClr val="black">
                    <a:lumMod val="50000"/>
                    <a:lumOff val="50000"/>
                  </a:prstClr>
                </a:solidFill>
                <a:effectLst>
                  <a:outerShdw blurRad="50800" dist="40000" dir="5400000" algn="tl" rotWithShape="0">
                    <a:srgbClr val="000000">
                      <a:shade val="5000"/>
                      <a:satMod val="120000"/>
                      <a:alpha val="33000"/>
                    </a:srgbClr>
                  </a:outerShdw>
                </a:effectLst>
                <a:uLnTx/>
                <a:uFillTx/>
                <a:latin typeface="Calibri"/>
                <a:ea typeface="+mn-ea"/>
                <a:cs typeface="+mn-cs"/>
              </a:rPr>
              <a:t>PERCHE’ LO FACCIAMO?</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420369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ppt_x</p:attrName>
                                        </p:attrNameLst>
                                      </p:cBhvr>
                                      <p:tavLst>
                                        <p:tav tm="0">
                                          <p:val>
                                            <p:strVal val="#ppt_x-.2"/>
                                          </p:val>
                                        </p:tav>
                                        <p:tav tm="100000">
                                          <p:val>
                                            <p:strVal val="#ppt_x"/>
                                          </p:val>
                                        </p:tav>
                                      </p:tavLst>
                                    </p:anim>
                                    <p:anim calcmode="lin" valueType="num">
                                      <p:cBhvr>
                                        <p:cTn id="1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7" name="Shape 211">
            <a:extLst>
              <a:ext uri="{FF2B5EF4-FFF2-40B4-BE49-F238E27FC236}">
                <a16:creationId xmlns:a16="http://schemas.microsoft.com/office/drawing/2014/main" id="{B0999147-1B75-4119-8F18-8F7962096DCC}"/>
              </a:ext>
            </a:extLst>
          </p:cNvPr>
          <p:cNvSpPr txBox="1">
            <a:spLocks/>
          </p:cNvSpPr>
          <p:nvPr/>
        </p:nvSpPr>
        <p:spPr>
          <a:xfrm>
            <a:off x="0" y="1314202"/>
            <a:ext cx="10261536" cy="54068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B3D9F"/>
              </a:buClr>
              <a:buSzPct val="80000"/>
              <a:buFont typeface="Arial" panose="020B0604020202020204" pitchFamily="34" charset="0"/>
              <a:buNone/>
              <a:tabLst/>
              <a:defRPr/>
            </a:pP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B5A66F85-1858-4201-80EB-16D194A61D3B}"/>
              </a:ext>
            </a:extLst>
          </p:cNvPr>
          <p:cNvSpPr/>
          <p:nvPr/>
        </p:nvSpPr>
        <p:spPr>
          <a:xfrm>
            <a:off x="430886" y="299569"/>
            <a:ext cx="74270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01</a:t>
            </a:r>
            <a:r>
              <a:rPr kumimoji="0" lang="en-US" sz="32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 </a:t>
            </a:r>
            <a:r>
              <a:rPr kumimoji="0" lang="en-US" sz="28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ASSISTENTE RUOLO E RESPONSABILITA’</a:t>
            </a:r>
            <a:endParaRPr kumimoji="0" lang="en-US" sz="2800" b="0" i="0" u="none" strike="noStrike" kern="1200" cap="none" spc="0" normalizeH="0" baseline="0" noProof="0" dirty="0">
              <a:ln>
                <a:noFill/>
              </a:ln>
              <a:solidFill>
                <a:srgbClr val="4472C4">
                  <a:lumMod val="75000"/>
                </a:srgbClr>
              </a:solidFill>
              <a:effectLst/>
              <a:uLnTx/>
              <a:uFillTx/>
              <a:latin typeface="Abadi Extra Light" panose="020B0204020104020204" pitchFamily="34" charset="0"/>
              <a:ea typeface="+mn-ea"/>
              <a:cs typeface="Arial" panose="020B0604020202020204" pitchFamily="34" charset="0"/>
            </a:endParaRPr>
          </a:p>
        </p:txBody>
      </p:sp>
      <p:sp>
        <p:nvSpPr>
          <p:cNvPr id="4" name="Rettangolo 3">
            <a:extLst>
              <a:ext uri="{FF2B5EF4-FFF2-40B4-BE49-F238E27FC236}">
                <a16:creationId xmlns:a16="http://schemas.microsoft.com/office/drawing/2014/main" id="{CC938744-C32E-4D52-9207-D3544F65F56F}"/>
              </a:ext>
            </a:extLst>
          </p:cNvPr>
          <p:cNvSpPr/>
          <p:nvPr/>
        </p:nvSpPr>
        <p:spPr>
          <a:xfrm>
            <a:off x="725214" y="1508527"/>
            <a:ext cx="1120928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 </a:t>
            </a:r>
          </a:p>
        </p:txBody>
      </p:sp>
      <p:sp>
        <p:nvSpPr>
          <p:cNvPr id="9" name="Rettangolo 8">
            <a:extLst>
              <a:ext uri="{FF2B5EF4-FFF2-40B4-BE49-F238E27FC236}">
                <a16:creationId xmlns:a16="http://schemas.microsoft.com/office/drawing/2014/main" id="{3434661B-5DF1-48AC-8790-5698F314D280}"/>
              </a:ext>
            </a:extLst>
          </p:cNvPr>
          <p:cNvSpPr/>
          <p:nvPr/>
        </p:nvSpPr>
        <p:spPr>
          <a:xfrm>
            <a:off x="-61912" y="2173569"/>
            <a:ext cx="5038745" cy="33547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4472C4"/>
                </a:solidFill>
                <a:effectLst/>
                <a:uLnTx/>
                <a:uFillTx/>
                <a:latin typeface="Abadi Extra Light" panose="020B0204020104020204" pitchFamily="34" charset="0"/>
                <a:ea typeface="+mn-ea"/>
                <a:cs typeface="Arial" panose="020B0604020202020204" pitchFamily="34" charset="0"/>
              </a:rPr>
              <a:t>ci prendiamo CURA…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4400" b="1" i="0" u="none" strike="noStrike" kern="1200" cap="none" spc="0" normalizeH="0" baseline="0" noProof="0" dirty="0">
              <a:ln>
                <a:noFill/>
              </a:ln>
              <a:solidFill>
                <a:srgbClr val="4472C4"/>
              </a:solidFill>
              <a:effectLst/>
              <a:uLnTx/>
              <a:uFillTx/>
              <a:latin typeface="Aharoni" panose="02010803020104030203" pitchFamily="2" charset="-79"/>
              <a:ea typeface="+mn-ea"/>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srgbClr val="4472C4"/>
                </a:solidFill>
                <a:effectLst/>
                <a:uLnTx/>
                <a:uFillTx/>
                <a:latin typeface="Abadi Extra Light" panose="020B0204020104020204" pitchFamily="34" charset="0"/>
                <a:ea typeface="+mn-ea"/>
                <a:cs typeface="Arial" panose="020B0604020202020204" pitchFamily="34" charset="0"/>
              </a:rPr>
              <a:t> del suo </a:t>
            </a:r>
            <a:r>
              <a:rPr kumimoji="0" lang="it-IT" sz="4400" b="1" i="0" u="none" strike="noStrike" kern="1200" cap="none" spc="0" normalizeH="0" baseline="0" noProof="0" dirty="0">
                <a:ln>
                  <a:noFill/>
                </a:ln>
                <a:solidFill>
                  <a:srgbClr val="4472C4"/>
                </a:solidFill>
                <a:effectLst/>
                <a:uLnTx/>
                <a:uFillTx/>
                <a:latin typeface="Aharoni" panose="02010803020104030203" pitchFamily="2" charset="-79"/>
                <a:ea typeface="+mn-ea"/>
                <a:cs typeface="Aharoni" panose="02010803020104030203" pitchFamily="2" charset="-79"/>
              </a:rPr>
              <a:t>sorriso</a:t>
            </a:r>
            <a:r>
              <a:rPr kumimoji="0" lang="it-IT" sz="4000" b="1" i="0" u="none" strike="noStrike" kern="1200" cap="none" spc="0" normalizeH="0" baseline="0" noProof="0" dirty="0">
                <a:ln>
                  <a:noFill/>
                </a:ln>
                <a:solidFill>
                  <a:srgbClr val="4472C4"/>
                </a:solidFill>
                <a:effectLst/>
                <a:uLnTx/>
                <a:uFillTx/>
                <a:latin typeface="Abadi Extra Light" panose="020B0204020104020204" pitchFamily="34" charset="0"/>
                <a:ea typeface="+mn-ea"/>
                <a:cs typeface="Arial" panose="020B0604020202020204" pitchFamily="34" charset="0"/>
              </a:rPr>
              <a:t> ma anche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srgbClr val="4472C4"/>
                </a:solidFill>
                <a:effectLst/>
                <a:uLnTx/>
                <a:uFillTx/>
                <a:latin typeface="Abadi Extra Light" panose="020B0204020104020204" pitchFamily="34" charset="0"/>
                <a:ea typeface="+mn-ea"/>
                <a:cs typeface="Arial" panose="020B0604020202020204" pitchFamily="34" charset="0"/>
              </a:rPr>
              <a:t>della sua </a:t>
            </a:r>
            <a:r>
              <a:rPr kumimoji="0" lang="it-IT" sz="4400" b="1" i="0" u="none" strike="noStrike" kern="1200" cap="none" spc="0" normalizeH="0" baseline="0" noProof="0" dirty="0">
                <a:ln>
                  <a:noFill/>
                </a:ln>
                <a:solidFill>
                  <a:srgbClr val="4472C4"/>
                </a:solidFill>
                <a:effectLst/>
                <a:uLnTx/>
                <a:uFillTx/>
                <a:latin typeface="Aharoni" panose="02010803020104030203" pitchFamily="2" charset="-79"/>
                <a:ea typeface="+mn-ea"/>
                <a:cs typeface="Aharoni" panose="02010803020104030203" pitchFamily="2" charset="-79"/>
              </a:rPr>
              <a:t>salute</a:t>
            </a:r>
          </a:p>
        </p:txBody>
      </p:sp>
      <p:pic>
        <p:nvPicPr>
          <p:cNvPr id="11" name="Picture 2" descr="Risultati immagini per dental assistant">
            <a:extLst>
              <a:ext uri="{FF2B5EF4-FFF2-40B4-BE49-F238E27FC236}">
                <a16:creationId xmlns:a16="http://schemas.microsoft.com/office/drawing/2014/main" id="{E6F4D649-6164-40A9-8BE5-AB76F5BE0C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702047" y="1177267"/>
            <a:ext cx="5845791" cy="5509130"/>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piè di pagina 2">
            <a:extLst>
              <a:ext uri="{FF2B5EF4-FFF2-40B4-BE49-F238E27FC236}">
                <a16:creationId xmlns:a16="http://schemas.microsoft.com/office/drawing/2014/main" id="{3B4AD7EF-E488-4085-88AB-94DD8753C8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5" name="Segnaposto data 4"/>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46413891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7" name="Shape 211">
            <a:extLst>
              <a:ext uri="{FF2B5EF4-FFF2-40B4-BE49-F238E27FC236}">
                <a16:creationId xmlns:a16="http://schemas.microsoft.com/office/drawing/2014/main" id="{B0999147-1B75-4119-8F18-8F7962096DCC}"/>
              </a:ext>
            </a:extLst>
          </p:cNvPr>
          <p:cNvSpPr txBox="1">
            <a:spLocks/>
          </p:cNvSpPr>
          <p:nvPr/>
        </p:nvSpPr>
        <p:spPr>
          <a:xfrm>
            <a:off x="0" y="1314202"/>
            <a:ext cx="10261536" cy="54068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B3D9F"/>
              </a:buClr>
              <a:buSzPct val="80000"/>
              <a:buFont typeface="Arial" panose="020B0604020202020204" pitchFamily="34" charset="0"/>
              <a:buNone/>
              <a:tabLst/>
              <a:defRPr/>
            </a:pP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B5A66F85-1858-4201-80EB-16D194A61D3B}"/>
              </a:ext>
            </a:extLst>
          </p:cNvPr>
          <p:cNvSpPr/>
          <p:nvPr/>
        </p:nvSpPr>
        <p:spPr>
          <a:xfrm>
            <a:off x="430886" y="299569"/>
            <a:ext cx="74270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01</a:t>
            </a:r>
            <a:r>
              <a:rPr kumimoji="0" lang="en-US" sz="32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 </a:t>
            </a:r>
            <a:r>
              <a:rPr kumimoji="0" lang="en-US" sz="28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ASSISTENTE RUOLO E RESPONSABILITA’</a:t>
            </a:r>
            <a:endParaRPr kumimoji="0" lang="en-US" sz="2800" b="0" i="0" u="none" strike="noStrike" kern="1200" cap="none" spc="0" normalizeH="0" baseline="0" noProof="0" dirty="0">
              <a:ln>
                <a:noFill/>
              </a:ln>
              <a:solidFill>
                <a:srgbClr val="4472C4">
                  <a:lumMod val="75000"/>
                </a:srgbClr>
              </a:solidFill>
              <a:effectLst/>
              <a:uLnTx/>
              <a:uFillTx/>
              <a:latin typeface="Abadi Extra Light" panose="020B0204020104020204" pitchFamily="34" charset="0"/>
              <a:ea typeface="+mn-ea"/>
              <a:cs typeface="Arial" panose="020B0604020202020204" pitchFamily="34" charset="0"/>
            </a:endParaRPr>
          </a:p>
        </p:txBody>
      </p:sp>
      <p:sp>
        <p:nvSpPr>
          <p:cNvPr id="4" name="Rettangolo 3">
            <a:extLst>
              <a:ext uri="{FF2B5EF4-FFF2-40B4-BE49-F238E27FC236}">
                <a16:creationId xmlns:a16="http://schemas.microsoft.com/office/drawing/2014/main" id="{CC938744-C32E-4D52-9207-D3544F65F56F}"/>
              </a:ext>
            </a:extLst>
          </p:cNvPr>
          <p:cNvSpPr/>
          <p:nvPr/>
        </p:nvSpPr>
        <p:spPr>
          <a:xfrm>
            <a:off x="725214" y="1508527"/>
            <a:ext cx="1120928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 </a:t>
            </a:r>
          </a:p>
        </p:txBody>
      </p:sp>
      <p:sp>
        <p:nvSpPr>
          <p:cNvPr id="10" name="Rettangolo 9">
            <a:extLst>
              <a:ext uri="{FF2B5EF4-FFF2-40B4-BE49-F238E27FC236}">
                <a16:creationId xmlns:a16="http://schemas.microsoft.com/office/drawing/2014/main" id="{C07444AD-C401-4B40-A925-AF21F006A6A7}"/>
              </a:ext>
            </a:extLst>
          </p:cNvPr>
          <p:cNvSpPr/>
          <p:nvPr/>
        </p:nvSpPr>
        <p:spPr>
          <a:xfrm>
            <a:off x="-61912" y="1621015"/>
            <a:ext cx="5000625" cy="39703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4472C4"/>
                </a:solidFill>
                <a:effectLst/>
                <a:uLnTx/>
                <a:uFillTx/>
                <a:latin typeface="Abadi Extra Light" panose="020B0204020104020204" pitchFamily="34" charset="0"/>
                <a:ea typeface="+mn-ea"/>
                <a:cs typeface="Arial" panose="020B0604020202020204" pitchFamily="34" charset="0"/>
              </a:rPr>
              <a:t>ci prendiamo CURA…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4400" b="1" i="0" u="none" strike="noStrike" kern="1200" cap="none" spc="0" normalizeH="0" baseline="0" noProof="0" dirty="0">
              <a:ln>
                <a:noFill/>
              </a:ln>
              <a:solidFill>
                <a:srgbClr val="4472C4"/>
              </a:solidFill>
              <a:effectLst/>
              <a:uLnTx/>
              <a:uFillTx/>
              <a:latin typeface="Aharoni" panose="02010803020104030203" pitchFamily="2" charset="-79"/>
              <a:ea typeface="+mn-ea"/>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srgbClr val="4472C4"/>
                </a:solidFill>
                <a:effectLst/>
                <a:uLnTx/>
                <a:uFillTx/>
                <a:latin typeface="Abadi Extra Light" panose="020B0204020104020204" pitchFamily="34" charset="0"/>
                <a:ea typeface="+mn-ea"/>
                <a:cs typeface="Arial" panose="020B0604020202020204" pitchFamily="34" charset="0"/>
              </a:rPr>
              <a:t> della </a:t>
            </a:r>
            <a:r>
              <a:rPr kumimoji="0" lang="it-IT" sz="4400" b="1" i="0" u="none" strike="noStrike" kern="1200" cap="none" spc="0" normalizeH="0" baseline="0" noProof="0" dirty="0">
                <a:ln>
                  <a:noFill/>
                </a:ln>
                <a:solidFill>
                  <a:srgbClr val="4472C4"/>
                </a:solidFill>
                <a:effectLst/>
                <a:uLnTx/>
                <a:uFillTx/>
                <a:latin typeface="Aharoni" panose="02010803020104030203" pitchFamily="2" charset="-79"/>
                <a:ea typeface="+mn-ea"/>
                <a:cs typeface="Aharoni" panose="02010803020104030203" pitchFamily="2" charset="-79"/>
              </a:rPr>
              <a:t>nostra salute </a:t>
            </a:r>
            <a:r>
              <a:rPr kumimoji="0" lang="it-IT" sz="4000" b="1" i="0" u="none" strike="noStrike" kern="1200" cap="none" spc="0" normalizeH="0" baseline="0" noProof="0" dirty="0">
                <a:ln>
                  <a:noFill/>
                </a:ln>
                <a:solidFill>
                  <a:srgbClr val="4472C4"/>
                </a:solidFill>
                <a:effectLst/>
                <a:uLnTx/>
                <a:uFillTx/>
                <a:latin typeface="Abadi Extra Light" panose="020B0204020104020204" pitchFamily="34" charset="0"/>
                <a:ea typeface="+mn-ea"/>
                <a:cs typeface="Arial" panose="020B0604020202020204" pitchFamily="34" charset="0"/>
              </a:rPr>
              <a:t>e di quella di tutto 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a:noFill/>
                </a:ln>
                <a:solidFill>
                  <a:srgbClr val="4472C4"/>
                </a:solidFill>
                <a:effectLst/>
                <a:uLnTx/>
                <a:uFillTx/>
                <a:latin typeface="Aharoni" panose="02010803020104030203" pitchFamily="2" charset="-79"/>
                <a:ea typeface="+mn-ea"/>
                <a:cs typeface="Aharoni" panose="02010803020104030203" pitchFamily="2" charset="-79"/>
              </a:rPr>
              <a:t>team odontoiatrico</a:t>
            </a:r>
          </a:p>
        </p:txBody>
      </p:sp>
      <p:pic>
        <p:nvPicPr>
          <p:cNvPr id="12" name="Picture 2" descr="Risultati immagini per dental team">
            <a:extLst>
              <a:ext uri="{FF2B5EF4-FFF2-40B4-BE49-F238E27FC236}">
                <a16:creationId xmlns:a16="http://schemas.microsoft.com/office/drawing/2014/main" id="{3984115E-586D-47C1-8CF6-9D3D1AA6F4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309085" y="1104390"/>
            <a:ext cx="6528072" cy="5454041"/>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piè di pagina 2">
            <a:extLst>
              <a:ext uri="{FF2B5EF4-FFF2-40B4-BE49-F238E27FC236}">
                <a16:creationId xmlns:a16="http://schemas.microsoft.com/office/drawing/2014/main" id="{61DAC945-58B0-4388-8B22-FECED07106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5" name="Segnaposto data 4"/>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352010512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7" name="Shape 211">
            <a:extLst>
              <a:ext uri="{FF2B5EF4-FFF2-40B4-BE49-F238E27FC236}">
                <a16:creationId xmlns:a16="http://schemas.microsoft.com/office/drawing/2014/main" id="{B0999147-1B75-4119-8F18-8F7962096DCC}"/>
              </a:ext>
            </a:extLst>
          </p:cNvPr>
          <p:cNvSpPr txBox="1">
            <a:spLocks/>
          </p:cNvSpPr>
          <p:nvPr/>
        </p:nvSpPr>
        <p:spPr>
          <a:xfrm>
            <a:off x="0" y="1314202"/>
            <a:ext cx="10261536" cy="54068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B3D9F"/>
              </a:buClr>
              <a:buSzPct val="80000"/>
              <a:buFont typeface="Arial" panose="020B0604020202020204" pitchFamily="34" charset="0"/>
              <a:buNone/>
              <a:tabLst/>
              <a:defRPr/>
            </a:pP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B5A66F85-1858-4201-80EB-16D194A61D3B}"/>
              </a:ext>
            </a:extLst>
          </p:cNvPr>
          <p:cNvSpPr/>
          <p:nvPr/>
        </p:nvSpPr>
        <p:spPr>
          <a:xfrm>
            <a:off x="430886" y="299569"/>
            <a:ext cx="74270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01</a:t>
            </a:r>
            <a:r>
              <a:rPr kumimoji="0" lang="en-US" sz="32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 </a:t>
            </a:r>
            <a:r>
              <a:rPr kumimoji="0" lang="en-US" sz="28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ASSISTENTE RUOLO E RESPONSABILITA’</a:t>
            </a:r>
            <a:endParaRPr kumimoji="0" lang="en-US" sz="2800" b="0" i="0" u="none" strike="noStrike" kern="1200" cap="none" spc="0" normalizeH="0" baseline="0" noProof="0" dirty="0">
              <a:ln>
                <a:noFill/>
              </a:ln>
              <a:solidFill>
                <a:srgbClr val="4472C4">
                  <a:lumMod val="75000"/>
                </a:srgbClr>
              </a:solidFill>
              <a:effectLst/>
              <a:uLnTx/>
              <a:uFillTx/>
              <a:latin typeface="Abadi Extra Light" panose="020B0204020104020204" pitchFamily="34" charset="0"/>
              <a:ea typeface="+mn-ea"/>
              <a:cs typeface="Arial" panose="020B0604020202020204" pitchFamily="34" charset="0"/>
            </a:endParaRPr>
          </a:p>
        </p:txBody>
      </p:sp>
      <p:sp>
        <p:nvSpPr>
          <p:cNvPr id="4" name="Rettangolo 3">
            <a:extLst>
              <a:ext uri="{FF2B5EF4-FFF2-40B4-BE49-F238E27FC236}">
                <a16:creationId xmlns:a16="http://schemas.microsoft.com/office/drawing/2014/main" id="{CC938744-C32E-4D52-9207-D3544F65F56F}"/>
              </a:ext>
            </a:extLst>
          </p:cNvPr>
          <p:cNvSpPr/>
          <p:nvPr/>
        </p:nvSpPr>
        <p:spPr>
          <a:xfrm>
            <a:off x="725214" y="1508527"/>
            <a:ext cx="1120928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 </a:t>
            </a:r>
          </a:p>
        </p:txBody>
      </p:sp>
      <p:pic>
        <p:nvPicPr>
          <p:cNvPr id="9" name="Picture 2" descr="Risultati immagini per crescita">
            <a:extLst>
              <a:ext uri="{FF2B5EF4-FFF2-40B4-BE49-F238E27FC236}">
                <a16:creationId xmlns:a16="http://schemas.microsoft.com/office/drawing/2014/main" id="{E7C98215-B117-42BF-90F2-2AB7FDC2BB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914400" y="970329"/>
            <a:ext cx="10363200" cy="5386021"/>
          </a:xfrm>
          <a:prstGeom prst="rect">
            <a:avLst/>
          </a:prstGeom>
          <a:noFill/>
          <a:extLst>
            <a:ext uri="{909E8E84-426E-40DD-AFC4-6F175D3DCCD1}">
              <a14:hiddenFill xmlns:a14="http://schemas.microsoft.com/office/drawing/2010/main">
                <a:solidFill>
                  <a:srgbClr val="FFFFFF"/>
                </a:solidFill>
              </a14:hiddenFill>
            </a:ext>
          </a:extLst>
        </p:spPr>
      </p:pic>
      <p:sp>
        <p:nvSpPr>
          <p:cNvPr id="11" name="Rettangolo 10">
            <a:extLst>
              <a:ext uri="{FF2B5EF4-FFF2-40B4-BE49-F238E27FC236}">
                <a16:creationId xmlns:a16="http://schemas.microsoft.com/office/drawing/2014/main" id="{25CD5DE3-48D5-4EC8-8A58-12230C7B3A31}"/>
              </a:ext>
            </a:extLst>
          </p:cNvPr>
          <p:cNvSpPr/>
          <p:nvPr/>
        </p:nvSpPr>
        <p:spPr>
          <a:xfrm>
            <a:off x="4388438" y="1508527"/>
            <a:ext cx="6938962" cy="323165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Arial" panose="020B0604020202020204" pitchFamily="34" charset="0"/>
              </a:rPr>
              <a:t>ci prendiamo CURA…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4400" b="1"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Arial" panose="020B0604020202020204" pitchFamily="34" charset="0"/>
              </a:rPr>
              <a:t> della </a:t>
            </a:r>
            <a:r>
              <a:rPr kumimoji="0" lang="it-IT" sz="4400" b="1"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crescita </a:t>
            </a:r>
            <a:r>
              <a:rPr kumimoji="0" lang="it-IT" sz="40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Arial" panose="020B0604020202020204" pitchFamily="34" charset="0"/>
              </a:rPr>
              <a:t>d</a:t>
            </a:r>
            <a:r>
              <a:rPr kumimoji="0" lang="it-IT" sz="4400" b="1"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ella </a:t>
            </a:r>
            <a:r>
              <a:rPr kumimoji="0" lang="it-IT" sz="4400" b="1" i="0" u="none" strike="noStrike" kern="1200" cap="none" spc="0" normalizeH="0" baseline="0" noProof="0" dirty="0" err="1">
                <a:ln>
                  <a:noFill/>
                </a:ln>
                <a:solidFill>
                  <a:prstClr val="white"/>
                </a:solidFill>
                <a:effectLst/>
                <a:uLnTx/>
                <a:uFillTx/>
                <a:latin typeface="Aharoni" panose="02010803020104030203" pitchFamily="2" charset="-79"/>
                <a:ea typeface="+mn-ea"/>
                <a:cs typeface="Aharoni" panose="02010803020104030203" pitchFamily="2" charset="-79"/>
              </a:rPr>
              <a:t>attivita</a:t>
            </a:r>
            <a:r>
              <a:rPr kumimoji="0" lang="it-IT" sz="40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Arial" panose="020B0604020202020204" pitchFamily="34" charset="0"/>
              </a:rPr>
              <a:t>, della corretta gestione dei materiali e dei flussi di lavoro </a:t>
            </a:r>
            <a:endParaRPr kumimoji="0" lang="it-IT" sz="4400" b="1"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endParaRPr>
          </a:p>
        </p:txBody>
      </p:sp>
      <p:sp>
        <p:nvSpPr>
          <p:cNvPr id="3" name="Segnaposto piè di pagina 2">
            <a:extLst>
              <a:ext uri="{FF2B5EF4-FFF2-40B4-BE49-F238E27FC236}">
                <a16:creationId xmlns:a16="http://schemas.microsoft.com/office/drawing/2014/main" id="{7AFEC5D3-DF80-470D-89EB-BE5FBB52BC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endParaRPr kumimoji="0" lang="it-IT"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egnaposto data 4"/>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296631267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7" name="Segnaposto piè di pagina 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pic>
        <p:nvPicPr>
          <p:cNvPr id="5" name="Immagine 4">
            <a:extLst>
              <a:ext uri="{FF2B5EF4-FFF2-40B4-BE49-F238E27FC236}">
                <a16:creationId xmlns:a16="http://schemas.microsoft.com/office/drawing/2014/main" id="{B87EDA54-0B0B-4414-A889-F387D27201E0}"/>
              </a:ext>
            </a:extLst>
          </p:cNvPr>
          <p:cNvPicPr>
            <a:picLocks noChangeAspect="1"/>
          </p:cNvPicPr>
          <p:nvPr/>
        </p:nvPicPr>
        <p:blipFill>
          <a:blip r:embed="rId5"/>
          <a:stretch>
            <a:fillRect/>
          </a:stretch>
        </p:blipFill>
        <p:spPr>
          <a:xfrm>
            <a:off x="603504" y="1063943"/>
            <a:ext cx="6709664" cy="4417196"/>
          </a:xfrm>
          <a:prstGeom prst="rect">
            <a:avLst/>
          </a:prstGeom>
        </p:spPr>
      </p:pic>
      <p:sp>
        <p:nvSpPr>
          <p:cNvPr id="10" name="Rettangolo 9">
            <a:extLst>
              <a:ext uri="{FF2B5EF4-FFF2-40B4-BE49-F238E27FC236}">
                <a16:creationId xmlns:a16="http://schemas.microsoft.com/office/drawing/2014/main" id="{A4ED73DB-7542-4DE5-A295-4794D54AD788}"/>
              </a:ext>
            </a:extLst>
          </p:cNvPr>
          <p:cNvSpPr/>
          <p:nvPr/>
        </p:nvSpPr>
        <p:spPr>
          <a:xfrm>
            <a:off x="7743212" y="3474028"/>
            <a:ext cx="2743200" cy="2031325"/>
          </a:xfrm>
          <a:prstGeom prst="rect">
            <a:avLst/>
          </a:prstGeom>
        </p:spPr>
        <p:txBody>
          <a:bodyPr wrap="square">
            <a:spAutoFit/>
          </a:bodyPr>
          <a:lstStyle/>
          <a:p>
            <a:r>
              <a:rPr lang="it-IT" dirty="0">
                <a:solidFill>
                  <a:prstClr val="black"/>
                </a:solidFill>
              </a:rPr>
              <a:t>IDEA nasce dalla volontà di qualificare e valorizzare il lavoro delle assistenti di studio odontoiatrico (ASO) nel rispetto dei ruoli di tutte le figure dell’équipe odontoiatrica</a:t>
            </a:r>
            <a:endParaRPr lang="it-IT" dirty="0"/>
          </a:p>
        </p:txBody>
      </p:sp>
      <p:cxnSp>
        <p:nvCxnSpPr>
          <p:cNvPr id="12" name="Connettore diritto 11">
            <a:extLst>
              <a:ext uri="{FF2B5EF4-FFF2-40B4-BE49-F238E27FC236}">
                <a16:creationId xmlns:a16="http://schemas.microsoft.com/office/drawing/2014/main" id="{7DE8C1B3-6823-452B-9311-B908EDF01837}"/>
              </a:ext>
            </a:extLst>
          </p:cNvPr>
          <p:cNvCxnSpPr/>
          <p:nvPr/>
        </p:nvCxnSpPr>
        <p:spPr>
          <a:xfrm flipV="1">
            <a:off x="7743212" y="5481139"/>
            <a:ext cx="4091737" cy="24214"/>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137035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7" name="Shape 211">
            <a:extLst>
              <a:ext uri="{FF2B5EF4-FFF2-40B4-BE49-F238E27FC236}">
                <a16:creationId xmlns:a16="http://schemas.microsoft.com/office/drawing/2014/main" id="{B0999147-1B75-4119-8F18-8F7962096DCC}"/>
              </a:ext>
            </a:extLst>
          </p:cNvPr>
          <p:cNvSpPr txBox="1">
            <a:spLocks/>
          </p:cNvSpPr>
          <p:nvPr/>
        </p:nvSpPr>
        <p:spPr>
          <a:xfrm>
            <a:off x="0" y="1314202"/>
            <a:ext cx="10261536" cy="54068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B3D9F"/>
              </a:buClr>
              <a:buSzPct val="80000"/>
              <a:buFont typeface="Arial" panose="020B0604020202020204" pitchFamily="34" charset="0"/>
              <a:buNone/>
              <a:tabLst/>
              <a:defRPr/>
            </a:pP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B5A66F85-1858-4201-80EB-16D194A61D3B}"/>
              </a:ext>
            </a:extLst>
          </p:cNvPr>
          <p:cNvSpPr/>
          <p:nvPr/>
        </p:nvSpPr>
        <p:spPr>
          <a:xfrm>
            <a:off x="430886" y="299569"/>
            <a:ext cx="74270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01</a:t>
            </a:r>
            <a:r>
              <a:rPr kumimoji="0" lang="en-US" sz="32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 </a:t>
            </a:r>
            <a:r>
              <a:rPr kumimoji="0" lang="en-US" sz="28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ASSISTENTE RUOLO E RESPONSABILITA’</a:t>
            </a:r>
            <a:endParaRPr kumimoji="0" lang="en-US" sz="2800" b="0" i="0" u="none" strike="noStrike" kern="1200" cap="none" spc="0" normalizeH="0" baseline="0" noProof="0" dirty="0">
              <a:ln>
                <a:noFill/>
              </a:ln>
              <a:solidFill>
                <a:srgbClr val="4472C4">
                  <a:lumMod val="75000"/>
                </a:srgbClr>
              </a:solidFill>
              <a:effectLst/>
              <a:uLnTx/>
              <a:uFillTx/>
              <a:latin typeface="Abadi Extra Light" panose="020B0204020104020204" pitchFamily="34" charset="0"/>
              <a:ea typeface="+mn-ea"/>
              <a:cs typeface="Arial" panose="020B0604020202020204" pitchFamily="34" charset="0"/>
            </a:endParaRPr>
          </a:p>
        </p:txBody>
      </p:sp>
      <p:sp>
        <p:nvSpPr>
          <p:cNvPr id="4" name="Rettangolo 3">
            <a:extLst>
              <a:ext uri="{FF2B5EF4-FFF2-40B4-BE49-F238E27FC236}">
                <a16:creationId xmlns:a16="http://schemas.microsoft.com/office/drawing/2014/main" id="{CC938744-C32E-4D52-9207-D3544F65F56F}"/>
              </a:ext>
            </a:extLst>
          </p:cNvPr>
          <p:cNvSpPr/>
          <p:nvPr/>
        </p:nvSpPr>
        <p:spPr>
          <a:xfrm>
            <a:off x="725214" y="1508527"/>
            <a:ext cx="1120928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 </a:t>
            </a:r>
          </a:p>
        </p:txBody>
      </p:sp>
      <p:sp>
        <p:nvSpPr>
          <p:cNvPr id="3" name="Segnaposto piè di pagina 2">
            <a:extLst>
              <a:ext uri="{FF2B5EF4-FFF2-40B4-BE49-F238E27FC236}">
                <a16:creationId xmlns:a16="http://schemas.microsoft.com/office/drawing/2014/main" id="{7AFEC5D3-DF80-470D-89EB-BE5FBB52BC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6" name="Rettangolo 5">
            <a:extLst>
              <a:ext uri="{FF2B5EF4-FFF2-40B4-BE49-F238E27FC236}">
                <a16:creationId xmlns:a16="http://schemas.microsoft.com/office/drawing/2014/main" id="{A18D3B23-6A40-417C-9688-522E37283FEF}"/>
              </a:ext>
            </a:extLst>
          </p:cNvPr>
          <p:cNvSpPr/>
          <p:nvPr/>
        </p:nvSpPr>
        <p:spPr>
          <a:xfrm>
            <a:off x="1736958" y="2329061"/>
            <a:ext cx="8749454"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Responsabilità delle scelte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L’A.S.O. non deve rendere conto solo a sé stesso, alla propria coscienza delle decisioni professionali ma rende conto anche a chiunque sia in qualche modo interessato alle sue decisioni. </a:t>
            </a:r>
          </a:p>
        </p:txBody>
      </p:sp>
      <p:sp>
        <p:nvSpPr>
          <p:cNvPr id="5" name="Segnaposto data 4"/>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87567104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7" name="Shape 211">
            <a:extLst>
              <a:ext uri="{FF2B5EF4-FFF2-40B4-BE49-F238E27FC236}">
                <a16:creationId xmlns:a16="http://schemas.microsoft.com/office/drawing/2014/main" id="{B0999147-1B75-4119-8F18-8F7962096DCC}"/>
              </a:ext>
            </a:extLst>
          </p:cNvPr>
          <p:cNvSpPr txBox="1">
            <a:spLocks/>
          </p:cNvSpPr>
          <p:nvPr/>
        </p:nvSpPr>
        <p:spPr>
          <a:xfrm>
            <a:off x="0" y="1314202"/>
            <a:ext cx="10261536" cy="54068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B3D9F"/>
              </a:buClr>
              <a:buSzPct val="80000"/>
              <a:buFont typeface="Arial" panose="020B0604020202020204" pitchFamily="34" charset="0"/>
              <a:buNone/>
              <a:tabLst/>
              <a:defRPr/>
            </a:pP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B5A66F85-1858-4201-80EB-16D194A61D3B}"/>
              </a:ext>
            </a:extLst>
          </p:cNvPr>
          <p:cNvSpPr/>
          <p:nvPr/>
        </p:nvSpPr>
        <p:spPr>
          <a:xfrm>
            <a:off x="430886" y="299569"/>
            <a:ext cx="74270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01</a:t>
            </a:r>
            <a:r>
              <a:rPr kumimoji="0" lang="en-US" sz="32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 </a:t>
            </a:r>
            <a:r>
              <a:rPr kumimoji="0" lang="en-US" sz="28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ASSISTENTE RUOLO E RESPONSABILITA’</a:t>
            </a:r>
            <a:endParaRPr kumimoji="0" lang="en-US" sz="2800" b="0" i="0" u="none" strike="noStrike" kern="1200" cap="none" spc="0" normalizeH="0" baseline="0" noProof="0" dirty="0">
              <a:ln>
                <a:noFill/>
              </a:ln>
              <a:solidFill>
                <a:srgbClr val="4472C4">
                  <a:lumMod val="75000"/>
                </a:srgbClr>
              </a:solidFill>
              <a:effectLst/>
              <a:uLnTx/>
              <a:uFillTx/>
              <a:latin typeface="Abadi Extra Light" panose="020B0204020104020204" pitchFamily="34" charset="0"/>
              <a:ea typeface="+mn-ea"/>
              <a:cs typeface="Arial" panose="020B0604020202020204" pitchFamily="34" charset="0"/>
            </a:endParaRPr>
          </a:p>
        </p:txBody>
      </p:sp>
      <p:sp>
        <p:nvSpPr>
          <p:cNvPr id="4" name="Rettangolo 3">
            <a:extLst>
              <a:ext uri="{FF2B5EF4-FFF2-40B4-BE49-F238E27FC236}">
                <a16:creationId xmlns:a16="http://schemas.microsoft.com/office/drawing/2014/main" id="{CC938744-C32E-4D52-9207-D3544F65F56F}"/>
              </a:ext>
            </a:extLst>
          </p:cNvPr>
          <p:cNvSpPr/>
          <p:nvPr/>
        </p:nvSpPr>
        <p:spPr>
          <a:xfrm>
            <a:off x="725214" y="1508527"/>
            <a:ext cx="1120928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 </a:t>
            </a:r>
          </a:p>
        </p:txBody>
      </p:sp>
      <p:sp>
        <p:nvSpPr>
          <p:cNvPr id="3" name="Segnaposto piè di pagina 2">
            <a:extLst>
              <a:ext uri="{FF2B5EF4-FFF2-40B4-BE49-F238E27FC236}">
                <a16:creationId xmlns:a16="http://schemas.microsoft.com/office/drawing/2014/main" id="{7AFEC5D3-DF80-470D-89EB-BE5FBB52BC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6" name="Rettangolo 5">
            <a:extLst>
              <a:ext uri="{FF2B5EF4-FFF2-40B4-BE49-F238E27FC236}">
                <a16:creationId xmlns:a16="http://schemas.microsoft.com/office/drawing/2014/main" id="{A18D3B23-6A40-417C-9688-522E37283FEF}"/>
              </a:ext>
            </a:extLst>
          </p:cNvPr>
          <p:cNvSpPr/>
          <p:nvPr/>
        </p:nvSpPr>
        <p:spPr>
          <a:xfrm>
            <a:off x="2040466" y="2305692"/>
            <a:ext cx="8111067"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ETICA ATTIVA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Quello che l’’A.S.O.  è chiamato a fare per la promozione del benessere della persona, del gruppo e della società</a:t>
            </a:r>
            <a:r>
              <a:rPr kumimoji="0" lang="it-IT"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
        <p:nvSpPr>
          <p:cNvPr id="5" name="Segnaposto data 4"/>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174989160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7" name="Shape 211">
            <a:extLst>
              <a:ext uri="{FF2B5EF4-FFF2-40B4-BE49-F238E27FC236}">
                <a16:creationId xmlns:a16="http://schemas.microsoft.com/office/drawing/2014/main" id="{B0999147-1B75-4119-8F18-8F7962096DCC}"/>
              </a:ext>
            </a:extLst>
          </p:cNvPr>
          <p:cNvSpPr txBox="1">
            <a:spLocks/>
          </p:cNvSpPr>
          <p:nvPr/>
        </p:nvSpPr>
        <p:spPr>
          <a:xfrm>
            <a:off x="0" y="1314202"/>
            <a:ext cx="10261536" cy="54068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B3D9F"/>
              </a:buClr>
              <a:buSzPct val="80000"/>
              <a:buFont typeface="Arial" panose="020B0604020202020204" pitchFamily="34" charset="0"/>
              <a:buNone/>
              <a:tabLst/>
              <a:defRPr/>
            </a:pP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B5A66F85-1858-4201-80EB-16D194A61D3B}"/>
              </a:ext>
            </a:extLst>
          </p:cNvPr>
          <p:cNvSpPr/>
          <p:nvPr/>
        </p:nvSpPr>
        <p:spPr>
          <a:xfrm>
            <a:off x="430886" y="299569"/>
            <a:ext cx="74270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01</a:t>
            </a:r>
            <a:r>
              <a:rPr kumimoji="0" lang="en-US" sz="32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 </a:t>
            </a:r>
            <a:r>
              <a:rPr kumimoji="0" lang="en-US" sz="28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ASSISTENTE RUOLO E RESPONSABILITA’</a:t>
            </a:r>
            <a:endParaRPr kumimoji="0" lang="en-US" sz="2800" b="0" i="0" u="none" strike="noStrike" kern="1200" cap="none" spc="0" normalizeH="0" baseline="0" noProof="0" dirty="0">
              <a:ln>
                <a:noFill/>
              </a:ln>
              <a:solidFill>
                <a:srgbClr val="4472C4">
                  <a:lumMod val="75000"/>
                </a:srgbClr>
              </a:solidFill>
              <a:effectLst/>
              <a:uLnTx/>
              <a:uFillTx/>
              <a:latin typeface="Abadi Extra Light" panose="020B0204020104020204" pitchFamily="34" charset="0"/>
              <a:ea typeface="+mn-ea"/>
              <a:cs typeface="Arial" panose="020B0604020202020204" pitchFamily="34" charset="0"/>
            </a:endParaRPr>
          </a:p>
        </p:txBody>
      </p:sp>
      <p:sp>
        <p:nvSpPr>
          <p:cNvPr id="4" name="Rettangolo 3">
            <a:extLst>
              <a:ext uri="{FF2B5EF4-FFF2-40B4-BE49-F238E27FC236}">
                <a16:creationId xmlns:a16="http://schemas.microsoft.com/office/drawing/2014/main" id="{CC938744-C32E-4D52-9207-D3544F65F56F}"/>
              </a:ext>
            </a:extLst>
          </p:cNvPr>
          <p:cNvSpPr/>
          <p:nvPr/>
        </p:nvSpPr>
        <p:spPr>
          <a:xfrm>
            <a:off x="725214" y="1508527"/>
            <a:ext cx="1120928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 </a:t>
            </a:r>
          </a:p>
        </p:txBody>
      </p:sp>
      <p:sp>
        <p:nvSpPr>
          <p:cNvPr id="3" name="Segnaposto piè di pagina 2">
            <a:extLst>
              <a:ext uri="{FF2B5EF4-FFF2-40B4-BE49-F238E27FC236}">
                <a16:creationId xmlns:a16="http://schemas.microsoft.com/office/drawing/2014/main" id="{7AFEC5D3-DF80-470D-89EB-BE5FBB52BC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6" name="Rettangolo 5">
            <a:extLst>
              <a:ext uri="{FF2B5EF4-FFF2-40B4-BE49-F238E27FC236}">
                <a16:creationId xmlns:a16="http://schemas.microsoft.com/office/drawing/2014/main" id="{A18D3B23-6A40-417C-9688-522E37283FEF}"/>
              </a:ext>
            </a:extLst>
          </p:cNvPr>
          <p:cNvSpPr/>
          <p:nvPr/>
        </p:nvSpPr>
        <p:spPr>
          <a:xfrm>
            <a:off x="2040466" y="2305692"/>
            <a:ext cx="8946284"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OPERATORE RIFLESSIVO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Capace di ragionare per giungere a delle decisioni il cui processo è connesso a valori personali, professionali e societari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
        <p:nvSpPr>
          <p:cNvPr id="5" name="Segnaposto data 4"/>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1942727758"/>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7" name="Shape 211">
            <a:extLst>
              <a:ext uri="{FF2B5EF4-FFF2-40B4-BE49-F238E27FC236}">
                <a16:creationId xmlns:a16="http://schemas.microsoft.com/office/drawing/2014/main" id="{B0999147-1B75-4119-8F18-8F7962096DCC}"/>
              </a:ext>
            </a:extLst>
          </p:cNvPr>
          <p:cNvSpPr txBox="1">
            <a:spLocks/>
          </p:cNvSpPr>
          <p:nvPr/>
        </p:nvSpPr>
        <p:spPr>
          <a:xfrm>
            <a:off x="0" y="1314202"/>
            <a:ext cx="10261536" cy="54068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B3D9F"/>
              </a:buClr>
              <a:buSzPct val="80000"/>
              <a:buFont typeface="Arial" panose="020B0604020202020204" pitchFamily="34" charset="0"/>
              <a:buNone/>
              <a:tabLst/>
              <a:defRPr/>
            </a:pP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B5A66F85-1858-4201-80EB-16D194A61D3B}"/>
              </a:ext>
            </a:extLst>
          </p:cNvPr>
          <p:cNvSpPr/>
          <p:nvPr/>
        </p:nvSpPr>
        <p:spPr>
          <a:xfrm>
            <a:off x="430886" y="299569"/>
            <a:ext cx="74270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01</a:t>
            </a:r>
            <a:r>
              <a:rPr kumimoji="0" lang="en-US" sz="32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 </a:t>
            </a:r>
            <a:r>
              <a:rPr kumimoji="0" lang="en-US" sz="28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ASSISTENTE RUOLO E RESPONSABILITA’</a:t>
            </a:r>
            <a:endParaRPr kumimoji="0" lang="en-US" sz="2800" b="0" i="0" u="none" strike="noStrike" kern="1200" cap="none" spc="0" normalizeH="0" baseline="0" noProof="0" dirty="0">
              <a:ln>
                <a:noFill/>
              </a:ln>
              <a:solidFill>
                <a:srgbClr val="4472C4">
                  <a:lumMod val="75000"/>
                </a:srgbClr>
              </a:solidFill>
              <a:effectLst/>
              <a:uLnTx/>
              <a:uFillTx/>
              <a:latin typeface="Abadi Extra Light" panose="020B0204020104020204" pitchFamily="34" charset="0"/>
              <a:ea typeface="+mn-ea"/>
              <a:cs typeface="Arial" panose="020B0604020202020204" pitchFamily="34" charset="0"/>
            </a:endParaRPr>
          </a:p>
        </p:txBody>
      </p:sp>
      <p:sp>
        <p:nvSpPr>
          <p:cNvPr id="4" name="Rettangolo 3">
            <a:extLst>
              <a:ext uri="{FF2B5EF4-FFF2-40B4-BE49-F238E27FC236}">
                <a16:creationId xmlns:a16="http://schemas.microsoft.com/office/drawing/2014/main" id="{CC938744-C32E-4D52-9207-D3544F65F56F}"/>
              </a:ext>
            </a:extLst>
          </p:cNvPr>
          <p:cNvSpPr/>
          <p:nvPr/>
        </p:nvSpPr>
        <p:spPr>
          <a:xfrm>
            <a:off x="725214" y="1508527"/>
            <a:ext cx="1120928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 </a:t>
            </a:r>
          </a:p>
        </p:txBody>
      </p:sp>
      <p:sp>
        <p:nvSpPr>
          <p:cNvPr id="3" name="Segnaposto piè di pagina 2">
            <a:extLst>
              <a:ext uri="{FF2B5EF4-FFF2-40B4-BE49-F238E27FC236}">
                <a16:creationId xmlns:a16="http://schemas.microsoft.com/office/drawing/2014/main" id="{7AFEC5D3-DF80-470D-89EB-BE5FBB52BC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pic>
        <p:nvPicPr>
          <p:cNvPr id="9" name="Immagine 8">
            <a:extLst>
              <a:ext uri="{FF2B5EF4-FFF2-40B4-BE49-F238E27FC236}">
                <a16:creationId xmlns:a16="http://schemas.microsoft.com/office/drawing/2014/main" id="{89FE554B-83A2-4CB1-AFE4-D3D437B1CA99}"/>
              </a:ext>
            </a:extLst>
          </p:cNvPr>
          <p:cNvPicPr>
            <a:picLocks noChangeAspect="1"/>
          </p:cNvPicPr>
          <p:nvPr/>
        </p:nvPicPr>
        <p:blipFill rotWithShape="1">
          <a:blip r:embed="rId5"/>
          <a:srcRect l="12251" t="13658" r="34374" b="16899"/>
          <a:stretch/>
        </p:blipFill>
        <p:spPr>
          <a:xfrm>
            <a:off x="1645920" y="1307024"/>
            <a:ext cx="6507480" cy="4760027"/>
          </a:xfrm>
          <a:prstGeom prst="rect">
            <a:avLst/>
          </a:prstGeom>
        </p:spPr>
      </p:pic>
      <p:sp>
        <p:nvSpPr>
          <p:cNvPr id="5" name="Segnaposto data 4"/>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3756674909"/>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7" name="Shape 211">
            <a:extLst>
              <a:ext uri="{FF2B5EF4-FFF2-40B4-BE49-F238E27FC236}">
                <a16:creationId xmlns:a16="http://schemas.microsoft.com/office/drawing/2014/main" id="{B0999147-1B75-4119-8F18-8F7962096DCC}"/>
              </a:ext>
            </a:extLst>
          </p:cNvPr>
          <p:cNvSpPr txBox="1">
            <a:spLocks/>
          </p:cNvSpPr>
          <p:nvPr/>
        </p:nvSpPr>
        <p:spPr>
          <a:xfrm>
            <a:off x="0" y="1314202"/>
            <a:ext cx="10261536" cy="54068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B3D9F"/>
              </a:buClr>
              <a:buSzPct val="80000"/>
              <a:buFont typeface="Arial" panose="020B0604020202020204" pitchFamily="34" charset="0"/>
              <a:buNone/>
              <a:tabLst/>
              <a:defRPr/>
            </a:pP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B5A66F85-1858-4201-80EB-16D194A61D3B}"/>
              </a:ext>
            </a:extLst>
          </p:cNvPr>
          <p:cNvSpPr/>
          <p:nvPr/>
        </p:nvSpPr>
        <p:spPr>
          <a:xfrm>
            <a:off x="430886" y="299569"/>
            <a:ext cx="74270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01</a:t>
            </a:r>
            <a:r>
              <a:rPr kumimoji="0" lang="en-US" sz="32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 </a:t>
            </a:r>
            <a:r>
              <a:rPr kumimoji="0" lang="en-US" sz="28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ASSISTENTE RUOLO E RESPONSABILITA’</a:t>
            </a:r>
            <a:endParaRPr kumimoji="0" lang="en-US" sz="2800" b="0" i="0" u="none" strike="noStrike" kern="1200" cap="none" spc="0" normalizeH="0" baseline="0" noProof="0" dirty="0">
              <a:ln>
                <a:noFill/>
              </a:ln>
              <a:solidFill>
                <a:srgbClr val="4472C4">
                  <a:lumMod val="75000"/>
                </a:srgbClr>
              </a:solidFill>
              <a:effectLst/>
              <a:uLnTx/>
              <a:uFillTx/>
              <a:latin typeface="Abadi Extra Light" panose="020B0204020104020204" pitchFamily="34" charset="0"/>
              <a:ea typeface="+mn-ea"/>
              <a:cs typeface="Arial" panose="020B0604020202020204" pitchFamily="34" charset="0"/>
            </a:endParaRPr>
          </a:p>
        </p:txBody>
      </p:sp>
      <p:sp>
        <p:nvSpPr>
          <p:cNvPr id="4" name="Rettangolo 3">
            <a:extLst>
              <a:ext uri="{FF2B5EF4-FFF2-40B4-BE49-F238E27FC236}">
                <a16:creationId xmlns:a16="http://schemas.microsoft.com/office/drawing/2014/main" id="{CC938744-C32E-4D52-9207-D3544F65F56F}"/>
              </a:ext>
            </a:extLst>
          </p:cNvPr>
          <p:cNvSpPr/>
          <p:nvPr/>
        </p:nvSpPr>
        <p:spPr>
          <a:xfrm>
            <a:off x="725214" y="1508527"/>
            <a:ext cx="1120928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 </a:t>
            </a:r>
          </a:p>
        </p:txBody>
      </p:sp>
      <p:sp>
        <p:nvSpPr>
          <p:cNvPr id="3" name="Segnaposto piè di pagina 2">
            <a:extLst>
              <a:ext uri="{FF2B5EF4-FFF2-40B4-BE49-F238E27FC236}">
                <a16:creationId xmlns:a16="http://schemas.microsoft.com/office/drawing/2014/main" id="{7AFEC5D3-DF80-470D-89EB-BE5FBB52BC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pic>
        <p:nvPicPr>
          <p:cNvPr id="9" name="Immagine 8">
            <a:extLst>
              <a:ext uri="{FF2B5EF4-FFF2-40B4-BE49-F238E27FC236}">
                <a16:creationId xmlns:a16="http://schemas.microsoft.com/office/drawing/2014/main" id="{89FE554B-83A2-4CB1-AFE4-D3D437B1CA99}"/>
              </a:ext>
            </a:extLst>
          </p:cNvPr>
          <p:cNvPicPr>
            <a:picLocks noChangeAspect="1"/>
          </p:cNvPicPr>
          <p:nvPr/>
        </p:nvPicPr>
        <p:blipFill rotWithShape="1">
          <a:blip r:embed="rId5"/>
          <a:srcRect l="12251" t="36897" r="34374" b="30134"/>
          <a:stretch/>
        </p:blipFill>
        <p:spPr>
          <a:xfrm>
            <a:off x="257503" y="1677005"/>
            <a:ext cx="11386975" cy="3954394"/>
          </a:xfrm>
          <a:prstGeom prst="rect">
            <a:avLst/>
          </a:prstGeom>
        </p:spPr>
      </p:pic>
      <p:cxnSp>
        <p:nvCxnSpPr>
          <p:cNvPr id="10" name="Connettore diritto 9">
            <a:extLst>
              <a:ext uri="{FF2B5EF4-FFF2-40B4-BE49-F238E27FC236}">
                <a16:creationId xmlns:a16="http://schemas.microsoft.com/office/drawing/2014/main" id="{B6C2C5FB-A2C0-4ADE-AB0F-67C80B1C0E0D}"/>
              </a:ext>
            </a:extLst>
          </p:cNvPr>
          <p:cNvCxnSpPr/>
          <p:nvPr/>
        </p:nvCxnSpPr>
        <p:spPr>
          <a:xfrm>
            <a:off x="8543109" y="2220686"/>
            <a:ext cx="75764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pic>
        <p:nvPicPr>
          <p:cNvPr id="11" name="Immagine 10">
            <a:extLst>
              <a:ext uri="{FF2B5EF4-FFF2-40B4-BE49-F238E27FC236}">
                <a16:creationId xmlns:a16="http://schemas.microsoft.com/office/drawing/2014/main" id="{9F53EB6F-CB2A-4BC7-BE09-3B48B902EA6C}"/>
              </a:ext>
            </a:extLst>
          </p:cNvPr>
          <p:cNvPicPr>
            <a:picLocks noChangeAspect="1"/>
          </p:cNvPicPr>
          <p:nvPr/>
        </p:nvPicPr>
        <p:blipFill>
          <a:blip r:embed="rId6"/>
          <a:stretch>
            <a:fillRect/>
          </a:stretch>
        </p:blipFill>
        <p:spPr>
          <a:xfrm flipV="1">
            <a:off x="845350" y="2618952"/>
            <a:ext cx="9952187" cy="45719"/>
          </a:xfrm>
          <a:prstGeom prst="rect">
            <a:avLst/>
          </a:prstGeom>
        </p:spPr>
      </p:pic>
      <p:pic>
        <p:nvPicPr>
          <p:cNvPr id="12" name="Immagine 11">
            <a:extLst>
              <a:ext uri="{FF2B5EF4-FFF2-40B4-BE49-F238E27FC236}">
                <a16:creationId xmlns:a16="http://schemas.microsoft.com/office/drawing/2014/main" id="{AD85BF75-63D6-4007-B10B-622D727137BC}"/>
              </a:ext>
            </a:extLst>
          </p:cNvPr>
          <p:cNvPicPr>
            <a:picLocks noChangeAspect="1"/>
          </p:cNvPicPr>
          <p:nvPr/>
        </p:nvPicPr>
        <p:blipFill>
          <a:blip r:embed="rId6"/>
          <a:stretch>
            <a:fillRect/>
          </a:stretch>
        </p:blipFill>
        <p:spPr>
          <a:xfrm flipV="1">
            <a:off x="1819621" y="4697711"/>
            <a:ext cx="8003647" cy="45719"/>
          </a:xfrm>
          <a:prstGeom prst="rect">
            <a:avLst/>
          </a:prstGeom>
        </p:spPr>
      </p:pic>
      <p:pic>
        <p:nvPicPr>
          <p:cNvPr id="13" name="Immagine 12">
            <a:extLst>
              <a:ext uri="{FF2B5EF4-FFF2-40B4-BE49-F238E27FC236}">
                <a16:creationId xmlns:a16="http://schemas.microsoft.com/office/drawing/2014/main" id="{ACAB87C8-B059-410F-944E-F59DFA5901B3}"/>
              </a:ext>
            </a:extLst>
          </p:cNvPr>
          <p:cNvPicPr>
            <a:picLocks noChangeAspect="1"/>
          </p:cNvPicPr>
          <p:nvPr/>
        </p:nvPicPr>
        <p:blipFill>
          <a:blip r:embed="rId6"/>
          <a:stretch>
            <a:fillRect/>
          </a:stretch>
        </p:blipFill>
        <p:spPr>
          <a:xfrm flipV="1">
            <a:off x="725213" y="5140781"/>
            <a:ext cx="5714775" cy="45719"/>
          </a:xfrm>
          <a:prstGeom prst="rect">
            <a:avLst/>
          </a:prstGeom>
        </p:spPr>
      </p:pic>
      <p:pic>
        <p:nvPicPr>
          <p:cNvPr id="15" name="Immagine 14">
            <a:extLst>
              <a:ext uri="{FF2B5EF4-FFF2-40B4-BE49-F238E27FC236}">
                <a16:creationId xmlns:a16="http://schemas.microsoft.com/office/drawing/2014/main" id="{9F53EB6F-CB2A-4BC7-BE09-3B48B902EA6C}"/>
              </a:ext>
            </a:extLst>
          </p:cNvPr>
          <p:cNvPicPr>
            <a:picLocks noChangeAspect="1"/>
          </p:cNvPicPr>
          <p:nvPr/>
        </p:nvPicPr>
        <p:blipFill>
          <a:blip r:embed="rId6"/>
          <a:stretch>
            <a:fillRect/>
          </a:stretch>
        </p:blipFill>
        <p:spPr>
          <a:xfrm flipV="1">
            <a:off x="845350" y="3056635"/>
            <a:ext cx="9952187" cy="45719"/>
          </a:xfrm>
          <a:prstGeom prst="rect">
            <a:avLst/>
          </a:prstGeom>
        </p:spPr>
      </p:pic>
      <p:sp>
        <p:nvSpPr>
          <p:cNvPr id="5" name="Segnaposto data 4"/>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620655116"/>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7" name="Shape 211">
            <a:extLst>
              <a:ext uri="{FF2B5EF4-FFF2-40B4-BE49-F238E27FC236}">
                <a16:creationId xmlns:a16="http://schemas.microsoft.com/office/drawing/2014/main" id="{B0999147-1B75-4119-8F18-8F7962096DCC}"/>
              </a:ext>
            </a:extLst>
          </p:cNvPr>
          <p:cNvSpPr txBox="1">
            <a:spLocks/>
          </p:cNvSpPr>
          <p:nvPr/>
        </p:nvSpPr>
        <p:spPr>
          <a:xfrm>
            <a:off x="0" y="1314202"/>
            <a:ext cx="10261536" cy="54068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B3D9F"/>
              </a:buClr>
              <a:buSzPct val="80000"/>
              <a:buFont typeface="Arial" panose="020B0604020202020204" pitchFamily="34" charset="0"/>
              <a:buNone/>
              <a:tabLst/>
              <a:defRPr/>
            </a:pP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B5A66F85-1858-4201-80EB-16D194A61D3B}"/>
              </a:ext>
            </a:extLst>
          </p:cNvPr>
          <p:cNvSpPr/>
          <p:nvPr/>
        </p:nvSpPr>
        <p:spPr>
          <a:xfrm>
            <a:off x="430886" y="299569"/>
            <a:ext cx="74270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01</a:t>
            </a:r>
            <a:r>
              <a:rPr kumimoji="0" lang="en-US" sz="32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 </a:t>
            </a:r>
            <a:r>
              <a:rPr kumimoji="0" lang="en-US" sz="28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ASSISTENTE RUOLO E RESPONSABILITA’</a:t>
            </a:r>
            <a:endParaRPr kumimoji="0" lang="en-US" sz="2800" b="0" i="0" u="none" strike="noStrike" kern="1200" cap="none" spc="0" normalizeH="0" baseline="0" noProof="0" dirty="0">
              <a:ln>
                <a:noFill/>
              </a:ln>
              <a:solidFill>
                <a:srgbClr val="4472C4">
                  <a:lumMod val="75000"/>
                </a:srgbClr>
              </a:solidFill>
              <a:effectLst/>
              <a:uLnTx/>
              <a:uFillTx/>
              <a:latin typeface="Abadi Extra Light" panose="020B0204020104020204" pitchFamily="34" charset="0"/>
              <a:ea typeface="+mn-ea"/>
              <a:cs typeface="Arial" panose="020B0604020202020204" pitchFamily="34" charset="0"/>
            </a:endParaRPr>
          </a:p>
        </p:txBody>
      </p:sp>
      <p:sp>
        <p:nvSpPr>
          <p:cNvPr id="4" name="Rettangolo 3">
            <a:extLst>
              <a:ext uri="{FF2B5EF4-FFF2-40B4-BE49-F238E27FC236}">
                <a16:creationId xmlns:a16="http://schemas.microsoft.com/office/drawing/2014/main" id="{CC938744-C32E-4D52-9207-D3544F65F56F}"/>
              </a:ext>
            </a:extLst>
          </p:cNvPr>
          <p:cNvSpPr/>
          <p:nvPr/>
        </p:nvSpPr>
        <p:spPr>
          <a:xfrm>
            <a:off x="725214" y="1508527"/>
            <a:ext cx="1120928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 </a:t>
            </a:r>
          </a:p>
        </p:txBody>
      </p:sp>
      <p:sp>
        <p:nvSpPr>
          <p:cNvPr id="3" name="Segnaposto piè di pagina 2">
            <a:extLst>
              <a:ext uri="{FF2B5EF4-FFF2-40B4-BE49-F238E27FC236}">
                <a16:creationId xmlns:a16="http://schemas.microsoft.com/office/drawing/2014/main" id="{7AFEC5D3-DF80-470D-89EB-BE5FBB52BC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pic>
        <p:nvPicPr>
          <p:cNvPr id="6" name="Immagine 5">
            <a:extLst>
              <a:ext uri="{FF2B5EF4-FFF2-40B4-BE49-F238E27FC236}">
                <a16:creationId xmlns:a16="http://schemas.microsoft.com/office/drawing/2014/main" id="{511AE6D6-3D37-4518-8FB5-A966719F6592}"/>
              </a:ext>
            </a:extLst>
          </p:cNvPr>
          <p:cNvPicPr>
            <a:picLocks noChangeAspect="1"/>
          </p:cNvPicPr>
          <p:nvPr/>
        </p:nvPicPr>
        <p:blipFill rotWithShape="1">
          <a:blip r:embed="rId5"/>
          <a:srcRect l="29607" t="23479" r="9428" b="41075"/>
          <a:stretch/>
        </p:blipFill>
        <p:spPr>
          <a:xfrm>
            <a:off x="313747" y="1625626"/>
            <a:ext cx="11564505" cy="3780312"/>
          </a:xfrm>
          <a:prstGeom prst="rect">
            <a:avLst/>
          </a:prstGeom>
        </p:spPr>
      </p:pic>
      <p:sp>
        <p:nvSpPr>
          <p:cNvPr id="5" name="Segnaposto data 4"/>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2767107592"/>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7" name="Shape 211">
            <a:extLst>
              <a:ext uri="{FF2B5EF4-FFF2-40B4-BE49-F238E27FC236}">
                <a16:creationId xmlns:a16="http://schemas.microsoft.com/office/drawing/2014/main" id="{B0999147-1B75-4119-8F18-8F7962096DCC}"/>
              </a:ext>
            </a:extLst>
          </p:cNvPr>
          <p:cNvSpPr txBox="1">
            <a:spLocks/>
          </p:cNvSpPr>
          <p:nvPr/>
        </p:nvSpPr>
        <p:spPr>
          <a:xfrm>
            <a:off x="0" y="1314202"/>
            <a:ext cx="10261536" cy="54068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B3D9F"/>
              </a:buClr>
              <a:buSzPct val="80000"/>
              <a:buFont typeface="Arial" panose="020B0604020202020204" pitchFamily="34" charset="0"/>
              <a:buNone/>
              <a:tabLst/>
              <a:defRPr/>
            </a:pP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B5A66F85-1858-4201-80EB-16D194A61D3B}"/>
              </a:ext>
            </a:extLst>
          </p:cNvPr>
          <p:cNvSpPr/>
          <p:nvPr/>
        </p:nvSpPr>
        <p:spPr>
          <a:xfrm>
            <a:off x="430886" y="299569"/>
            <a:ext cx="74270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01</a:t>
            </a:r>
            <a:r>
              <a:rPr kumimoji="0" lang="en-US" sz="32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 </a:t>
            </a:r>
            <a:r>
              <a:rPr kumimoji="0" lang="en-US" sz="28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ASSISTENTE RUOLO E RESPONSABILITA’</a:t>
            </a:r>
            <a:endParaRPr kumimoji="0" lang="en-US" sz="2800" b="0" i="0" u="none" strike="noStrike" kern="1200" cap="none" spc="0" normalizeH="0" baseline="0" noProof="0" dirty="0">
              <a:ln>
                <a:noFill/>
              </a:ln>
              <a:solidFill>
                <a:srgbClr val="4472C4">
                  <a:lumMod val="75000"/>
                </a:srgbClr>
              </a:solidFill>
              <a:effectLst/>
              <a:uLnTx/>
              <a:uFillTx/>
              <a:latin typeface="Abadi Extra Light" panose="020B0204020104020204" pitchFamily="34" charset="0"/>
              <a:ea typeface="+mn-ea"/>
              <a:cs typeface="Arial" panose="020B0604020202020204" pitchFamily="34" charset="0"/>
            </a:endParaRPr>
          </a:p>
        </p:txBody>
      </p:sp>
      <p:sp>
        <p:nvSpPr>
          <p:cNvPr id="4" name="Rettangolo 3">
            <a:extLst>
              <a:ext uri="{FF2B5EF4-FFF2-40B4-BE49-F238E27FC236}">
                <a16:creationId xmlns:a16="http://schemas.microsoft.com/office/drawing/2014/main" id="{CC938744-C32E-4D52-9207-D3544F65F56F}"/>
              </a:ext>
            </a:extLst>
          </p:cNvPr>
          <p:cNvSpPr/>
          <p:nvPr/>
        </p:nvSpPr>
        <p:spPr>
          <a:xfrm>
            <a:off x="725214" y="1508527"/>
            <a:ext cx="1120928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 </a:t>
            </a:r>
          </a:p>
        </p:txBody>
      </p:sp>
      <p:sp>
        <p:nvSpPr>
          <p:cNvPr id="3" name="Segnaposto piè di pagina 2">
            <a:extLst>
              <a:ext uri="{FF2B5EF4-FFF2-40B4-BE49-F238E27FC236}">
                <a16:creationId xmlns:a16="http://schemas.microsoft.com/office/drawing/2014/main" id="{7AFEC5D3-DF80-470D-89EB-BE5FBB52BC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pic>
        <p:nvPicPr>
          <p:cNvPr id="9" name="Immagine 8">
            <a:extLst>
              <a:ext uri="{FF2B5EF4-FFF2-40B4-BE49-F238E27FC236}">
                <a16:creationId xmlns:a16="http://schemas.microsoft.com/office/drawing/2014/main" id="{674EF1CC-96B1-4DBF-9E8A-69CE27A3BE8D}"/>
              </a:ext>
            </a:extLst>
          </p:cNvPr>
          <p:cNvPicPr>
            <a:picLocks noChangeAspect="1"/>
          </p:cNvPicPr>
          <p:nvPr/>
        </p:nvPicPr>
        <p:blipFill rotWithShape="1">
          <a:blip r:embed="rId5"/>
          <a:srcRect l="29285" t="23479" r="9214" b="34214"/>
          <a:stretch/>
        </p:blipFill>
        <p:spPr>
          <a:xfrm>
            <a:off x="876616" y="1735619"/>
            <a:ext cx="10438768" cy="4037293"/>
          </a:xfrm>
          <a:prstGeom prst="rect">
            <a:avLst/>
          </a:prstGeom>
        </p:spPr>
      </p:pic>
      <p:sp>
        <p:nvSpPr>
          <p:cNvPr id="5" name="Segnaposto data 4"/>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2729324310"/>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26126"/>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7" name="Shape 211">
            <a:extLst>
              <a:ext uri="{FF2B5EF4-FFF2-40B4-BE49-F238E27FC236}">
                <a16:creationId xmlns:a16="http://schemas.microsoft.com/office/drawing/2014/main" id="{B0999147-1B75-4119-8F18-8F7962096DCC}"/>
              </a:ext>
            </a:extLst>
          </p:cNvPr>
          <p:cNvSpPr txBox="1">
            <a:spLocks/>
          </p:cNvSpPr>
          <p:nvPr/>
        </p:nvSpPr>
        <p:spPr>
          <a:xfrm>
            <a:off x="0" y="1314202"/>
            <a:ext cx="10261536" cy="54068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B3D9F"/>
              </a:buClr>
              <a:buSzPct val="80000"/>
              <a:buFont typeface="Arial" panose="020B0604020202020204" pitchFamily="34" charset="0"/>
              <a:buNone/>
              <a:tabLst/>
              <a:defRPr/>
            </a:pP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B5A66F85-1858-4201-80EB-16D194A61D3B}"/>
              </a:ext>
            </a:extLst>
          </p:cNvPr>
          <p:cNvSpPr/>
          <p:nvPr/>
        </p:nvSpPr>
        <p:spPr>
          <a:xfrm>
            <a:off x="430886" y="299569"/>
            <a:ext cx="74270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01</a:t>
            </a:r>
            <a:r>
              <a:rPr kumimoji="0" lang="en-US" sz="32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 </a:t>
            </a:r>
            <a:r>
              <a:rPr kumimoji="0" lang="en-US" sz="28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ASSISTENTE RUOLO E RESPONSABILITA’</a:t>
            </a:r>
            <a:endParaRPr kumimoji="0" lang="en-US" sz="2800" b="0" i="0" u="none" strike="noStrike" kern="1200" cap="none" spc="0" normalizeH="0" baseline="0" noProof="0" dirty="0">
              <a:ln>
                <a:noFill/>
              </a:ln>
              <a:solidFill>
                <a:srgbClr val="4472C4">
                  <a:lumMod val="75000"/>
                </a:srgbClr>
              </a:solidFill>
              <a:effectLst/>
              <a:uLnTx/>
              <a:uFillTx/>
              <a:latin typeface="Abadi Extra Light" panose="020B0204020104020204" pitchFamily="34" charset="0"/>
              <a:ea typeface="+mn-ea"/>
              <a:cs typeface="Arial" panose="020B0604020202020204" pitchFamily="34" charset="0"/>
            </a:endParaRPr>
          </a:p>
        </p:txBody>
      </p:sp>
      <p:sp>
        <p:nvSpPr>
          <p:cNvPr id="4" name="Rettangolo 3">
            <a:extLst>
              <a:ext uri="{FF2B5EF4-FFF2-40B4-BE49-F238E27FC236}">
                <a16:creationId xmlns:a16="http://schemas.microsoft.com/office/drawing/2014/main" id="{CC938744-C32E-4D52-9207-D3544F65F56F}"/>
              </a:ext>
            </a:extLst>
          </p:cNvPr>
          <p:cNvSpPr/>
          <p:nvPr/>
        </p:nvSpPr>
        <p:spPr>
          <a:xfrm>
            <a:off x="725214" y="1508527"/>
            <a:ext cx="1120928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uLnTx/>
                <a:uFillTx/>
                <a:latin typeface="Aharoni" panose="02010803020104030203" pitchFamily="2" charset="-79"/>
                <a:ea typeface="+mn-ea"/>
                <a:cs typeface="Aharoni" panose="02010803020104030203" pitchFamily="2" charset="-79"/>
              </a:rPr>
              <a:t> </a:t>
            </a:r>
          </a:p>
        </p:txBody>
      </p:sp>
      <p:sp>
        <p:nvSpPr>
          <p:cNvPr id="3" name="Segnaposto piè di pagina 2">
            <a:extLst>
              <a:ext uri="{FF2B5EF4-FFF2-40B4-BE49-F238E27FC236}">
                <a16:creationId xmlns:a16="http://schemas.microsoft.com/office/drawing/2014/main" id="{7AFEC5D3-DF80-470D-89EB-BE5FBB52BC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6" name="CasellaDiTesto 5">
            <a:extLst>
              <a:ext uri="{FF2B5EF4-FFF2-40B4-BE49-F238E27FC236}">
                <a16:creationId xmlns:a16="http://schemas.microsoft.com/office/drawing/2014/main" id="{2CAB875D-29C7-495A-A6F2-447973840FAA}"/>
              </a:ext>
            </a:extLst>
          </p:cNvPr>
          <p:cNvSpPr txBox="1"/>
          <p:nvPr/>
        </p:nvSpPr>
        <p:spPr>
          <a:xfrm>
            <a:off x="1548869" y="2563735"/>
            <a:ext cx="7989688"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1" u="none" strike="noStrike" kern="1200" cap="none" spc="0" normalizeH="0" baseline="0" noProof="0" dirty="0">
                <a:ln>
                  <a:noFill/>
                </a:ln>
                <a:solidFill>
                  <a:srgbClr val="4472C4">
                    <a:lumMod val="75000"/>
                  </a:srgbClr>
                </a:solidFill>
                <a:effectLst/>
                <a:uLnTx/>
                <a:uFillTx/>
                <a:latin typeface="Book Antiqua" panose="02040602050305030304" pitchFamily="18" charset="0"/>
                <a:ea typeface="+mn-ea"/>
                <a:cs typeface="+mn-cs"/>
              </a:rPr>
              <a:t>Il più grande nemico della conoscenza non è l’ignoranza,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1" u="none" strike="noStrike" kern="1200" cap="none" spc="0" normalizeH="0" baseline="0" noProof="0" dirty="0">
                <a:ln>
                  <a:noFill/>
                </a:ln>
                <a:solidFill>
                  <a:srgbClr val="4472C4">
                    <a:lumMod val="75000"/>
                  </a:srgbClr>
                </a:solidFill>
                <a:effectLst/>
                <a:uLnTx/>
                <a:uFillTx/>
                <a:latin typeface="Book Antiqua" panose="02040602050305030304" pitchFamily="18" charset="0"/>
                <a:ea typeface="+mn-ea"/>
                <a:cs typeface="+mn-cs"/>
              </a:rPr>
              <a:t>è l’illusione della conoscenza.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1" u="none" strike="noStrike" kern="1200" cap="none" spc="0" normalizeH="0" baseline="0" noProof="0" dirty="0">
                <a:ln>
                  <a:noFill/>
                </a:ln>
                <a:solidFill>
                  <a:srgbClr val="4472C4">
                    <a:lumMod val="75000"/>
                  </a:srgbClr>
                </a:solidFill>
                <a:effectLst/>
                <a:uLnTx/>
                <a:uFillTx/>
                <a:latin typeface="Book Antiqua" panose="02040602050305030304" pitchFamily="18" charset="0"/>
                <a:ea typeface="+mn-ea"/>
                <a:cs typeface="+mn-cs"/>
              </a:rPr>
              <a:t>(Daniel J. </a:t>
            </a:r>
            <a:r>
              <a:rPr kumimoji="0" lang="it-IT" sz="2400" b="1" i="1" u="none" strike="noStrike" kern="1200" cap="none" spc="0" normalizeH="0" baseline="0" noProof="0" dirty="0" err="1">
                <a:ln>
                  <a:noFill/>
                </a:ln>
                <a:solidFill>
                  <a:srgbClr val="4472C4">
                    <a:lumMod val="75000"/>
                  </a:srgbClr>
                </a:solidFill>
                <a:effectLst/>
                <a:uLnTx/>
                <a:uFillTx/>
                <a:latin typeface="Book Antiqua" panose="02040602050305030304" pitchFamily="18" charset="0"/>
                <a:ea typeface="+mn-ea"/>
                <a:cs typeface="+mn-cs"/>
              </a:rPr>
              <a:t>Boorstin</a:t>
            </a:r>
            <a:r>
              <a:rPr kumimoji="0" lang="it-IT" sz="2400" b="1" i="1" u="none" strike="noStrike" kern="1200" cap="none" spc="0" normalizeH="0" baseline="0" noProof="0" dirty="0">
                <a:ln>
                  <a:noFill/>
                </a:ln>
                <a:solidFill>
                  <a:srgbClr val="4472C4">
                    <a:lumMod val="75000"/>
                  </a:srgbClr>
                </a:solidFill>
                <a:effectLst/>
                <a:uLnTx/>
                <a:uFillTx/>
                <a:latin typeface="Book Antiqua" panose="02040602050305030304" pitchFamily="18" charset="0"/>
                <a:ea typeface="+mn-ea"/>
                <a:cs typeface="+mn-cs"/>
              </a:rPr>
              <a:t>)</a:t>
            </a:r>
          </a:p>
        </p:txBody>
      </p:sp>
      <p:sp>
        <p:nvSpPr>
          <p:cNvPr id="5" name="Segnaposto data 4"/>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1598957625"/>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6" name="Rettangolo 5"/>
          <p:cNvSpPr/>
          <p:nvPr/>
        </p:nvSpPr>
        <p:spPr>
          <a:xfrm>
            <a:off x="944325" y="925551"/>
            <a:ext cx="742953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w="19050">
                  <a:solidFill>
                    <a:srgbClr val="44546A">
                      <a:tint val="1000"/>
                    </a:srgbClr>
                  </a:solidFill>
                  <a:prstDash val="solid"/>
                </a:ln>
                <a:solidFill>
                  <a:srgbClr val="A5A5A5"/>
                </a:solidFill>
                <a:effectLst>
                  <a:outerShdw blurRad="50000" dist="50800" dir="7500000" algn="tl">
                    <a:srgbClr val="000000">
                      <a:shade val="5000"/>
                      <a:alpha val="35000"/>
                    </a:srgbClr>
                  </a:outerShdw>
                </a:effectLst>
                <a:uLnTx/>
                <a:uFillTx/>
                <a:latin typeface="Calibri"/>
                <a:ea typeface="+mn-ea"/>
                <a:cs typeface="+mn-cs"/>
              </a:rPr>
              <a:t>E LA MISSION DELL’ASO?!</a:t>
            </a:r>
          </a:p>
        </p:txBody>
      </p:sp>
      <p:pic>
        <p:nvPicPr>
          <p:cNvPr id="7" name="Immagine 6" descr="dubbi-300x300.jpg"/>
          <p:cNvPicPr>
            <a:picLocks noChangeAspect="1"/>
          </p:cNvPicPr>
          <p:nvPr/>
        </p:nvPicPr>
        <p:blipFill>
          <a:blip r:embed="rId5"/>
          <a:stretch>
            <a:fillRect/>
          </a:stretch>
        </p:blipFill>
        <p:spPr>
          <a:xfrm>
            <a:off x="7161916" y="2278743"/>
            <a:ext cx="3810000" cy="3810000"/>
          </a:xfrm>
          <a:prstGeom prst="rect">
            <a:avLst/>
          </a:prstGeom>
        </p:spPr>
      </p:pic>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112669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348" y="333878"/>
            <a:ext cx="4724400" cy="6524122"/>
          </a:xfrm>
          <a:prstGeom prst="rect">
            <a:avLst/>
          </a:prstGeom>
        </p:spPr>
      </p:pic>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tint val="75000"/>
                  </a:prstClr>
                </a:solidFill>
                <a:effectLst/>
                <a:uLnTx/>
                <a:uFillTx/>
                <a:latin typeface="Calibri"/>
                <a:ea typeface="+mn-ea"/>
                <a:cs typeface="+mn-cs"/>
              </a:rPr>
              <a:t>ROSSELLA ABBONDANZA - PRESIDENTE IDEA</a:t>
            </a:r>
          </a:p>
        </p:txBody>
      </p:sp>
      <p:sp>
        <p:nvSpPr>
          <p:cNvPr id="9" name="CasellaDiTesto 8"/>
          <p:cNvSpPr txBox="1"/>
          <p:nvPr/>
        </p:nvSpPr>
        <p:spPr>
          <a:xfrm>
            <a:off x="6483340" y="2718832"/>
            <a:ext cx="420531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prstClr val="black"/>
                </a:solidFill>
                <a:effectLst/>
                <a:uLnTx/>
                <a:uFillTx/>
                <a:latin typeface="Calibri"/>
                <a:ea typeface="+mn-ea"/>
                <a:cs typeface="+mn-cs"/>
              </a:rPr>
              <a:t>CURARE L’IMMAGINE</a:t>
            </a:r>
          </a:p>
        </p:txBody>
      </p:sp>
      <p:sp>
        <p:nvSpPr>
          <p:cNvPr id="3" name="Segnaposto data 2"/>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3886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7" name="Segnaposto piè di pagina 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10" name="Ovale 9"/>
          <p:cNvSpPr/>
          <p:nvPr/>
        </p:nvSpPr>
        <p:spPr>
          <a:xfrm>
            <a:off x="1656151" y="925551"/>
            <a:ext cx="5020420" cy="1298377"/>
          </a:xfrm>
          <a:prstGeom prst="ellipse">
            <a:avLst/>
          </a:prstGeom>
          <a:effectLst>
            <a:glow rad="101600">
              <a:schemeClr val="accent2">
                <a:satMod val="175000"/>
                <a:alpha val="40000"/>
              </a:schemeClr>
            </a:glow>
          </a:effectLst>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w="17780" cmpd="sng">
                  <a:solidFill>
                    <a:srgbClr val="FFFFFF"/>
                  </a:solidFill>
                  <a:prstDash val="solid"/>
                  <a:miter lim="800000"/>
                </a:ln>
                <a:solidFill>
                  <a:prstClr val="white">
                    <a:lumMod val="85000"/>
                  </a:prstClr>
                </a:solidFill>
                <a:effectLst>
                  <a:outerShdw blurRad="50800" algn="tl" rotWithShape="0">
                    <a:srgbClr val="000000"/>
                  </a:outerShdw>
                </a:effectLst>
                <a:uLnTx/>
                <a:uFillTx/>
                <a:latin typeface="Calibri"/>
                <a:ea typeface="+mn-ea"/>
                <a:cs typeface="+mn-cs"/>
              </a:rPr>
              <a:t>MISSION</a:t>
            </a:r>
          </a:p>
        </p:txBody>
      </p:sp>
      <p:sp>
        <p:nvSpPr>
          <p:cNvPr id="11" name="Rettangolo 10"/>
          <p:cNvSpPr/>
          <p:nvPr/>
        </p:nvSpPr>
        <p:spPr>
          <a:xfrm>
            <a:off x="404689" y="2644169"/>
            <a:ext cx="774871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Contribuire a valorizzare e tutelare la professionalità, la competenza, le aspettative e l’immagine della figura dell’assistente di studio odontoiatrico, a qualsiasi titolo e livello.</a:t>
            </a:r>
          </a:p>
        </p:txBody>
      </p:sp>
      <p:pic>
        <p:nvPicPr>
          <p:cNvPr id="15" name="Immagine 14" descr="1549040809196__DSC0036 (1).jpg"/>
          <p:cNvPicPr>
            <a:picLocks noChangeAspect="1"/>
          </p:cNvPicPr>
          <p:nvPr/>
        </p:nvPicPr>
        <p:blipFill>
          <a:blip r:embed="rId5"/>
          <a:stretch>
            <a:fillRect/>
          </a:stretch>
        </p:blipFill>
        <p:spPr>
          <a:xfrm>
            <a:off x="8458615" y="1119498"/>
            <a:ext cx="3257626" cy="48960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168629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9" name="CasellaDiTesto 8"/>
          <p:cNvSpPr txBox="1"/>
          <p:nvPr/>
        </p:nvSpPr>
        <p:spPr>
          <a:xfrm>
            <a:off x="589580" y="2180114"/>
            <a:ext cx="636757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a:ea typeface="+mn-ea"/>
                <a:cs typeface="+mn-cs"/>
              </a:rPr>
              <a:t>CURARE LA COMUNICAZIONE TELEFONICA</a:t>
            </a: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tint val="75000"/>
                  </a:prstClr>
                </a:solidFill>
                <a:effectLst/>
                <a:uLnTx/>
                <a:uFillTx/>
                <a:latin typeface="Calibri"/>
                <a:ea typeface="+mn-ea"/>
                <a:cs typeface="+mn-cs"/>
              </a:rPr>
              <a:t>ROSSELLA ABBONDANZA - PRESIDENTE IDEA</a:t>
            </a:r>
          </a:p>
        </p:txBody>
      </p:sp>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8609" y="303140"/>
            <a:ext cx="4903907" cy="6538543"/>
          </a:xfrm>
          <a:prstGeom prst="rect">
            <a:avLst/>
          </a:prstGeom>
        </p:spPr>
      </p:pic>
      <p:sp>
        <p:nvSpPr>
          <p:cNvPr id="3" name="Segnaposto data 2"/>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70515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6" name="Rettangolo 5"/>
          <p:cNvSpPr/>
          <p:nvPr/>
        </p:nvSpPr>
        <p:spPr>
          <a:xfrm>
            <a:off x="944325" y="925551"/>
            <a:ext cx="742953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w="19050">
                  <a:solidFill>
                    <a:srgbClr val="44546A">
                      <a:tint val="1000"/>
                    </a:srgbClr>
                  </a:solidFill>
                  <a:prstDash val="solid"/>
                </a:ln>
                <a:solidFill>
                  <a:srgbClr val="A5A5A5"/>
                </a:solidFill>
                <a:effectLst>
                  <a:outerShdw blurRad="50000" dist="50800" dir="7500000" algn="tl">
                    <a:srgbClr val="000000">
                      <a:shade val="5000"/>
                      <a:alpha val="35000"/>
                    </a:srgbClr>
                  </a:outerShdw>
                </a:effectLst>
                <a:uLnTx/>
                <a:uFillTx/>
                <a:latin typeface="Calibri"/>
                <a:ea typeface="+mn-ea"/>
                <a:cs typeface="+mn-cs"/>
              </a:rPr>
              <a:t>E LA MISSION DELL’ASO?!</a:t>
            </a:r>
          </a:p>
        </p:txBody>
      </p:sp>
      <p:sp>
        <p:nvSpPr>
          <p:cNvPr id="9" name="CasellaDiTesto 8"/>
          <p:cNvSpPr txBox="1"/>
          <p:nvPr/>
        </p:nvSpPr>
        <p:spPr>
          <a:xfrm>
            <a:off x="1264995" y="2204482"/>
            <a:ext cx="7108863" cy="3385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a:ea typeface="+mn-ea"/>
                <a:cs typeface="+mn-cs"/>
              </a:rPr>
              <a:t>L’ACCOGLIENZA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a:ea typeface="+mn-ea"/>
                <a:cs typeface="+mn-cs"/>
              </a:rPr>
              <a:t>             LA CORTESIA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a:ea typeface="+mn-ea"/>
                <a:cs typeface="+mn-cs"/>
              </a:rPr>
              <a:t>                          L’IGIENE DELLO STUDIO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a:ea typeface="+mn-ea"/>
                <a:cs typeface="+mn-cs"/>
              </a:rPr>
              <a:t>                                         LA STERILIZZAZIONE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119160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graphicFrame>
        <p:nvGraphicFramePr>
          <p:cNvPr id="10" name="Diagramma 9"/>
          <p:cNvGraphicFramePr/>
          <p:nvPr/>
        </p:nvGraphicFramePr>
        <p:xfrm>
          <a:off x="2032000" y="1397000"/>
          <a:ext cx="8128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egnaposto piè di pagina 2">
            <a:extLst>
              <a:ext uri="{FF2B5EF4-FFF2-40B4-BE49-F238E27FC236}">
                <a16:creationId xmlns:a16="http://schemas.microsoft.com/office/drawing/2014/main" id="{0D75D4C5-3B32-4E7A-9C74-9B24ACCF1FF3}"/>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179112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6" name="CasellaDiTesto 14"/>
          <p:cNvSpPr txBox="1">
            <a:spLocks noChangeArrowheads="1"/>
          </p:cNvSpPr>
          <p:nvPr/>
        </p:nvSpPr>
        <p:spPr bwMode="auto">
          <a:xfrm>
            <a:off x="2442246" y="1292857"/>
            <a:ext cx="5153636" cy="5107781"/>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it-IT" sz="2400" b="1" i="0" u="none" strike="noStrike" kern="1200" normalizeH="0" baseline="0" noProof="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uLnTx/>
                <a:uFillTx/>
                <a:latin typeface="Arial" pitchFamily="34" charset="0"/>
                <a:ea typeface="+mn-ea"/>
                <a:cs typeface="Arial" pitchFamily="34" charset="0"/>
              </a:rPr>
              <a:t> </a:t>
            </a:r>
            <a:r>
              <a:rPr kumimoji="0" lang="it-IT" sz="1800" b="1" i="0" u="none" strike="noStrike" kern="1200" normalizeH="0" baseline="0" noProof="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uLnTx/>
                <a:uFillTx/>
                <a:latin typeface="Arial" pitchFamily="34" charset="0"/>
                <a:ea typeface="+mn-ea"/>
                <a:cs typeface="Arial" pitchFamily="34" charset="0"/>
              </a:rPr>
              <a:t>cosa sta per fare il dentista</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it-IT" sz="1800" b="1" i="0" u="none" strike="noStrike" kern="1200" normalizeH="0" baseline="0" noProof="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it-IT" sz="1800" b="1" i="0" u="none" strike="noStrike" kern="1200" normalizeH="0" baseline="0" noProof="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uLnTx/>
                <a:uFillTx/>
                <a:latin typeface="Arial" pitchFamily="34" charset="0"/>
                <a:ea typeface="+mn-ea"/>
                <a:cs typeface="Arial" pitchFamily="34" charset="0"/>
              </a:rPr>
              <a:t> quali strumenti ed attrezzature sta per utilizzare,</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it-IT" sz="1800" b="1" i="0" u="none" strike="noStrike" kern="1200" normalizeH="0" baseline="0" noProof="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it-IT" sz="1800" b="1" i="0" u="none" strike="noStrike" kern="1200" normalizeH="0" baseline="0" noProof="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uLnTx/>
                <a:uFillTx/>
                <a:latin typeface="Arial" pitchFamily="34" charset="0"/>
                <a:ea typeface="+mn-ea"/>
                <a:cs typeface="Arial" pitchFamily="34" charset="0"/>
              </a:rPr>
              <a:t> quanto dolore potranno provare</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it-IT" sz="1800" b="1" i="0" u="none" strike="noStrike" kern="1200" normalizeH="0" baseline="0" noProof="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it-IT" sz="1800" b="1" i="0" u="none" strike="noStrike" kern="1200" normalizeH="0" baseline="0" noProof="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uLnTx/>
                <a:uFillTx/>
                <a:latin typeface="Arial" pitchFamily="34" charset="0"/>
                <a:ea typeface="+mn-ea"/>
                <a:cs typeface="Arial" pitchFamily="34" charset="0"/>
              </a:rPr>
              <a:t> quali cure dovranno affrontare</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it-IT" sz="1800" b="1" i="0" u="none" strike="noStrike" kern="1200" normalizeH="0" baseline="0" noProof="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it-IT" sz="1800" b="1" i="0" u="none" strike="noStrike" kern="1200" normalizeH="0" baseline="0" noProof="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uLnTx/>
                <a:uFillTx/>
                <a:latin typeface="Arial" pitchFamily="34" charset="0"/>
                <a:ea typeface="+mn-ea"/>
                <a:cs typeface="Arial" pitchFamily="34" charset="0"/>
              </a:rPr>
              <a:t> quali saranno gli effetti e le conseguenze di ciò che fa il dentista</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it-IT" sz="1800" b="1" i="0" u="none" strike="noStrike" kern="1200" normalizeH="0" baseline="0" noProof="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it-IT" sz="1800" b="1" i="0" u="none" strike="noStrike" kern="1200" normalizeH="0" baseline="0" noProof="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uLnTx/>
                <a:uFillTx/>
                <a:latin typeface="Arial" pitchFamily="34" charset="0"/>
                <a:ea typeface="+mn-ea"/>
                <a:cs typeface="Arial" pitchFamily="34" charset="0"/>
              </a:rPr>
              <a:t> quanto costerà loro la cura</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it-IT" sz="1800" b="1" i="0" u="none" strike="noStrike" kern="1200" normalizeH="0" baseline="0" noProof="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it-IT" sz="1800" b="1" i="0" u="none" strike="noStrike" kern="1200" normalizeH="0" baseline="0" noProof="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uLnTx/>
                <a:uFillTx/>
                <a:latin typeface="Arial" pitchFamily="34" charset="0"/>
                <a:ea typeface="+mn-ea"/>
                <a:cs typeface="Arial" pitchFamily="34" charset="0"/>
              </a:rPr>
              <a:t> quante volte dovranno tornare e quando</a:t>
            </a:r>
          </a:p>
        </p:txBody>
      </p:sp>
      <p:sp>
        <p:nvSpPr>
          <p:cNvPr id="7" name="CasellaDiTesto 6"/>
          <p:cNvSpPr txBox="1"/>
          <p:nvPr/>
        </p:nvSpPr>
        <p:spPr>
          <a:xfrm>
            <a:off x="2063751" y="467747"/>
            <a:ext cx="6381131" cy="707886"/>
          </a:xfrm>
          <a:prstGeom prst="homePlate">
            <a:avLst/>
          </a:prstGeom>
          <a:solidFill>
            <a:srgbClr val="D8117D"/>
          </a:solidFill>
        </p:spPr>
        <p:style>
          <a:lnRef idx="1">
            <a:schemeClr val="accent2"/>
          </a:lnRef>
          <a:fillRef idx="2">
            <a:schemeClr val="accent2"/>
          </a:fillRef>
          <a:effectRef idx="1">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0" b="0" i="0" u="none" strike="noStrike" kern="1200" cap="none" spc="0" normalizeH="0" baseline="0" noProof="0" dirty="0">
                <a:ln>
                  <a:noFill/>
                </a:ln>
                <a:solidFill>
                  <a:prstClr val="black"/>
                </a:solidFill>
                <a:effectLst/>
                <a:uLnTx/>
                <a:uFillTx/>
                <a:latin typeface="Garamond" pitchFamily="18" charset="0"/>
                <a:ea typeface="+mn-ea"/>
                <a:cs typeface="+mn-cs"/>
              </a:rPr>
              <a:t> </a:t>
            </a:r>
            <a:r>
              <a:rPr kumimoji="0" lang="it-IT" sz="4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I pazienti vogliono sapere</a:t>
            </a:r>
            <a:r>
              <a:rPr kumimoji="0" lang="it-IT" sz="4000" b="0" i="0" u="none" strike="noStrike" kern="1200" cap="none" spc="0" normalizeH="0" baseline="0" noProof="0" dirty="0">
                <a:ln>
                  <a:noFill/>
                </a:ln>
                <a:solidFill>
                  <a:prstClr val="black"/>
                </a:solidFill>
                <a:effectLst/>
                <a:uLnTx/>
                <a:uFillTx/>
                <a:latin typeface="Garamond" pitchFamily="18" charset="0"/>
                <a:ea typeface="+mn-ea"/>
                <a:cs typeface="+mn-cs"/>
              </a:rPr>
              <a:t> </a:t>
            </a:r>
          </a:p>
        </p:txBody>
      </p:sp>
      <p:pic>
        <p:nvPicPr>
          <p:cNvPr id="9" name="Immagine 8" descr="doubt-4017806__340.png"/>
          <p:cNvPicPr>
            <a:picLocks noChangeAspect="1"/>
          </p:cNvPicPr>
          <p:nvPr/>
        </p:nvPicPr>
        <p:blipFill>
          <a:blip r:embed="rId5"/>
          <a:stretch>
            <a:fillRect/>
          </a:stretch>
        </p:blipFill>
        <p:spPr>
          <a:xfrm>
            <a:off x="8185955" y="2133600"/>
            <a:ext cx="3238500" cy="3238500"/>
          </a:xfrm>
          <a:prstGeom prst="rect">
            <a:avLst/>
          </a:prstGeom>
        </p:spPr>
      </p:pic>
      <p:sp>
        <p:nvSpPr>
          <p:cNvPr id="3" name="Segnaposto piè di pagina 2">
            <a:extLst>
              <a:ext uri="{FF2B5EF4-FFF2-40B4-BE49-F238E27FC236}">
                <a16:creationId xmlns:a16="http://schemas.microsoft.com/office/drawing/2014/main" id="{677CD2FE-A5DB-49AC-BFD4-8AD052914B1F}"/>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417835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7" name="Rettangolo 6"/>
          <p:cNvSpPr/>
          <p:nvPr/>
        </p:nvSpPr>
        <p:spPr>
          <a:xfrm>
            <a:off x="0" y="2409371"/>
            <a:ext cx="12192000" cy="258532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w="31550" cmpd="sng">
                  <a:gradFill>
                    <a:gsLst>
                      <a:gs pos="70000">
                        <a:srgbClr val="70AD47">
                          <a:shade val="50000"/>
                          <a:satMod val="190000"/>
                        </a:srgbClr>
                      </a:gs>
                      <a:gs pos="0">
                        <a:srgbClr val="70AD47">
                          <a:tint val="77000"/>
                          <a:satMod val="180000"/>
                        </a:srgbClr>
                      </a:gs>
                    </a:gsLst>
                    <a:lin ang="5400000"/>
                  </a:gradFill>
                  <a:prstDash val="solid"/>
                </a:ln>
                <a:solidFill>
                  <a:schemeClr val="bg1">
                    <a:lumMod val="65000"/>
                  </a:schemeClr>
                </a:solidFill>
                <a:effectLst>
                  <a:outerShdw blurRad="50800" dist="40000" dir="5400000" algn="tl" rotWithShape="0">
                    <a:srgbClr val="000000">
                      <a:shade val="5000"/>
                      <a:satMod val="120000"/>
                      <a:alpha val="33000"/>
                    </a:srgbClr>
                  </a:outerShdw>
                </a:effectLst>
                <a:uLnTx/>
                <a:uFillTx/>
                <a:latin typeface="Arial" pitchFamily="34" charset="0"/>
                <a:ea typeface="+mn-ea"/>
                <a:cs typeface="Arial" pitchFamily="34" charset="0"/>
              </a:rPr>
              <a:t>IL LAVORO </a:t>
            </a:r>
            <a:r>
              <a:rPr kumimoji="0" lang="it-IT" sz="5400" b="1" i="0" u="none" strike="noStrike" kern="1200" cap="none" spc="0" normalizeH="0" baseline="0" noProof="0" dirty="0" err="1">
                <a:ln w="31550" cmpd="sng">
                  <a:gradFill>
                    <a:gsLst>
                      <a:gs pos="70000">
                        <a:srgbClr val="70AD47">
                          <a:shade val="50000"/>
                          <a:satMod val="190000"/>
                        </a:srgbClr>
                      </a:gs>
                      <a:gs pos="0">
                        <a:srgbClr val="70AD47">
                          <a:tint val="77000"/>
                          <a:satMod val="180000"/>
                        </a:srgbClr>
                      </a:gs>
                    </a:gsLst>
                    <a:lin ang="5400000"/>
                  </a:gradFill>
                  <a:prstDash val="solid"/>
                </a:ln>
                <a:solidFill>
                  <a:schemeClr val="bg1">
                    <a:lumMod val="65000"/>
                  </a:schemeClr>
                </a:solidFill>
                <a:effectLst>
                  <a:outerShdw blurRad="50800" dist="40000" dir="5400000" algn="tl" rotWithShape="0">
                    <a:srgbClr val="000000">
                      <a:shade val="5000"/>
                      <a:satMod val="120000"/>
                      <a:alpha val="33000"/>
                    </a:srgbClr>
                  </a:outerShdw>
                </a:effectLst>
                <a:uLnTx/>
                <a:uFillTx/>
                <a:latin typeface="Arial" pitchFamily="34" charset="0"/>
                <a:ea typeface="+mn-ea"/>
                <a:cs typeface="Arial" pitchFamily="34" charset="0"/>
              </a:rPr>
              <a:t>DI</a:t>
            </a:r>
            <a:r>
              <a:rPr kumimoji="0" lang="it-IT" sz="5400" b="1" i="0" u="none" strike="noStrike" kern="1200" cap="none" spc="0" normalizeH="0" baseline="0" noProof="0" dirty="0">
                <a:ln w="31550" cmpd="sng">
                  <a:gradFill>
                    <a:gsLst>
                      <a:gs pos="70000">
                        <a:srgbClr val="70AD47">
                          <a:shade val="50000"/>
                          <a:satMod val="190000"/>
                        </a:srgbClr>
                      </a:gs>
                      <a:gs pos="0">
                        <a:srgbClr val="70AD47">
                          <a:tint val="77000"/>
                          <a:satMod val="180000"/>
                        </a:srgbClr>
                      </a:gs>
                    </a:gsLst>
                    <a:lin ang="5400000"/>
                  </a:gradFill>
                  <a:prstDash val="solid"/>
                </a:ln>
                <a:solidFill>
                  <a:schemeClr val="bg1">
                    <a:lumMod val="65000"/>
                  </a:schemeClr>
                </a:solidFill>
                <a:effectLst>
                  <a:outerShdw blurRad="50800" dist="40000" dir="5400000" algn="tl" rotWithShape="0">
                    <a:srgbClr val="000000">
                      <a:shade val="5000"/>
                      <a:satMod val="120000"/>
                      <a:alpha val="33000"/>
                    </a:srgbClr>
                  </a:outerShdw>
                </a:effectLst>
                <a:uLnTx/>
                <a:uFillTx/>
                <a:latin typeface="Arial" pitchFamily="34" charset="0"/>
                <a:ea typeface="+mn-ea"/>
                <a:cs typeface="Arial" pitchFamily="34" charset="0"/>
              </a:rPr>
              <a:t> SQUADRA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w="31550" cmpd="sng">
                  <a:gradFill>
                    <a:gsLst>
                      <a:gs pos="70000">
                        <a:srgbClr val="70AD47">
                          <a:shade val="50000"/>
                          <a:satMod val="190000"/>
                        </a:srgbClr>
                      </a:gs>
                      <a:gs pos="0">
                        <a:srgbClr val="70AD47">
                          <a:tint val="77000"/>
                          <a:satMod val="180000"/>
                        </a:srgbClr>
                      </a:gs>
                    </a:gsLst>
                    <a:lin ang="5400000"/>
                  </a:gradFill>
                  <a:prstDash val="solid"/>
                </a:ln>
                <a:solidFill>
                  <a:schemeClr val="bg1">
                    <a:lumMod val="65000"/>
                  </a:schemeClr>
                </a:solidFill>
                <a:effectLst>
                  <a:outerShdw blurRad="50800" dist="40000" dir="5400000" algn="tl" rotWithShape="0">
                    <a:srgbClr val="000000">
                      <a:shade val="5000"/>
                      <a:satMod val="120000"/>
                      <a:alpha val="33000"/>
                    </a:srgbClr>
                  </a:outerShdw>
                </a:effectLst>
                <a:uLnTx/>
                <a:uFillTx/>
                <a:latin typeface="Arial" pitchFamily="34" charset="0"/>
                <a:ea typeface="+mn-ea"/>
                <a:cs typeface="Arial" pitchFamily="34" charset="0"/>
              </a:rPr>
              <a:t>NECESSARIA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w="31550" cmpd="sng">
                  <a:gradFill>
                    <a:gsLst>
                      <a:gs pos="70000">
                        <a:srgbClr val="70AD47">
                          <a:shade val="50000"/>
                          <a:satMod val="190000"/>
                        </a:srgbClr>
                      </a:gs>
                      <a:gs pos="0">
                        <a:srgbClr val="70AD47">
                          <a:tint val="77000"/>
                          <a:satMod val="180000"/>
                        </a:srgbClr>
                      </a:gs>
                    </a:gsLst>
                    <a:lin ang="5400000"/>
                  </a:gradFill>
                  <a:prstDash val="solid"/>
                </a:ln>
                <a:solidFill>
                  <a:schemeClr val="bg1">
                    <a:lumMod val="65000"/>
                  </a:schemeClr>
                </a:solidFill>
                <a:effectLst>
                  <a:outerShdw blurRad="50800" dist="40000" dir="5400000" algn="tl" rotWithShape="0">
                    <a:srgbClr val="000000">
                      <a:shade val="5000"/>
                      <a:satMod val="120000"/>
                      <a:alpha val="33000"/>
                    </a:srgbClr>
                  </a:outerShdw>
                </a:effectLst>
                <a:uLnTx/>
                <a:uFillTx/>
                <a:latin typeface="Arial" pitchFamily="34" charset="0"/>
                <a:ea typeface="+mn-ea"/>
                <a:cs typeface="Arial" pitchFamily="34" charset="0"/>
              </a:rPr>
              <a:t> PREMESSA PER LA QUALITA’</a:t>
            </a:r>
          </a:p>
        </p:txBody>
      </p:sp>
      <p:sp>
        <p:nvSpPr>
          <p:cNvPr id="3" name="Segnaposto piè di pagina 2">
            <a:extLst>
              <a:ext uri="{FF2B5EF4-FFF2-40B4-BE49-F238E27FC236}">
                <a16:creationId xmlns:a16="http://schemas.microsoft.com/office/drawing/2014/main" id="{18B22465-688E-41AE-B0A2-A37E5AD20437}"/>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384885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a:ln>
            <a:noFill/>
          </a:ln>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pic>
        <p:nvPicPr>
          <p:cNvPr id="9" name="Immagine 8" descr="Vision-Glasses.jpg"/>
          <p:cNvPicPr>
            <a:picLocks noChangeAspect="1"/>
          </p:cNvPicPr>
          <p:nvPr/>
        </p:nvPicPr>
        <p:blipFill>
          <a:blip r:embed="rId5"/>
          <a:stretch>
            <a:fillRect/>
          </a:stretch>
        </p:blipFill>
        <p:spPr>
          <a:xfrm>
            <a:off x="2971538" y="1440542"/>
            <a:ext cx="7022274" cy="4669065"/>
          </a:xfrm>
          <a:prstGeom prst="rect">
            <a:avLst/>
          </a:prstGeom>
        </p:spPr>
      </p:pic>
      <p:sp>
        <p:nvSpPr>
          <p:cNvPr id="6" name="Rettangolo 5"/>
          <p:cNvSpPr/>
          <p:nvPr/>
        </p:nvSpPr>
        <p:spPr>
          <a:xfrm>
            <a:off x="1367331" y="333878"/>
            <a:ext cx="2214069" cy="923330"/>
          </a:xfrm>
          <a:prstGeom prst="rect">
            <a:avLst/>
          </a:prstGeom>
          <a:noFill/>
          <a:ln>
            <a:no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w="31550" cmpd="sng">
                  <a:solidFill>
                    <a:srgbClr val="E7E6E6">
                      <a:lumMod val="10000"/>
                    </a:srgbClr>
                  </a:solidFill>
                  <a:prstDash val="solid"/>
                </a:ln>
                <a:solidFill>
                  <a:srgbClr val="D8117D"/>
                </a:solidFill>
                <a:effectLst>
                  <a:outerShdw blurRad="50800" dist="40000" dir="5400000" algn="tl" rotWithShape="0">
                    <a:srgbClr val="000000">
                      <a:shade val="5000"/>
                      <a:satMod val="120000"/>
                      <a:alpha val="33000"/>
                    </a:srgbClr>
                  </a:outerShdw>
                </a:effectLst>
                <a:uLnTx/>
                <a:uFillTx/>
                <a:latin typeface="Calibri"/>
                <a:ea typeface="+mn-ea"/>
                <a:cs typeface="+mn-cs"/>
              </a:rPr>
              <a:t>VISION</a:t>
            </a:r>
            <a:endParaRPr kumimoji="0" lang="it-IT" sz="5400" b="1" i="0" u="none" strike="noStrike" kern="1200" cap="none" spc="0" normalizeH="0" baseline="0" noProof="0" dirty="0">
              <a:ln w="31550" cmpd="sng">
                <a:solidFill>
                  <a:srgbClr val="E7E6E6">
                    <a:lumMod val="10000"/>
                  </a:srgbClr>
                </a:solidFill>
                <a:prstDash val="solid"/>
              </a:ln>
              <a:solidFill>
                <a:srgbClr val="00B0F0"/>
              </a:solidFill>
              <a:effectLst>
                <a:outerShdw blurRad="50800" dist="40000" dir="5400000" algn="tl" rotWithShape="0">
                  <a:srgbClr val="000000">
                    <a:shade val="5000"/>
                    <a:satMod val="120000"/>
                    <a:alpha val="33000"/>
                  </a:srgbClr>
                </a:outerShdw>
              </a:effectLst>
              <a:uLnTx/>
              <a:uFillTx/>
              <a:latin typeface="Calibri"/>
              <a:ea typeface="+mn-ea"/>
              <a:cs typeface="+mn-cs"/>
            </a:endParaRP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279871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par>
                                <p:cTn id="8" presetID="7"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 calcmode="lin" valueType="num">
                                      <p:cBhvr additive="base">
                                        <p:cTn id="10" dur="5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1" dur="5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a:ln>
            <a:noFill/>
          </a:ln>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6" name="Rettangolo 5"/>
          <p:cNvSpPr/>
          <p:nvPr/>
        </p:nvSpPr>
        <p:spPr>
          <a:xfrm>
            <a:off x="1367331" y="333878"/>
            <a:ext cx="2214069" cy="923330"/>
          </a:xfrm>
          <a:prstGeom prst="rect">
            <a:avLst/>
          </a:prstGeom>
          <a:noFill/>
          <a:ln>
            <a:no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w="31550" cmpd="sng">
                  <a:solidFill>
                    <a:srgbClr val="E7E6E6">
                      <a:lumMod val="10000"/>
                    </a:srgbClr>
                  </a:solidFill>
                  <a:prstDash val="solid"/>
                </a:ln>
                <a:solidFill>
                  <a:srgbClr val="D8117D"/>
                </a:solidFill>
                <a:effectLst>
                  <a:outerShdw blurRad="50800" dist="40000" dir="5400000" algn="tl" rotWithShape="0">
                    <a:srgbClr val="000000">
                      <a:shade val="5000"/>
                      <a:satMod val="120000"/>
                      <a:alpha val="33000"/>
                    </a:srgbClr>
                  </a:outerShdw>
                </a:effectLst>
                <a:uLnTx/>
                <a:uFillTx/>
                <a:latin typeface="Calibri"/>
                <a:ea typeface="+mn-ea"/>
                <a:cs typeface="+mn-cs"/>
              </a:rPr>
              <a:t>VISION</a:t>
            </a:r>
            <a:endParaRPr kumimoji="0" lang="it-IT" sz="5400" b="1" i="0" u="none" strike="noStrike" kern="1200" cap="none" spc="0" normalizeH="0" baseline="0" noProof="0" dirty="0">
              <a:ln w="31550" cmpd="sng">
                <a:solidFill>
                  <a:srgbClr val="E7E6E6">
                    <a:lumMod val="10000"/>
                  </a:srgbClr>
                </a:solidFill>
                <a:prstDash val="solid"/>
              </a:ln>
              <a:solidFill>
                <a:srgbClr val="00B0F0"/>
              </a:solidFill>
              <a:effectLst>
                <a:outerShdw blurRad="50800" dist="40000" dir="5400000" algn="tl" rotWithShape="0">
                  <a:srgbClr val="000000">
                    <a:shade val="5000"/>
                    <a:satMod val="120000"/>
                    <a:alpha val="33000"/>
                  </a:srgbClr>
                </a:outerShdw>
              </a:effectLst>
              <a:uLnTx/>
              <a:uFillTx/>
              <a:latin typeface="Calibri"/>
              <a:ea typeface="+mn-ea"/>
              <a:cs typeface="+mn-cs"/>
            </a:endParaRPr>
          </a:p>
        </p:txBody>
      </p:sp>
      <p:sp>
        <p:nvSpPr>
          <p:cNvPr id="10" name="CasellaDiTesto 9"/>
          <p:cNvSpPr txBox="1"/>
          <p:nvPr/>
        </p:nvSpPr>
        <p:spPr>
          <a:xfrm>
            <a:off x="2446425" y="1770743"/>
            <a:ext cx="45414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L’INSIEME DEGLI OBIETTIVI A LUNGO TERMINE</a:t>
            </a:r>
          </a:p>
        </p:txBody>
      </p:sp>
      <p:pic>
        <p:nvPicPr>
          <p:cNvPr id="11" name="Immagine 10" descr="slide-finali-master-tempo.jpg"/>
          <p:cNvPicPr>
            <a:picLocks noChangeAspect="1"/>
          </p:cNvPicPr>
          <p:nvPr/>
        </p:nvPicPr>
        <p:blipFill>
          <a:blip r:embed="rId5"/>
          <a:stretch>
            <a:fillRect/>
          </a:stretch>
        </p:blipFill>
        <p:spPr>
          <a:xfrm>
            <a:off x="4644570" y="2612570"/>
            <a:ext cx="6023429" cy="3388179"/>
          </a:xfrm>
          <a:prstGeom prst="rect">
            <a:avLst/>
          </a:prstGeom>
        </p:spPr>
      </p:pic>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313342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 name="Raggruppa"/>
          <p:cNvGrpSpPr/>
          <p:nvPr/>
        </p:nvGrpSpPr>
        <p:grpSpPr>
          <a:xfrm>
            <a:off x="1524000" y="891141"/>
            <a:ext cx="8836608" cy="5432861"/>
            <a:chOff x="0" y="0"/>
            <a:chExt cx="12567620" cy="7726736"/>
          </a:xfrm>
        </p:grpSpPr>
        <p:sp>
          <p:nvSpPr>
            <p:cNvPr id="124" name="Forma"/>
            <p:cNvSpPr/>
            <p:nvPr/>
          </p:nvSpPr>
          <p:spPr>
            <a:xfrm>
              <a:off x="2133220" y="531299"/>
              <a:ext cx="10073542" cy="66535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42" y="0"/>
                  </a:lnTo>
                  <a:lnTo>
                    <a:pt x="21600" y="0"/>
                  </a:lnTo>
                  <a:lnTo>
                    <a:pt x="14658" y="21600"/>
                  </a:lnTo>
                  <a:close/>
                </a:path>
              </a:pathLst>
            </a:custGeom>
            <a:solidFill>
              <a:srgbClr val="4F81BD"/>
            </a:solidFill>
            <a:ln w="36124" cap="flat">
              <a:solidFill>
                <a:srgbClr val="3A5E8A"/>
              </a:solidFill>
              <a:prstDash val="solid"/>
              <a:round/>
            </a:ln>
            <a:effectLst/>
          </p:spPr>
          <p:txBody>
            <a:bodyPr wrap="square" lIns="50799" tIns="50799" rIns="50799" bIns="50799" numCol="1" anchor="ctr">
              <a:noAutofit/>
            </a:bodyPr>
            <a:lstStyle/>
            <a:p>
              <a:pPr defTabSz="584179">
                <a:defRPr sz="3413">
                  <a:solidFill>
                    <a:srgbClr val="FFFFFF"/>
                  </a:solidFill>
                </a:defRPr>
              </a:pPr>
              <a:endParaRPr sz="2400"/>
            </a:p>
          </p:txBody>
        </p:sp>
        <p:sp>
          <p:nvSpPr>
            <p:cNvPr id="125" name="Linea"/>
            <p:cNvSpPr/>
            <p:nvPr/>
          </p:nvSpPr>
          <p:spPr>
            <a:xfrm>
              <a:off x="5688587" y="531299"/>
              <a:ext cx="1" cy="6653571"/>
            </a:xfrm>
            <a:prstGeom prst="line">
              <a:avLst/>
            </a:prstGeom>
            <a:solidFill>
              <a:srgbClr val="000000">
                <a:alpha val="0"/>
              </a:srgbClr>
            </a:solidFill>
            <a:ln w="13546" cap="flat">
              <a:solidFill>
                <a:srgbClr val="000000"/>
              </a:solidFill>
              <a:prstDash val="solid"/>
              <a:round/>
            </a:ln>
            <a:effectLst/>
          </p:spPr>
          <p:txBody>
            <a:bodyPr wrap="square" lIns="35719" tIns="35719" rIns="35719" bIns="35719" numCol="1" anchor="ctr">
              <a:noAutofit/>
            </a:bodyPr>
            <a:lstStyle/>
            <a:p>
              <a:pPr defTabSz="321457">
                <a:defRPr sz="1200">
                  <a:latin typeface="Helvetica"/>
                  <a:ea typeface="Helvetica"/>
                  <a:cs typeface="Helvetica"/>
                  <a:sym typeface="Helvetica"/>
                </a:defRPr>
              </a:pPr>
              <a:endParaRPr sz="844"/>
            </a:p>
          </p:txBody>
        </p:sp>
        <p:sp>
          <p:nvSpPr>
            <p:cNvPr id="126" name="Linea"/>
            <p:cNvSpPr/>
            <p:nvPr/>
          </p:nvSpPr>
          <p:spPr>
            <a:xfrm>
              <a:off x="8769907" y="531299"/>
              <a:ext cx="0" cy="6653571"/>
            </a:xfrm>
            <a:prstGeom prst="line">
              <a:avLst/>
            </a:prstGeom>
            <a:solidFill>
              <a:srgbClr val="000000">
                <a:alpha val="0"/>
              </a:srgbClr>
            </a:solidFill>
            <a:ln w="13546" cap="flat">
              <a:solidFill>
                <a:srgbClr val="000000"/>
              </a:solidFill>
              <a:prstDash val="solid"/>
              <a:round/>
            </a:ln>
            <a:effectLst/>
          </p:spPr>
          <p:txBody>
            <a:bodyPr wrap="square" lIns="35719" tIns="35719" rIns="35719" bIns="35719" numCol="1" anchor="ctr">
              <a:noAutofit/>
            </a:bodyPr>
            <a:lstStyle/>
            <a:p>
              <a:pPr defTabSz="321457">
                <a:defRPr sz="1200">
                  <a:latin typeface="Helvetica"/>
                  <a:ea typeface="Helvetica"/>
                  <a:cs typeface="Helvetica"/>
                  <a:sym typeface="Helvetica"/>
                </a:defRPr>
              </a:pPr>
              <a:endParaRPr sz="844"/>
            </a:p>
          </p:txBody>
        </p:sp>
        <p:sp>
          <p:nvSpPr>
            <p:cNvPr id="127" name="Linea"/>
            <p:cNvSpPr/>
            <p:nvPr/>
          </p:nvSpPr>
          <p:spPr>
            <a:xfrm flipV="1">
              <a:off x="2133221" y="5330596"/>
              <a:ext cx="9955030" cy="109075"/>
            </a:xfrm>
            <a:prstGeom prst="line">
              <a:avLst/>
            </a:prstGeom>
            <a:solidFill>
              <a:srgbClr val="000000">
                <a:alpha val="0"/>
              </a:srgbClr>
            </a:solidFill>
            <a:ln w="13546" cap="flat">
              <a:solidFill>
                <a:srgbClr val="FF0000"/>
              </a:solidFill>
              <a:prstDash val="solid"/>
              <a:round/>
            </a:ln>
            <a:effectLst/>
          </p:spPr>
          <p:txBody>
            <a:bodyPr wrap="square" lIns="35719" tIns="35719" rIns="35719" bIns="35719" numCol="1" anchor="ctr">
              <a:noAutofit/>
            </a:bodyPr>
            <a:lstStyle/>
            <a:p>
              <a:pPr defTabSz="321457">
                <a:defRPr sz="1200">
                  <a:latin typeface="Helvetica"/>
                  <a:ea typeface="Helvetica"/>
                  <a:cs typeface="Helvetica"/>
                  <a:sym typeface="Helvetica"/>
                </a:defRPr>
              </a:pPr>
              <a:endParaRPr sz="844"/>
            </a:p>
          </p:txBody>
        </p:sp>
        <p:sp>
          <p:nvSpPr>
            <p:cNvPr id="128" name="Linea"/>
            <p:cNvSpPr/>
            <p:nvPr/>
          </p:nvSpPr>
          <p:spPr>
            <a:xfrm flipV="1">
              <a:off x="2251733" y="3694473"/>
              <a:ext cx="9955030" cy="109075"/>
            </a:xfrm>
            <a:prstGeom prst="line">
              <a:avLst/>
            </a:prstGeom>
            <a:solidFill>
              <a:srgbClr val="000000">
                <a:alpha val="0"/>
              </a:srgbClr>
            </a:solidFill>
            <a:ln w="13546" cap="flat">
              <a:solidFill>
                <a:srgbClr val="FF0000"/>
              </a:solidFill>
              <a:prstDash val="solid"/>
              <a:round/>
            </a:ln>
            <a:effectLst/>
          </p:spPr>
          <p:txBody>
            <a:bodyPr wrap="square" lIns="35719" tIns="35719" rIns="35719" bIns="35719" numCol="1" anchor="ctr">
              <a:noAutofit/>
            </a:bodyPr>
            <a:lstStyle/>
            <a:p>
              <a:pPr defTabSz="321457">
                <a:defRPr sz="1200">
                  <a:latin typeface="Helvetica"/>
                  <a:ea typeface="Helvetica"/>
                  <a:cs typeface="Helvetica"/>
                  <a:sym typeface="Helvetica"/>
                </a:defRPr>
              </a:pPr>
              <a:endParaRPr sz="844"/>
            </a:p>
          </p:txBody>
        </p:sp>
        <p:sp>
          <p:nvSpPr>
            <p:cNvPr id="129" name="TOP MANAGER"/>
            <p:cNvSpPr txBox="1"/>
            <p:nvPr/>
          </p:nvSpPr>
          <p:spPr>
            <a:xfrm>
              <a:off x="0" y="872599"/>
              <a:ext cx="2788233" cy="5418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8900" tIns="50799" rIns="88900" bIns="50799" numCol="1" anchor="t">
              <a:noAutofit/>
            </a:bodyPr>
            <a:lstStyle>
              <a:lvl1pPr algn="l" defTabSz="1300480">
                <a:defRPr sz="2560" b="1">
                  <a:uFill>
                    <a:solidFill>
                      <a:srgbClr val="000000"/>
                    </a:solidFill>
                  </a:uFill>
                  <a:latin typeface="Helvetica"/>
                  <a:ea typeface="Helvetica"/>
                  <a:cs typeface="Helvetica"/>
                  <a:sym typeface="Helvetica"/>
                </a:defRPr>
              </a:lvl1pPr>
            </a:lstStyle>
            <a:p>
              <a:pPr>
                <a:defRPr b="0">
                  <a:latin typeface="Calibri"/>
                  <a:ea typeface="Calibri"/>
                  <a:cs typeface="Calibri"/>
                  <a:sym typeface="Calibri"/>
                </a:defRPr>
              </a:pPr>
              <a:r>
                <a:rPr sz="1800"/>
                <a:t>TOP MANAGER </a:t>
              </a:r>
            </a:p>
          </p:txBody>
        </p:sp>
        <p:sp>
          <p:nvSpPr>
            <p:cNvPr id="130" name="Linea"/>
            <p:cNvSpPr/>
            <p:nvPr/>
          </p:nvSpPr>
          <p:spPr>
            <a:xfrm flipV="1">
              <a:off x="2251733" y="2167423"/>
              <a:ext cx="9955030" cy="109076"/>
            </a:xfrm>
            <a:prstGeom prst="line">
              <a:avLst/>
            </a:prstGeom>
            <a:solidFill>
              <a:srgbClr val="000000">
                <a:alpha val="0"/>
              </a:srgbClr>
            </a:solidFill>
            <a:ln w="13546" cap="flat">
              <a:solidFill>
                <a:srgbClr val="FF0000"/>
              </a:solidFill>
              <a:prstDash val="solid"/>
              <a:round/>
            </a:ln>
            <a:effectLst/>
          </p:spPr>
          <p:txBody>
            <a:bodyPr wrap="square" lIns="35719" tIns="35719" rIns="35719" bIns="35719" numCol="1" anchor="ctr">
              <a:noAutofit/>
            </a:bodyPr>
            <a:lstStyle/>
            <a:p>
              <a:pPr defTabSz="321457">
                <a:defRPr sz="1200">
                  <a:latin typeface="Helvetica"/>
                  <a:ea typeface="Helvetica"/>
                  <a:cs typeface="Helvetica"/>
                  <a:sym typeface="Helvetica"/>
                </a:defRPr>
              </a:pPr>
              <a:endParaRPr sz="844"/>
            </a:p>
          </p:txBody>
        </p:sp>
        <p:sp>
          <p:nvSpPr>
            <p:cNvPr id="131" name="MIDDLE MANAGER"/>
            <p:cNvSpPr txBox="1"/>
            <p:nvPr/>
          </p:nvSpPr>
          <p:spPr>
            <a:xfrm>
              <a:off x="0" y="2399648"/>
              <a:ext cx="3377513" cy="5418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8900" tIns="50799" rIns="88900" bIns="50799" numCol="1" anchor="t">
              <a:noAutofit/>
            </a:bodyPr>
            <a:lstStyle>
              <a:lvl1pPr algn="l" defTabSz="1300480">
                <a:defRPr sz="2560" b="1">
                  <a:uFill>
                    <a:solidFill>
                      <a:srgbClr val="000000"/>
                    </a:solidFill>
                  </a:uFill>
                  <a:latin typeface="Helvetica"/>
                  <a:ea typeface="Helvetica"/>
                  <a:cs typeface="Helvetica"/>
                  <a:sym typeface="Helvetica"/>
                </a:defRPr>
              </a:lvl1pPr>
            </a:lstStyle>
            <a:p>
              <a:pPr>
                <a:defRPr b="0">
                  <a:latin typeface="Calibri"/>
                  <a:ea typeface="Calibri"/>
                  <a:cs typeface="Calibri"/>
                  <a:sym typeface="Calibri"/>
                </a:defRPr>
              </a:pPr>
              <a:r>
                <a:rPr sz="1800"/>
                <a:t>MIDDLE MANAGER </a:t>
              </a:r>
            </a:p>
          </p:txBody>
        </p:sp>
        <p:sp>
          <p:nvSpPr>
            <p:cNvPr id="132" name="SUPERVISORE"/>
            <p:cNvSpPr txBox="1"/>
            <p:nvPr/>
          </p:nvSpPr>
          <p:spPr>
            <a:xfrm>
              <a:off x="0" y="3817622"/>
              <a:ext cx="2613925" cy="5418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8900" tIns="50799" rIns="88900" bIns="50799" numCol="1" anchor="t">
              <a:noAutofit/>
            </a:bodyPr>
            <a:lstStyle>
              <a:lvl1pPr algn="l" defTabSz="1300480">
                <a:defRPr sz="2560" b="1">
                  <a:uFill>
                    <a:solidFill>
                      <a:srgbClr val="000000"/>
                    </a:solidFill>
                  </a:uFill>
                  <a:latin typeface="Helvetica"/>
                  <a:ea typeface="Helvetica"/>
                  <a:cs typeface="Helvetica"/>
                  <a:sym typeface="Helvetica"/>
                </a:defRPr>
              </a:lvl1pPr>
            </a:lstStyle>
            <a:p>
              <a:pPr>
                <a:defRPr b="0">
                  <a:latin typeface="Calibri"/>
                  <a:ea typeface="Calibri"/>
                  <a:cs typeface="Calibri"/>
                  <a:sym typeface="Calibri"/>
                </a:defRPr>
              </a:pPr>
              <a:r>
                <a:rPr sz="1800"/>
                <a:t>SUPERVISORE</a:t>
              </a:r>
            </a:p>
          </p:txBody>
        </p:sp>
        <p:sp>
          <p:nvSpPr>
            <p:cNvPr id="133" name="OPERATORE"/>
            <p:cNvSpPr txBox="1"/>
            <p:nvPr/>
          </p:nvSpPr>
          <p:spPr>
            <a:xfrm>
              <a:off x="0" y="5890046"/>
              <a:ext cx="2300553" cy="5418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8900" tIns="50799" rIns="88900" bIns="50799" numCol="1" anchor="t">
              <a:noAutofit/>
            </a:bodyPr>
            <a:lstStyle>
              <a:lvl1pPr algn="l" defTabSz="1300480">
                <a:defRPr sz="2560" b="1">
                  <a:uFill>
                    <a:solidFill>
                      <a:srgbClr val="000000"/>
                    </a:solidFill>
                  </a:uFill>
                  <a:latin typeface="Helvetica"/>
                  <a:ea typeface="Helvetica"/>
                  <a:cs typeface="Helvetica"/>
                  <a:sym typeface="Helvetica"/>
                </a:defRPr>
              </a:lvl1pPr>
            </a:lstStyle>
            <a:p>
              <a:pPr>
                <a:defRPr b="0">
                  <a:latin typeface="Calibri"/>
                  <a:ea typeface="Calibri"/>
                  <a:cs typeface="Calibri"/>
                  <a:sym typeface="Calibri"/>
                </a:defRPr>
              </a:pPr>
              <a:r>
                <a:rPr sz="1800"/>
                <a:t>OPERATORE</a:t>
              </a:r>
            </a:p>
          </p:txBody>
        </p:sp>
        <p:sp>
          <p:nvSpPr>
            <p:cNvPr id="134" name="CAPACITA’ UMANE"/>
            <p:cNvSpPr txBox="1"/>
            <p:nvPr/>
          </p:nvSpPr>
          <p:spPr>
            <a:xfrm rot="17667034">
              <a:off x="4904364" y="3067542"/>
              <a:ext cx="5402746" cy="15172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8900" tIns="50799" rIns="88900" bIns="50799" numCol="1" anchor="t">
              <a:noAutofit/>
            </a:bodyPr>
            <a:lstStyle>
              <a:lvl1pPr algn="l" defTabSz="1300480">
                <a:defRPr sz="4551" b="1">
                  <a:uFill>
                    <a:solidFill>
                      <a:srgbClr val="000000"/>
                    </a:solidFill>
                  </a:uFill>
                  <a:latin typeface="Helvetica"/>
                  <a:ea typeface="Helvetica"/>
                  <a:cs typeface="Helvetica"/>
                  <a:sym typeface="Helvetica"/>
                </a:defRPr>
              </a:lvl1pPr>
            </a:lstStyle>
            <a:p>
              <a:pPr>
                <a:defRPr sz="2560" b="0">
                  <a:latin typeface="Calibri"/>
                  <a:ea typeface="Calibri"/>
                  <a:cs typeface="Calibri"/>
                  <a:sym typeface="Calibri"/>
                </a:defRPr>
              </a:pPr>
              <a:r>
                <a:rPr sz="3200"/>
                <a:t>CAPACITA’ UMANE</a:t>
              </a:r>
            </a:p>
          </p:txBody>
        </p:sp>
        <p:sp>
          <p:nvSpPr>
            <p:cNvPr id="135" name="CAPACITA’ TECNICHE"/>
            <p:cNvSpPr txBox="1"/>
            <p:nvPr/>
          </p:nvSpPr>
          <p:spPr>
            <a:xfrm>
              <a:off x="2133221" y="7184870"/>
              <a:ext cx="3709617" cy="5418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8900" tIns="50799" rIns="88900" bIns="50799" numCol="1" anchor="t">
              <a:noAutofit/>
            </a:bodyPr>
            <a:lstStyle>
              <a:lvl1pPr algn="l" defTabSz="1300480">
                <a:defRPr sz="2560" b="1">
                  <a:uFill>
                    <a:solidFill>
                      <a:srgbClr val="000000"/>
                    </a:solidFill>
                  </a:uFill>
                  <a:latin typeface="Helvetica"/>
                  <a:ea typeface="Helvetica"/>
                  <a:cs typeface="Helvetica"/>
                  <a:sym typeface="Helvetica"/>
                </a:defRPr>
              </a:lvl1pPr>
            </a:lstStyle>
            <a:p>
              <a:pPr>
                <a:defRPr b="0">
                  <a:latin typeface="Calibri"/>
                  <a:ea typeface="Calibri"/>
                  <a:cs typeface="Calibri"/>
                  <a:sym typeface="Calibri"/>
                </a:defRPr>
              </a:pPr>
              <a:r>
                <a:rPr sz="1800"/>
                <a:t>CAPACITA’ TECNICHE</a:t>
              </a:r>
            </a:p>
          </p:txBody>
        </p:sp>
        <p:sp>
          <p:nvSpPr>
            <p:cNvPr id="136" name="CAPACITA’ GESTIONALI"/>
            <p:cNvSpPr txBox="1"/>
            <p:nvPr/>
          </p:nvSpPr>
          <p:spPr>
            <a:xfrm>
              <a:off x="8532883" y="0"/>
              <a:ext cx="4034737" cy="5418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8900" tIns="50799" rIns="88900" bIns="50799" numCol="1" anchor="t">
              <a:noAutofit/>
            </a:bodyPr>
            <a:lstStyle>
              <a:lvl1pPr algn="l" defTabSz="1300480">
                <a:defRPr sz="2560" b="1">
                  <a:uFill>
                    <a:solidFill>
                      <a:srgbClr val="000000"/>
                    </a:solidFill>
                  </a:uFill>
                  <a:latin typeface="Helvetica"/>
                  <a:ea typeface="Helvetica"/>
                  <a:cs typeface="Helvetica"/>
                  <a:sym typeface="Helvetica"/>
                </a:defRPr>
              </a:lvl1pPr>
            </a:lstStyle>
            <a:p>
              <a:pPr>
                <a:defRPr b="0">
                  <a:latin typeface="Calibri"/>
                  <a:ea typeface="Calibri"/>
                  <a:cs typeface="Calibri"/>
                  <a:sym typeface="Calibri"/>
                </a:defRPr>
              </a:pPr>
              <a:r>
                <a:rPr sz="1800"/>
                <a:t>CAPACITA’ GESTIONALI</a:t>
              </a:r>
            </a:p>
          </p:txBody>
        </p:sp>
      </p:grpSp>
    </p:spTree>
    <p:extLst>
      <p:ext uri="{BB962C8B-B14F-4D97-AF65-F5344CB8AC3E}">
        <p14:creationId xmlns:p14="http://schemas.microsoft.com/office/powerpoint/2010/main" val="152394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6" name="CasellaDiTesto 13"/>
          <p:cNvSpPr txBox="1">
            <a:spLocks noChangeArrowheads="1"/>
          </p:cNvSpPr>
          <p:nvPr/>
        </p:nvSpPr>
        <p:spPr bwMode="auto">
          <a:xfrm>
            <a:off x="715858" y="3473269"/>
            <a:ext cx="11040533" cy="120015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chemeClr val="tx1">
                    <a:lumMod val="50000"/>
                    <a:lumOff val="50000"/>
                  </a:schemeClr>
                </a:solidFill>
                <a:effectLst/>
                <a:uLnTx/>
                <a:uFillTx/>
                <a:latin typeface="Garamond" pitchFamily="18" charset="0"/>
                <a:ea typeface="+mn-ea"/>
                <a:cs typeface="+mn-cs"/>
              </a:rPr>
              <a:t> (o scopo) dello studio  o di qualsiasi organizzazione, è il suo scopo ultimo,  la giustificazione stessa della sua esistenza,  e al tempo stesso ciò che lo contraddistingue da tutti gli altri. </a:t>
            </a:r>
          </a:p>
        </p:txBody>
      </p:sp>
      <p:sp>
        <p:nvSpPr>
          <p:cNvPr id="10" name="Rettangolo 9"/>
          <p:cNvSpPr/>
          <p:nvPr/>
        </p:nvSpPr>
        <p:spPr>
          <a:xfrm>
            <a:off x="0" y="761510"/>
            <a:ext cx="5376597" cy="144655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w="31550" cmpd="sng">
                  <a:gradFill>
                    <a:gsLst>
                      <a:gs pos="70000">
                        <a:srgbClr val="70AD47">
                          <a:shade val="50000"/>
                          <a:satMod val="190000"/>
                        </a:srgbClr>
                      </a:gs>
                      <a:gs pos="0">
                        <a:srgbClr val="70AD47">
                          <a:tint val="77000"/>
                          <a:satMod val="180000"/>
                        </a:srgbClr>
                      </a:gs>
                    </a:gsLst>
                    <a:lin ang="5400000"/>
                  </a:gradFill>
                  <a:prstDash val="solid"/>
                </a:ln>
                <a:solidFill>
                  <a:schemeClr val="bg1">
                    <a:lumMod val="65000"/>
                  </a:schemeClr>
                </a:solidFill>
                <a:effectLst>
                  <a:outerShdw blurRad="50800" dist="40000" dir="5400000" algn="tl" rotWithShape="0">
                    <a:srgbClr val="000000">
                      <a:shade val="5000"/>
                      <a:satMod val="120000"/>
                      <a:alpha val="33000"/>
                    </a:srgbClr>
                  </a:outerShdw>
                </a:effectLst>
                <a:uLnTx/>
                <a:uFillTx/>
                <a:latin typeface="Garamond" pitchFamily="18" charset="0"/>
                <a:ea typeface="+mn-ea"/>
                <a:cs typeface="+mn-cs"/>
              </a:rPr>
              <a:t>LA MISSIONE</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4400" b="1" dirty="0">
                <a:ln w="31550" cmpd="sng">
                  <a:gradFill>
                    <a:gsLst>
                      <a:gs pos="70000">
                        <a:srgbClr val="70AD47">
                          <a:shade val="50000"/>
                          <a:satMod val="190000"/>
                        </a:srgbClr>
                      </a:gs>
                      <a:gs pos="0">
                        <a:srgbClr val="70AD47">
                          <a:tint val="77000"/>
                          <a:satMod val="180000"/>
                        </a:srgbClr>
                      </a:gs>
                    </a:gsLst>
                    <a:lin ang="5400000"/>
                  </a:gradFill>
                  <a:prstDash val="solid"/>
                </a:ln>
                <a:solidFill>
                  <a:schemeClr val="bg1">
                    <a:lumMod val="65000"/>
                  </a:schemeClr>
                </a:solidFill>
                <a:effectLst>
                  <a:outerShdw blurRad="50800" dist="40000" dir="5400000" algn="tl" rotWithShape="0">
                    <a:srgbClr val="000000">
                      <a:shade val="5000"/>
                      <a:satMod val="120000"/>
                      <a:alpha val="33000"/>
                    </a:srgbClr>
                  </a:outerShdw>
                </a:effectLst>
                <a:latin typeface="Garamond" pitchFamily="18" charset="0"/>
              </a:rPr>
              <a:t>(MISSION)</a:t>
            </a:r>
            <a:endParaRPr kumimoji="0" lang="it-IT" sz="4400" b="1" i="0" u="none" strike="noStrike" kern="1200" cap="none" spc="0" normalizeH="0" baseline="0" noProof="0" dirty="0">
              <a:ln w="31550" cmpd="sng">
                <a:gradFill>
                  <a:gsLst>
                    <a:gs pos="70000">
                      <a:srgbClr val="70AD47">
                        <a:shade val="50000"/>
                        <a:satMod val="190000"/>
                      </a:srgbClr>
                    </a:gs>
                    <a:gs pos="0">
                      <a:srgbClr val="70AD47">
                        <a:tint val="77000"/>
                        <a:satMod val="180000"/>
                      </a:srgbClr>
                    </a:gs>
                  </a:gsLst>
                  <a:lin ang="5400000"/>
                </a:gradFill>
                <a:prstDash val="solid"/>
              </a:ln>
              <a:solidFill>
                <a:schemeClr val="bg1">
                  <a:lumMod val="65000"/>
                </a:schemeClr>
              </a:solidFill>
              <a:effectLst>
                <a:outerShdw blurRad="50800" dist="40000" dir="5400000" algn="tl" rotWithShape="0">
                  <a:srgbClr val="000000">
                    <a:shade val="5000"/>
                    <a:satMod val="120000"/>
                    <a:alpha val="33000"/>
                  </a:srgbClr>
                </a:outerShdw>
              </a:effectLst>
              <a:uLnTx/>
              <a:uFillTx/>
              <a:latin typeface="Garamond" pitchFamily="18" charset="0"/>
            </a:endParaRPr>
          </a:p>
        </p:txBody>
      </p:sp>
      <p:pic>
        <p:nvPicPr>
          <p:cNvPr id="4" name="Immagine 3">
            <a:extLst>
              <a:ext uri="{FF2B5EF4-FFF2-40B4-BE49-F238E27FC236}">
                <a16:creationId xmlns:a16="http://schemas.microsoft.com/office/drawing/2014/main" id="{F3448319-673A-4CE8-A5FE-3F6D382D57F0}"/>
              </a:ext>
            </a:extLst>
          </p:cNvPr>
          <p:cNvPicPr>
            <a:picLocks noChangeAspect="1"/>
          </p:cNvPicPr>
          <p:nvPr/>
        </p:nvPicPr>
        <p:blipFill>
          <a:blip r:embed="rId5"/>
          <a:stretch>
            <a:fillRect/>
          </a:stretch>
        </p:blipFill>
        <p:spPr>
          <a:xfrm>
            <a:off x="4912184" y="642966"/>
            <a:ext cx="3806442" cy="2541844"/>
          </a:xfrm>
          <a:prstGeom prst="ellipse">
            <a:avLst/>
          </a:prstGeom>
          <a:ln>
            <a:noFill/>
          </a:ln>
          <a:effectLst>
            <a:softEdge rad="112500"/>
          </a:effectLst>
        </p:spPr>
      </p:pic>
      <p:sp>
        <p:nvSpPr>
          <p:cNvPr id="3" name="Segnaposto piè di pagina 2">
            <a:extLst>
              <a:ext uri="{FF2B5EF4-FFF2-40B4-BE49-F238E27FC236}">
                <a16:creationId xmlns:a16="http://schemas.microsoft.com/office/drawing/2014/main" id="{FFD8FB59-64C3-407B-BCCF-A08AEEBB9F6E}"/>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316237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6" name="Rettangolo 5"/>
          <p:cNvSpPr/>
          <p:nvPr/>
        </p:nvSpPr>
        <p:spPr>
          <a:xfrm>
            <a:off x="1098568" y="925551"/>
            <a:ext cx="74113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uLnTx/>
                <a:uFillTx/>
                <a:latin typeface="Calibri"/>
                <a:ea typeface="+mn-ea"/>
                <a:cs typeface="+mn-cs"/>
              </a:rPr>
              <a:t>MISSIONE DELLO STUDIO</a:t>
            </a:r>
          </a:p>
        </p:txBody>
      </p:sp>
      <p:sp>
        <p:nvSpPr>
          <p:cNvPr id="7" name="CasellaDiTesto 6"/>
          <p:cNvSpPr txBox="1"/>
          <p:nvPr/>
        </p:nvSpPr>
        <p:spPr>
          <a:xfrm>
            <a:off x="1811067" y="2092849"/>
            <a:ext cx="19252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FORNIRE QUALITA’</a:t>
            </a:r>
          </a:p>
        </p:txBody>
      </p:sp>
      <p:sp>
        <p:nvSpPr>
          <p:cNvPr id="9" name="CasellaDiTesto 8"/>
          <p:cNvSpPr txBox="1"/>
          <p:nvPr/>
        </p:nvSpPr>
        <p:spPr>
          <a:xfrm>
            <a:off x="4700301" y="3251200"/>
            <a:ext cx="22275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EDUCARE IL PAZIENTE</a:t>
            </a:r>
          </a:p>
        </p:txBody>
      </p:sp>
      <p:sp>
        <p:nvSpPr>
          <p:cNvPr id="10" name="CasellaDiTesto 9"/>
          <p:cNvSpPr txBox="1"/>
          <p:nvPr/>
        </p:nvSpPr>
        <p:spPr>
          <a:xfrm>
            <a:off x="7964715" y="4630057"/>
            <a:ext cx="20271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CREARE COSCIENZA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205648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7" name="Segnaposto piè di pagina 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10" name="Ovale 9"/>
          <p:cNvSpPr/>
          <p:nvPr/>
        </p:nvSpPr>
        <p:spPr>
          <a:xfrm>
            <a:off x="1656151" y="925551"/>
            <a:ext cx="5020420" cy="1298377"/>
          </a:xfrm>
          <a:prstGeom prst="ellipse">
            <a:avLst/>
          </a:prstGeom>
          <a:effectLst>
            <a:glow rad="101600">
              <a:schemeClr val="accent2">
                <a:satMod val="175000"/>
                <a:alpha val="40000"/>
              </a:schemeClr>
            </a:glow>
          </a:effectLst>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w="17780" cmpd="sng">
                  <a:solidFill>
                    <a:srgbClr val="FFFFFF"/>
                  </a:solidFill>
                  <a:prstDash val="solid"/>
                  <a:miter lim="800000"/>
                </a:ln>
                <a:solidFill>
                  <a:prstClr val="white">
                    <a:lumMod val="85000"/>
                  </a:prstClr>
                </a:solidFill>
                <a:effectLst>
                  <a:outerShdw blurRad="50800" algn="tl" rotWithShape="0">
                    <a:srgbClr val="000000"/>
                  </a:outerShdw>
                </a:effectLst>
                <a:uLnTx/>
                <a:uFillTx/>
                <a:latin typeface="Calibri"/>
                <a:ea typeface="+mn-ea"/>
                <a:cs typeface="+mn-cs"/>
              </a:rPr>
              <a:t>MISSION</a:t>
            </a:r>
          </a:p>
        </p:txBody>
      </p:sp>
      <p:sp>
        <p:nvSpPr>
          <p:cNvPr id="11" name="Rettangolo 10"/>
          <p:cNvSpPr/>
          <p:nvPr/>
        </p:nvSpPr>
        <p:spPr>
          <a:xfrm>
            <a:off x="404689" y="2644169"/>
            <a:ext cx="5784532"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Promuovere iniziative di aggiornamento professionale nelle discipline necessarie e utili per lo svolgimento delle proprie mansioni, anche attraverso corsi e convegni di approfondimento della cultura sanitaria e della sicurezza nei luoghi di lavoro.</a:t>
            </a:r>
          </a:p>
        </p:txBody>
      </p:sp>
      <p:pic>
        <p:nvPicPr>
          <p:cNvPr id="9" name="Immagine 8" descr="CA9R9152.jpeg"/>
          <p:cNvPicPr>
            <a:picLocks noChangeAspect="1"/>
          </p:cNvPicPr>
          <p:nvPr/>
        </p:nvPicPr>
        <p:blipFill>
          <a:blip r:embed="rId5"/>
          <a:stretch>
            <a:fillRect/>
          </a:stretch>
        </p:blipFill>
        <p:spPr>
          <a:xfrm>
            <a:off x="5969686" y="3819592"/>
            <a:ext cx="5784531" cy="2536758"/>
          </a:xfrm>
          <a:prstGeom prst="roundRect">
            <a:avLst/>
          </a:prstGeom>
          <a:ln>
            <a:noFill/>
          </a:ln>
          <a:effectLst>
            <a:softEdge rad="112500"/>
          </a:effectLst>
        </p:spPr>
      </p:pic>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97760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2505"/>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7" name="Titolo 1"/>
          <p:cNvSpPr>
            <a:spLocks/>
          </p:cNvSpPr>
          <p:nvPr/>
        </p:nvSpPr>
        <p:spPr bwMode="auto">
          <a:xfrm>
            <a:off x="1102785" y="908051"/>
            <a:ext cx="9984316" cy="1198563"/>
          </a:xfrm>
          <a:prstGeom prst="rect">
            <a:avLst/>
          </a:prstGeom>
          <a:no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a:noFill/>
                </a:ln>
                <a:solidFill>
                  <a:srgbClr val="CC0066"/>
                </a:solidFill>
                <a:effectLst>
                  <a:outerShdw blurRad="38100" dist="38100" dir="2700000" algn="tl">
                    <a:srgbClr val="C0C0C0"/>
                  </a:outerShdw>
                </a:effectLst>
                <a:uLnTx/>
                <a:uFillTx/>
                <a:latin typeface="Arial" panose="020B0604020202020204" pitchFamily="34" charset="0"/>
                <a:cs typeface="Arial" panose="020B0604020202020204" pitchFamily="34" charset="0"/>
              </a:rPr>
              <a:t>LA QUALITA’</a:t>
            </a:r>
          </a:p>
        </p:txBody>
      </p:sp>
      <p:sp>
        <p:nvSpPr>
          <p:cNvPr id="9" name="Rettangolo 8"/>
          <p:cNvSpPr/>
          <p:nvPr/>
        </p:nvSpPr>
        <p:spPr>
          <a:xfrm>
            <a:off x="1583267" y="2708276"/>
            <a:ext cx="9820607"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La qualità di un prodotto o di un servizio è rappresentata dalle caratteristiche che gli consentono di soddisfare le attese di chi lo utilizza. </a:t>
            </a:r>
          </a:p>
        </p:txBody>
      </p:sp>
      <p:sp>
        <p:nvSpPr>
          <p:cNvPr id="3" name="Segnaposto piè di pagina 2">
            <a:extLst>
              <a:ext uri="{FF2B5EF4-FFF2-40B4-BE49-F238E27FC236}">
                <a16:creationId xmlns:a16="http://schemas.microsoft.com/office/drawing/2014/main" id="{0CA5C01E-17EB-44DF-8F58-EC6429D4388A}"/>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176121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1582208" y="2297115"/>
            <a:ext cx="8834967" cy="206210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1. l’attenzione al paziente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 2. l’aumento di responsabilità dei collaboratori ed il miglioramento continuo                       ( introduzione di gruppi di lavoro per la soluzione dei problemi con il</a:t>
            </a:r>
            <a:r>
              <a:rPr kumimoji="0" lang="it-IT" sz="1600" b="1" i="0" u="none" strike="noStrike" kern="1200" cap="none" spc="0" normalizeH="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 </a:t>
            </a:r>
            <a:r>
              <a:rPr kumimoji="0" lang="it-IT" sz="16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miglioramento costante dei servizi dello studio)</a:t>
            </a:r>
            <a:r>
              <a:rPr kumimoji="0" lang="it-IT" sz="3200" b="1" i="0" u="none" strike="noStrike" kern="1200" cap="none" spc="0" normalizeH="0" baseline="0" noProof="0" dirty="0">
                <a:ln>
                  <a:noFill/>
                </a:ln>
                <a:solidFill>
                  <a:srgbClr val="70AD47">
                    <a:lumMod val="75000"/>
                  </a:srgbClr>
                </a:solidFill>
                <a:effectLst/>
                <a:uLnTx/>
                <a:uFillTx/>
                <a:latin typeface="Arial" panose="020B0604020202020204" pitchFamily="34" charset="0"/>
                <a:cs typeface="Arial" panose="020B0604020202020204" pitchFamily="34" charset="0"/>
              </a:rPr>
              <a:t> </a:t>
            </a:r>
            <a:r>
              <a:rPr kumimoji="0" lang="it-IT" sz="3200" b="1" i="0" u="none" strike="noStrike" kern="1200" cap="none" spc="0" normalizeH="0" baseline="0" noProof="0" dirty="0">
                <a:ln>
                  <a:noFill/>
                </a:ln>
                <a:solidFill>
                  <a:srgbClr val="70AD47">
                    <a:lumMod val="75000"/>
                  </a:srgbClr>
                </a:solidFill>
                <a:effectLst/>
                <a:uLnTx/>
                <a:uFillTx/>
                <a:latin typeface="Garamond"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800000"/>
                </a:solidFill>
                <a:effectLst/>
                <a:uLnTx/>
                <a:uFillTx/>
                <a:latin typeface="Garamond" pitchFamily="18" charset="0"/>
                <a:ea typeface="+mn-ea"/>
                <a:cs typeface="+mn-cs"/>
              </a:rPr>
              <a:t> </a:t>
            </a:r>
          </a:p>
        </p:txBody>
      </p:sp>
      <p:sp>
        <p:nvSpPr>
          <p:cNvPr id="5" name="Titolo 1"/>
          <p:cNvSpPr>
            <a:spLocks/>
          </p:cNvSpPr>
          <p:nvPr/>
        </p:nvSpPr>
        <p:spPr bwMode="auto">
          <a:xfrm>
            <a:off x="1007534" y="549276"/>
            <a:ext cx="9984317" cy="1198563"/>
          </a:xfrm>
          <a:prstGeom prst="rect">
            <a:avLst/>
          </a:prstGeom>
          <a:no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a:noFill/>
                </a:ln>
                <a:solidFill>
                  <a:srgbClr val="D8117D"/>
                </a:solidFill>
                <a:effectLst>
                  <a:outerShdw blurRad="38100" dist="38100" dir="2700000" algn="tl">
                    <a:srgbClr val="C0C0C0"/>
                  </a:outerShdw>
                </a:effectLst>
                <a:uLnTx/>
                <a:uFillTx/>
                <a:latin typeface="Algerian" panose="04020705040A02060702" pitchFamily="82" charset="0"/>
              </a:rPr>
              <a:t>LA QUALITA’</a:t>
            </a:r>
          </a:p>
        </p:txBody>
      </p:sp>
      <p:sp>
        <p:nvSpPr>
          <p:cNvPr id="3" name="Segnaposto piè di pagina 2">
            <a:extLst>
              <a:ext uri="{FF2B5EF4-FFF2-40B4-BE49-F238E27FC236}">
                <a16:creationId xmlns:a16="http://schemas.microsoft.com/office/drawing/2014/main" id="{6D587A0E-21C2-42AF-891E-22EF69F7C69F}"/>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310616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1383322" y="2551837"/>
            <a:ext cx="9917723" cy="1323439"/>
          </a:xfrm>
          <a:prstGeom prst="rect">
            <a:avLst/>
          </a:prstGeom>
          <a:solidFill>
            <a:schemeClr val="bg1"/>
          </a:solidFill>
          <a:ln>
            <a:solidFill>
              <a:schemeClr val="accent1">
                <a:lumMod val="7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itchFamily="34" charset="0"/>
              </a:rPr>
              <a:t>3. Il miglioramento del successo produttivo con metodi rigorosi di controllo statistico (formazione sul campo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itchFamily="34" charset="0"/>
              </a:rPr>
              <a:t>4. La </a:t>
            </a:r>
            <a:r>
              <a:rPr kumimoji="0" lang="it-IT" sz="16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cs typeface="Arial" pitchFamily="34" charset="0"/>
              </a:rPr>
              <a:t>rideﬁnizione</a:t>
            </a:r>
            <a:r>
              <a:rPr kumimoji="0" lang="it-IT" sz="16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 del ruolo della supervisione migliorando il sistema nell’aiutare le persone ( dando la possibilità di indicare i problemi da eliminare )	</a:t>
            </a:r>
          </a:p>
        </p:txBody>
      </p:sp>
      <p:sp>
        <p:nvSpPr>
          <p:cNvPr id="6" name="Titolo 1"/>
          <p:cNvSpPr>
            <a:spLocks/>
          </p:cNvSpPr>
          <p:nvPr/>
        </p:nvSpPr>
        <p:spPr bwMode="auto">
          <a:xfrm>
            <a:off x="1007534" y="549276"/>
            <a:ext cx="9984317" cy="1198563"/>
          </a:xfrm>
          <a:prstGeom prst="rect">
            <a:avLst/>
          </a:prstGeom>
          <a:no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a:noFill/>
                </a:ln>
                <a:solidFill>
                  <a:srgbClr val="CC0066"/>
                </a:solidFill>
                <a:effectLst>
                  <a:outerShdw blurRad="38100" dist="38100" dir="2700000" algn="tl">
                    <a:srgbClr val="C0C0C0"/>
                  </a:outerShdw>
                </a:effectLst>
                <a:uLnTx/>
                <a:uFillTx/>
                <a:latin typeface="Arial" panose="020B0604020202020204" pitchFamily="34" charset="0"/>
                <a:cs typeface="Arial" panose="020B0604020202020204" pitchFamily="34" charset="0"/>
              </a:rPr>
              <a:t>LA QUALITA’</a:t>
            </a:r>
          </a:p>
        </p:txBody>
      </p:sp>
      <p:sp>
        <p:nvSpPr>
          <p:cNvPr id="3" name="Segnaposto piè di pagina 2">
            <a:extLst>
              <a:ext uri="{FF2B5EF4-FFF2-40B4-BE49-F238E27FC236}">
                <a16:creationId xmlns:a16="http://schemas.microsoft.com/office/drawing/2014/main" id="{965629C8-288B-4990-AA61-13BF952CF59D}"/>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128432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2559465" y="1132114"/>
            <a:ext cx="642573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CC0066"/>
                </a:solidFill>
                <a:effectLst>
                  <a:outerShdw blurRad="38100" dist="38100" dir="2700000" algn="tl">
                    <a:srgbClr val="C0C0C0"/>
                  </a:outerShdw>
                </a:effectLst>
                <a:uLnTx/>
                <a:uFillTx/>
                <a:latin typeface="Arial" pitchFamily="34" charset="0"/>
                <a:ea typeface="+mn-ea"/>
                <a:cs typeface="Arial" pitchFamily="34" charset="0"/>
              </a:rPr>
              <a:t>LA CULTURA DELLA QUALITA’ </a:t>
            </a:r>
          </a:p>
        </p:txBody>
      </p:sp>
      <p:sp>
        <p:nvSpPr>
          <p:cNvPr id="5" name="Rettangolo 4"/>
          <p:cNvSpPr/>
          <p:nvPr/>
        </p:nvSpPr>
        <p:spPr>
          <a:xfrm>
            <a:off x="2061029" y="2690336"/>
            <a:ext cx="7082971" cy="1323439"/>
          </a:xfrm>
          <a:prstGeom prst="rect">
            <a:avLst/>
          </a:prstGeom>
          <a:solidFill>
            <a:schemeClr val="bg1"/>
          </a:solidFill>
          <a:ln>
            <a:solidFill>
              <a:schemeClr val="accent1">
                <a:lumMod val="7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itchFamily="34" charset="0"/>
              </a:rPr>
              <a:t> 1. I dipendenti devono essere coinvolti e sentirsi liberi di fare domande e di mettere in discussione i metodi di lavoro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itchFamily="34" charset="0"/>
              </a:rPr>
              <a:t>2. lavorare in squadra nell’interesse dello studio, eliminando la concorrenza interna.</a:t>
            </a:r>
          </a:p>
        </p:txBody>
      </p:sp>
      <p:sp>
        <p:nvSpPr>
          <p:cNvPr id="3" name="Segnaposto piè di pagina 2">
            <a:extLst>
              <a:ext uri="{FF2B5EF4-FFF2-40B4-BE49-F238E27FC236}">
                <a16:creationId xmlns:a16="http://schemas.microsoft.com/office/drawing/2014/main" id="{40402D27-025A-4D20-ABBA-59231D3F0FDE}"/>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151308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6" name="Rettangolo 5"/>
          <p:cNvSpPr/>
          <p:nvPr/>
        </p:nvSpPr>
        <p:spPr>
          <a:xfrm>
            <a:off x="2348041" y="1857829"/>
            <a:ext cx="7046481" cy="2585323"/>
          </a:xfrm>
          <a:prstGeom prst="rect">
            <a:avLst/>
          </a:prstGeom>
          <a:noFill/>
          <a:ln>
            <a:solidFill>
              <a:srgbClr val="D8117D"/>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w="31550" cmpd="sng">
                  <a:gradFill>
                    <a:gsLst>
                      <a:gs pos="70000">
                        <a:srgbClr val="70AD47">
                          <a:shade val="50000"/>
                          <a:satMod val="190000"/>
                        </a:srgbClr>
                      </a:gs>
                      <a:gs pos="0">
                        <a:srgbClr val="70AD47">
                          <a:tint val="77000"/>
                          <a:satMod val="180000"/>
                        </a:srgbClr>
                      </a:gs>
                    </a:gsLst>
                    <a:lin ang="5400000"/>
                  </a:gradFill>
                  <a:prstDash val="solid"/>
                </a:ln>
                <a:solidFill>
                  <a:schemeClr val="tx1">
                    <a:lumMod val="50000"/>
                    <a:lumOff val="50000"/>
                  </a:schemeClr>
                </a:solidFill>
                <a:effectLst>
                  <a:outerShdw blurRad="50800" dist="40000" dir="5400000" algn="tl" rotWithShape="0">
                    <a:srgbClr val="000000">
                      <a:shade val="5000"/>
                      <a:satMod val="120000"/>
                      <a:alpha val="33000"/>
                    </a:srgbClr>
                  </a:outerShdw>
                </a:effectLst>
                <a:uLnTx/>
                <a:uFillTx/>
                <a:latin typeface="Calibri"/>
                <a:ea typeface="+mn-ea"/>
                <a:cs typeface="+mn-cs"/>
              </a:rPr>
              <a:t>IL LAVORO </a:t>
            </a:r>
            <a:r>
              <a:rPr kumimoji="0" lang="it-IT" sz="5400" b="1" i="0" u="none" strike="noStrike" kern="1200" cap="none" spc="0" normalizeH="0" baseline="0" noProof="0" dirty="0" err="1">
                <a:ln w="31550" cmpd="sng">
                  <a:gradFill>
                    <a:gsLst>
                      <a:gs pos="70000">
                        <a:srgbClr val="70AD47">
                          <a:shade val="50000"/>
                          <a:satMod val="190000"/>
                        </a:srgbClr>
                      </a:gs>
                      <a:gs pos="0">
                        <a:srgbClr val="70AD47">
                          <a:tint val="77000"/>
                          <a:satMod val="180000"/>
                        </a:srgbClr>
                      </a:gs>
                    </a:gsLst>
                    <a:lin ang="5400000"/>
                  </a:gradFill>
                  <a:prstDash val="solid"/>
                </a:ln>
                <a:solidFill>
                  <a:schemeClr val="tx1">
                    <a:lumMod val="50000"/>
                    <a:lumOff val="50000"/>
                  </a:schemeClr>
                </a:solidFill>
                <a:effectLst>
                  <a:outerShdw blurRad="50800" dist="40000" dir="5400000" algn="tl" rotWithShape="0">
                    <a:srgbClr val="000000">
                      <a:shade val="5000"/>
                      <a:satMod val="120000"/>
                      <a:alpha val="33000"/>
                    </a:srgbClr>
                  </a:outerShdw>
                </a:effectLst>
                <a:uLnTx/>
                <a:uFillTx/>
                <a:latin typeface="Calibri"/>
                <a:ea typeface="+mn-ea"/>
                <a:cs typeface="+mn-cs"/>
              </a:rPr>
              <a:t>DI</a:t>
            </a:r>
            <a:r>
              <a:rPr kumimoji="0" lang="it-IT" sz="5400" b="1" i="0" u="none" strike="noStrike" kern="1200" cap="none" spc="0" normalizeH="0" baseline="0" noProof="0" dirty="0">
                <a:ln w="31550" cmpd="sng">
                  <a:gradFill>
                    <a:gsLst>
                      <a:gs pos="70000">
                        <a:srgbClr val="70AD47">
                          <a:shade val="50000"/>
                          <a:satMod val="190000"/>
                        </a:srgbClr>
                      </a:gs>
                      <a:gs pos="0">
                        <a:srgbClr val="70AD47">
                          <a:tint val="77000"/>
                          <a:satMod val="180000"/>
                        </a:srgbClr>
                      </a:gs>
                    </a:gsLst>
                    <a:lin ang="5400000"/>
                  </a:gradFill>
                  <a:prstDash val="solid"/>
                </a:ln>
                <a:solidFill>
                  <a:schemeClr val="tx1">
                    <a:lumMod val="50000"/>
                    <a:lumOff val="50000"/>
                  </a:schemeClr>
                </a:solidFill>
                <a:effectLst>
                  <a:outerShdw blurRad="50800" dist="40000" dir="5400000" algn="tl" rotWithShape="0">
                    <a:srgbClr val="000000">
                      <a:shade val="5000"/>
                      <a:satMod val="120000"/>
                      <a:alpha val="33000"/>
                    </a:srgbClr>
                  </a:outerShdw>
                </a:effectLst>
                <a:uLnTx/>
                <a:uFillTx/>
                <a:latin typeface="Calibri"/>
                <a:ea typeface="+mn-ea"/>
                <a:cs typeface="+mn-cs"/>
              </a:rPr>
              <a:t> SQUADRA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w="31550" cmpd="sng">
                  <a:gradFill>
                    <a:gsLst>
                      <a:gs pos="70000">
                        <a:srgbClr val="70AD47">
                          <a:shade val="50000"/>
                          <a:satMod val="190000"/>
                        </a:srgbClr>
                      </a:gs>
                      <a:gs pos="0">
                        <a:srgbClr val="70AD47">
                          <a:tint val="77000"/>
                          <a:satMod val="180000"/>
                        </a:srgbClr>
                      </a:gs>
                    </a:gsLst>
                    <a:lin ang="5400000"/>
                  </a:gradFill>
                  <a:prstDash val="solid"/>
                </a:ln>
                <a:solidFill>
                  <a:schemeClr val="tx1">
                    <a:lumMod val="50000"/>
                    <a:lumOff val="50000"/>
                  </a:schemeClr>
                </a:solidFill>
                <a:effectLst>
                  <a:outerShdw blurRad="50800" dist="40000" dir="5400000" algn="tl" rotWithShape="0">
                    <a:srgbClr val="000000">
                      <a:shade val="5000"/>
                      <a:satMod val="120000"/>
                      <a:alpha val="33000"/>
                    </a:srgbClr>
                  </a:outerShdw>
                </a:effectLst>
                <a:uLnTx/>
                <a:uFillTx/>
                <a:latin typeface="Calibri"/>
                <a:ea typeface="+mn-ea"/>
                <a:cs typeface="+mn-cs"/>
              </a:rPr>
              <a:t>NECESSARIA PREMESSA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w="31550" cmpd="sng">
                  <a:gradFill>
                    <a:gsLst>
                      <a:gs pos="70000">
                        <a:srgbClr val="70AD47">
                          <a:shade val="50000"/>
                          <a:satMod val="190000"/>
                        </a:srgbClr>
                      </a:gs>
                      <a:gs pos="0">
                        <a:srgbClr val="70AD47">
                          <a:tint val="77000"/>
                          <a:satMod val="180000"/>
                        </a:srgbClr>
                      </a:gs>
                    </a:gsLst>
                    <a:lin ang="5400000"/>
                  </a:gradFill>
                  <a:prstDash val="solid"/>
                </a:ln>
                <a:solidFill>
                  <a:schemeClr val="tx1">
                    <a:lumMod val="50000"/>
                    <a:lumOff val="50000"/>
                  </a:schemeClr>
                </a:solidFill>
                <a:effectLst>
                  <a:outerShdw blurRad="50800" dist="40000" dir="5400000" algn="tl" rotWithShape="0">
                    <a:srgbClr val="000000">
                      <a:shade val="5000"/>
                      <a:satMod val="120000"/>
                      <a:alpha val="33000"/>
                    </a:srgbClr>
                  </a:outerShdw>
                </a:effectLst>
                <a:uLnTx/>
                <a:uFillTx/>
                <a:latin typeface="Calibri"/>
                <a:ea typeface="+mn-ea"/>
                <a:cs typeface="+mn-cs"/>
              </a:rPr>
              <a:t>PER LA QUALITA’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26040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2000"/>
                                        <p:tgtEl>
                                          <p:spTgt spid="6">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539750" y="620713"/>
            <a:ext cx="7777163" cy="5842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CC3399"/>
                </a:solidFill>
                <a:effectLst/>
                <a:uLnTx/>
                <a:uFillTx/>
                <a:latin typeface="Arial" pitchFamily="34" charset="0"/>
                <a:ea typeface="+mn-ea"/>
                <a:cs typeface="Arial" pitchFamily="34" charset="0"/>
              </a:rPr>
              <a:t>COINVOLGIMENTO DEL PERSONALE</a:t>
            </a:r>
          </a:p>
        </p:txBody>
      </p:sp>
      <p:sp>
        <p:nvSpPr>
          <p:cNvPr id="5" name="CasellaDiTesto 4"/>
          <p:cNvSpPr txBox="1"/>
          <p:nvPr/>
        </p:nvSpPr>
        <p:spPr>
          <a:xfrm>
            <a:off x="6252096" y="2133600"/>
            <a:ext cx="567429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chemeClr val="tx1">
                    <a:lumMod val="50000"/>
                    <a:lumOff val="50000"/>
                  </a:schemeClr>
                </a:solidFill>
                <a:effectLst/>
                <a:uLnTx/>
                <a:uFillTx/>
                <a:latin typeface="Arial" pitchFamily="34" charset="0"/>
                <a:ea typeface="+mn-ea"/>
                <a:cs typeface="Arial" pitchFamily="34" charset="0"/>
              </a:rPr>
              <a:t>Cultura della Qualità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chemeClr val="tx1">
                    <a:lumMod val="50000"/>
                    <a:lumOff val="50000"/>
                  </a:schemeClr>
                </a:solidFill>
                <a:effectLst/>
                <a:uLnTx/>
                <a:uFillTx/>
                <a:latin typeface="Arial" pitchFamily="34" charset="0"/>
                <a:ea typeface="+mn-ea"/>
                <a:cs typeface="Arial" pitchFamily="34" charset="0"/>
              </a:rPr>
              <a:t>e del miglioramento</a:t>
            </a:r>
            <a:r>
              <a:rPr lang="it-IT" sz="2400" b="1" dirty="0">
                <a:solidFill>
                  <a:schemeClr val="tx1">
                    <a:lumMod val="50000"/>
                    <a:lumOff val="50000"/>
                  </a:schemeClr>
                </a:solidFill>
                <a:latin typeface="Arial" pitchFamily="34" charset="0"/>
                <a:cs typeface="Arial" pitchFamily="34" charset="0"/>
              </a:rPr>
              <a:t> </a:t>
            </a:r>
            <a:r>
              <a:rPr kumimoji="0" lang="it-IT" sz="2400" b="1" i="0" u="none" strike="noStrike" kern="1200" cap="none" spc="0" normalizeH="0" baseline="0" noProof="0" dirty="0">
                <a:ln>
                  <a:noFill/>
                </a:ln>
                <a:solidFill>
                  <a:schemeClr val="tx1">
                    <a:lumMod val="50000"/>
                    <a:lumOff val="50000"/>
                  </a:schemeClr>
                </a:solidFill>
                <a:effectLst/>
                <a:uLnTx/>
                <a:uFillTx/>
                <a:latin typeface="Arial" pitchFamily="34" charset="0"/>
                <a:ea typeface="+mn-ea"/>
                <a:cs typeface="Arial" pitchFamily="34" charset="0"/>
              </a:rPr>
              <a:t>continuo</a:t>
            </a:r>
          </a:p>
        </p:txBody>
      </p:sp>
      <p:pic>
        <p:nvPicPr>
          <p:cNvPr id="6" name="Immagine 12" descr="studio Marra.jpg"/>
          <p:cNvPicPr>
            <a:picLocks noChangeAspect="1"/>
          </p:cNvPicPr>
          <p:nvPr/>
        </p:nvPicPr>
        <p:blipFill>
          <a:blip r:embed="rId5"/>
          <a:srcRect/>
          <a:stretch>
            <a:fillRect/>
          </a:stretch>
        </p:blipFill>
        <p:spPr bwMode="auto">
          <a:xfrm>
            <a:off x="539750" y="1196975"/>
            <a:ext cx="5172596" cy="51779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egnaposto piè di pagina 2">
            <a:extLst>
              <a:ext uri="{FF2B5EF4-FFF2-40B4-BE49-F238E27FC236}">
                <a16:creationId xmlns:a16="http://schemas.microsoft.com/office/drawing/2014/main" id="{021D8AD9-ED7F-4750-A509-50DCDE4E6B62}"/>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223132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CasellaDiTesto 3"/>
          <p:cNvSpPr txBox="1"/>
          <p:nvPr/>
        </p:nvSpPr>
        <p:spPr>
          <a:xfrm>
            <a:off x="323850" y="1700213"/>
            <a:ext cx="4859338" cy="28622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4400" b="1" i="0" u="none" strike="noStrike" kern="1200" cap="none" spc="0" normalizeH="0" baseline="0" noProof="0" dirty="0">
              <a:ln>
                <a:noFill/>
              </a:ln>
              <a:solidFill>
                <a:srgbClr val="70AD47">
                  <a:lumMod val="60000"/>
                  <a:lumOff val="40000"/>
                </a:srgbClr>
              </a:solidFill>
              <a:effectLst/>
              <a:uLnTx/>
              <a:uFillTx/>
              <a:latin typeface="Garamond" pitchFamily="18"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it-IT" sz="4000" b="1" i="0" u="none" strike="noStrike" kern="1200" cap="none" spc="0" normalizeH="0" baseline="0" noProof="0" dirty="0">
              <a:ln>
                <a:noFill/>
              </a:ln>
              <a:solidFill>
                <a:srgbClr val="70AD47">
                  <a:lumMod val="60000"/>
                  <a:lumOff val="40000"/>
                </a:srgbClr>
              </a:solidFill>
              <a:effectLst/>
              <a:uLnTx/>
              <a:uFillTx/>
              <a:latin typeface="Garamond" pitchFamily="18"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it-IT" sz="3200" b="1" i="0" u="none" strike="noStrike" kern="1200" cap="none" spc="0" normalizeH="0" baseline="0" noProof="0" dirty="0">
                <a:ln>
                  <a:noFill/>
                </a:ln>
                <a:solidFill>
                  <a:srgbClr val="D8117D"/>
                </a:solidFill>
                <a:effectLst/>
                <a:uLnTx/>
                <a:uFillTx/>
                <a:latin typeface="Garamond" pitchFamily="18" charset="0"/>
                <a:ea typeface="+mn-ea"/>
                <a:cs typeface="Arial" charset="0"/>
              </a:rPr>
              <a:t>COSTI</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it-IT" sz="3200" b="1" i="0" u="none" strike="noStrike" kern="1200" cap="none" spc="0" normalizeH="0" baseline="0" noProof="0" dirty="0">
                <a:ln>
                  <a:noFill/>
                </a:ln>
                <a:solidFill>
                  <a:srgbClr val="D8117D"/>
                </a:solidFill>
                <a:effectLst/>
                <a:uLnTx/>
                <a:uFillTx/>
                <a:latin typeface="Garamond" pitchFamily="18" charset="0"/>
                <a:ea typeface="+mn-ea"/>
                <a:cs typeface="Arial" charset="0"/>
              </a:rPr>
              <a:t>CONCORRENZA</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it-IT" sz="3200" b="1" i="0" u="none" strike="noStrike" kern="1200" cap="none" spc="0" normalizeH="0" baseline="0" noProof="0" dirty="0">
                <a:ln>
                  <a:noFill/>
                </a:ln>
                <a:solidFill>
                  <a:srgbClr val="D8117D"/>
                </a:solidFill>
                <a:effectLst/>
                <a:uLnTx/>
                <a:uFillTx/>
                <a:latin typeface="Garamond" pitchFamily="18" charset="0"/>
                <a:ea typeface="+mn-ea"/>
                <a:cs typeface="Arial" charset="0"/>
              </a:rPr>
              <a:t>BUROCRAZIA</a:t>
            </a:r>
          </a:p>
        </p:txBody>
      </p:sp>
      <p:sp>
        <p:nvSpPr>
          <p:cNvPr id="5" name="Croce 4"/>
          <p:cNvSpPr/>
          <p:nvPr/>
        </p:nvSpPr>
        <p:spPr>
          <a:xfrm>
            <a:off x="1187450" y="1700213"/>
            <a:ext cx="863600" cy="865187"/>
          </a:xfrm>
          <a:prstGeom prst="pl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CasellaDiTesto 15"/>
          <p:cNvSpPr txBox="1">
            <a:spLocks noChangeArrowheads="1"/>
          </p:cNvSpPr>
          <p:nvPr/>
        </p:nvSpPr>
        <p:spPr bwMode="auto">
          <a:xfrm>
            <a:off x="5076825" y="1557338"/>
            <a:ext cx="4859338" cy="341630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4400" b="1" i="0" u="none" strike="noStrike" kern="1200" cap="none" spc="0" normalizeH="0" baseline="0" noProof="0" dirty="0">
              <a:ln>
                <a:noFill/>
              </a:ln>
              <a:solidFill>
                <a:srgbClr val="FF0000"/>
              </a:solidFill>
              <a:effectLst/>
              <a:uLnTx/>
              <a:uFillTx/>
              <a:latin typeface="Garamond"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4400" b="1" i="0" u="none" strike="noStrike" kern="1200" cap="none" spc="0" normalizeH="0" baseline="0" noProof="0" dirty="0">
              <a:ln>
                <a:noFill/>
              </a:ln>
              <a:solidFill>
                <a:srgbClr val="FF0000"/>
              </a:solidFill>
              <a:effectLst/>
              <a:uLnTx/>
              <a:uFillTx/>
              <a:latin typeface="Garamond"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it-IT" sz="3200" b="1" i="0" u="none" strike="noStrike" kern="1200" cap="none" spc="0" normalizeH="0" baseline="0" noProof="0" dirty="0">
                <a:ln>
                  <a:noFill/>
                </a:ln>
                <a:solidFill>
                  <a:srgbClr val="5B9BD5">
                    <a:lumMod val="75000"/>
                  </a:srgbClr>
                </a:solidFill>
                <a:effectLst/>
                <a:uLnTx/>
                <a:uFillTx/>
                <a:latin typeface="Garamond" pitchFamily="18" charset="0"/>
                <a:ea typeface="+mn-ea"/>
                <a:cs typeface="+mn-cs"/>
              </a:rPr>
              <a:t>MARGINI</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it-IT" sz="3200" b="1" i="0" u="none" strike="noStrike" kern="1200" cap="none" spc="0" normalizeH="0" baseline="0" noProof="0" dirty="0">
                <a:ln>
                  <a:noFill/>
                </a:ln>
                <a:solidFill>
                  <a:srgbClr val="5B9BD5">
                    <a:lumMod val="75000"/>
                  </a:srgbClr>
                </a:solidFill>
                <a:effectLst/>
                <a:uLnTx/>
                <a:uFillTx/>
                <a:latin typeface="Garamond" pitchFamily="18" charset="0"/>
                <a:ea typeface="+mn-ea"/>
                <a:cs typeface="+mn-cs"/>
              </a:rPr>
              <a:t>PAZIENTI</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it-IT" sz="3200" b="1" i="0" u="none" strike="noStrike" kern="1200" cap="none" spc="0" normalizeH="0" baseline="0" noProof="0" dirty="0">
                <a:ln>
                  <a:noFill/>
                </a:ln>
                <a:solidFill>
                  <a:srgbClr val="5B9BD5">
                    <a:lumMod val="75000"/>
                  </a:srgbClr>
                </a:solidFill>
                <a:effectLst/>
                <a:uLnTx/>
                <a:uFillTx/>
                <a:latin typeface="Garamond" pitchFamily="18" charset="0"/>
                <a:ea typeface="+mn-ea"/>
                <a:cs typeface="+mn-cs"/>
              </a:rPr>
              <a:t>POTERE   </a:t>
            </a:r>
            <a:r>
              <a:rPr kumimoji="0" lang="it-IT" sz="3200" b="1" i="0" u="none" strike="noStrike" kern="1200" cap="none" spc="0" normalizeH="0" baseline="0" noProof="0" dirty="0" err="1">
                <a:ln>
                  <a:noFill/>
                </a:ln>
                <a:solidFill>
                  <a:srgbClr val="5B9BD5">
                    <a:lumMod val="75000"/>
                  </a:srgbClr>
                </a:solidFill>
                <a:effectLst/>
                <a:uLnTx/>
                <a:uFillTx/>
                <a:latin typeface="Garamond" pitchFamily="18" charset="0"/>
                <a:ea typeface="+mn-ea"/>
                <a:cs typeface="+mn-cs"/>
              </a:rPr>
              <a:t>D’ACQUISTO</a:t>
            </a:r>
            <a:endParaRPr kumimoji="0" lang="it-IT" sz="3200" b="1" i="0" u="none" strike="noStrike" kern="1200" cap="none" spc="0" normalizeH="0" baseline="0" noProof="0" dirty="0">
              <a:ln>
                <a:noFill/>
              </a:ln>
              <a:solidFill>
                <a:srgbClr val="5B9BD5">
                  <a:lumMod val="75000"/>
                </a:srgbClr>
              </a:solidFill>
              <a:effectLst/>
              <a:uLnTx/>
              <a:uFillTx/>
              <a:latin typeface="Garamond" pitchFamily="18" charset="0"/>
              <a:ea typeface="+mn-ea"/>
              <a:cs typeface="+mn-cs"/>
            </a:endParaRPr>
          </a:p>
        </p:txBody>
      </p:sp>
      <p:sp>
        <p:nvSpPr>
          <p:cNvPr id="7" name="Rettangolo 6"/>
          <p:cNvSpPr/>
          <p:nvPr/>
        </p:nvSpPr>
        <p:spPr>
          <a:xfrm>
            <a:off x="5651500" y="1700213"/>
            <a:ext cx="1008063" cy="57626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9" name="Rettangolo 8"/>
          <p:cNvSpPr/>
          <p:nvPr/>
        </p:nvSpPr>
        <p:spPr>
          <a:xfrm>
            <a:off x="539750" y="620713"/>
            <a:ext cx="7777163" cy="76993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a:noFill/>
                </a:ln>
                <a:solidFill>
                  <a:srgbClr val="CC3399"/>
                </a:solidFill>
                <a:effectLst/>
                <a:uLnTx/>
                <a:uFillTx/>
                <a:latin typeface="Garamond" pitchFamily="18" charset="0"/>
                <a:ea typeface="+mn-ea"/>
                <a:cs typeface="+mn-cs"/>
              </a:rPr>
              <a:t>COVID - 19</a:t>
            </a:r>
          </a:p>
        </p:txBody>
      </p:sp>
      <p:sp>
        <p:nvSpPr>
          <p:cNvPr id="3" name="Segnaposto piè di pagina 2">
            <a:extLst>
              <a:ext uri="{FF2B5EF4-FFF2-40B4-BE49-F238E27FC236}">
                <a16:creationId xmlns:a16="http://schemas.microsoft.com/office/drawing/2014/main" id="{F5357107-C5C9-4562-888B-22F78A5A55CF}"/>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306812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CasellaDiTesto 15"/>
          <p:cNvSpPr txBox="1">
            <a:spLocks noChangeArrowheads="1"/>
          </p:cNvSpPr>
          <p:nvPr/>
        </p:nvSpPr>
        <p:spPr bwMode="auto">
          <a:xfrm>
            <a:off x="827087" y="2565400"/>
            <a:ext cx="8598069" cy="1815882"/>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chemeClr val="tx1">
                    <a:lumMod val="50000"/>
                    <a:lumOff val="50000"/>
                  </a:schemeClr>
                </a:solidFill>
                <a:effectLst/>
                <a:uLnTx/>
                <a:uFillTx/>
                <a:latin typeface="Arial" pitchFamily="34" charset="0"/>
                <a:ea typeface="+mn-ea"/>
                <a:cs typeface="Arial" pitchFamily="34" charset="0"/>
              </a:rPr>
              <a:t>SI BASA SUL RISPETTO DELLE NORME VIGENTI (COGENTI),  DEI PRICIPI ETICI, MORALI E DEONTOLOGICI  CON L’OBIETTIVO </a:t>
            </a:r>
            <a:r>
              <a:rPr kumimoji="0" lang="it-IT" sz="2800" b="0" i="0" u="none" strike="noStrike" kern="1200" cap="none" spc="0" normalizeH="0" baseline="0" noProof="0" dirty="0" err="1">
                <a:ln>
                  <a:noFill/>
                </a:ln>
                <a:solidFill>
                  <a:schemeClr val="tx1">
                    <a:lumMod val="50000"/>
                    <a:lumOff val="50000"/>
                  </a:schemeClr>
                </a:solidFill>
                <a:effectLst/>
                <a:uLnTx/>
                <a:uFillTx/>
                <a:latin typeface="Arial" pitchFamily="34" charset="0"/>
                <a:ea typeface="+mn-ea"/>
                <a:cs typeface="Arial" pitchFamily="34" charset="0"/>
              </a:rPr>
              <a:t>DI</a:t>
            </a:r>
            <a:r>
              <a:rPr kumimoji="0" lang="it-IT" sz="2800" b="0" i="0" u="none" strike="noStrike" kern="1200" cap="none" spc="0" normalizeH="0" baseline="0" noProof="0" dirty="0">
                <a:ln>
                  <a:noFill/>
                </a:ln>
                <a:solidFill>
                  <a:schemeClr val="tx1">
                    <a:lumMod val="50000"/>
                    <a:lumOff val="50000"/>
                  </a:schemeClr>
                </a:solidFill>
                <a:effectLst/>
                <a:uLnTx/>
                <a:uFillTx/>
                <a:latin typeface="Arial" pitchFamily="34" charset="0"/>
                <a:ea typeface="+mn-ea"/>
                <a:cs typeface="Arial" pitchFamily="34" charset="0"/>
              </a:rPr>
              <a:t> PERSEGUIRE IL  RISULTATO ECONOMICO</a:t>
            </a:r>
          </a:p>
        </p:txBody>
      </p:sp>
      <p:sp>
        <p:nvSpPr>
          <p:cNvPr id="5" name="Rettangolo 4"/>
          <p:cNvSpPr/>
          <p:nvPr/>
        </p:nvSpPr>
        <p:spPr>
          <a:xfrm>
            <a:off x="539750" y="620713"/>
            <a:ext cx="7777163" cy="132343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srgbClr val="CC3399"/>
                </a:solidFill>
                <a:effectLst/>
                <a:uLnTx/>
                <a:uFillTx/>
                <a:latin typeface="Arial" pitchFamily="34" charset="0"/>
                <a:ea typeface="+mn-ea"/>
                <a:cs typeface="Arial" pitchFamily="34" charset="0"/>
              </a:rPr>
              <a:t>STRUMENTO PER FORNIRE QUALITA’</a:t>
            </a:r>
          </a:p>
        </p:txBody>
      </p:sp>
      <p:sp>
        <p:nvSpPr>
          <p:cNvPr id="3" name="Segnaposto piè di pagina 2">
            <a:extLst>
              <a:ext uri="{FF2B5EF4-FFF2-40B4-BE49-F238E27FC236}">
                <a16:creationId xmlns:a16="http://schemas.microsoft.com/office/drawing/2014/main" id="{F56AA94C-47E3-45F9-A5B8-BC6389573D41}"/>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153964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CasellaDiTesto 15"/>
          <p:cNvSpPr txBox="1">
            <a:spLocks noChangeArrowheads="1"/>
          </p:cNvSpPr>
          <p:nvPr/>
        </p:nvSpPr>
        <p:spPr bwMode="auto">
          <a:xfrm>
            <a:off x="1042987" y="2583543"/>
            <a:ext cx="8768669" cy="1815882"/>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chemeClr val="tx1">
                    <a:lumMod val="50000"/>
                    <a:lumOff val="50000"/>
                  </a:schemeClr>
                </a:solidFill>
                <a:effectLst/>
                <a:uLnTx/>
                <a:uFillTx/>
                <a:latin typeface="Arial" pitchFamily="34" charset="0"/>
                <a:ea typeface="+mn-ea"/>
                <a:cs typeface="Arial" pitchFamily="34" charset="0"/>
              </a:rPr>
              <a:t>PAZIENTI PIÙ CONSAPEVOLI E</a:t>
            </a:r>
            <a:r>
              <a:rPr kumimoji="0" lang="it-IT" sz="2800" b="1" i="0" u="none" strike="noStrike" kern="1200" cap="none" spc="0" normalizeH="0" baseline="0" noProof="0" dirty="0">
                <a:ln>
                  <a:noFill/>
                </a:ln>
                <a:solidFill>
                  <a:schemeClr val="tx1">
                    <a:lumMod val="50000"/>
                    <a:lumOff val="50000"/>
                  </a:schemeClr>
                </a:solidFill>
                <a:effectLst/>
                <a:uLnTx/>
                <a:uFillTx/>
                <a:latin typeface="Arial" pitchFamily="34" charset="0"/>
                <a:ea typeface="+mn-ea"/>
                <a:cs typeface="Arial" pitchFamily="34" charset="0"/>
              </a:rPr>
              <a:t> PAZIENTI PIÙ INFORMATI</a:t>
            </a:r>
            <a:r>
              <a:rPr kumimoji="0" lang="it-IT" sz="2800" b="0" i="0" u="none" strike="noStrike" kern="1200" cap="none" spc="0" normalizeH="0" baseline="0" noProof="0" dirty="0">
                <a:ln>
                  <a:noFill/>
                </a:ln>
                <a:solidFill>
                  <a:schemeClr val="tx1">
                    <a:lumMod val="50000"/>
                    <a:lumOff val="50000"/>
                  </a:schemeClr>
                </a:solidFill>
                <a:effectLst/>
                <a:uLnTx/>
                <a:uFillTx/>
                <a:latin typeface="Arial" pitchFamily="34" charset="0"/>
                <a:ea typeface="+mn-ea"/>
                <a:cs typeface="Arial" pitchFamily="34" charset="0"/>
              </a:rPr>
              <a:t>,  SARANNO PIÙ FACILMENTE SODDISFATTI  E PERCIO’ DIVERRANNO I NOSTRI PIÙ EFFICIENTI VEICOLI PROMOZIONALI</a:t>
            </a:r>
          </a:p>
        </p:txBody>
      </p:sp>
      <p:sp>
        <p:nvSpPr>
          <p:cNvPr id="5" name="Rettangolo 4"/>
          <p:cNvSpPr/>
          <p:nvPr/>
        </p:nvSpPr>
        <p:spPr>
          <a:xfrm>
            <a:off x="539750" y="620713"/>
            <a:ext cx="7777163" cy="70788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srgbClr val="CC3399"/>
                </a:solidFill>
                <a:effectLst/>
                <a:uLnTx/>
                <a:uFillTx/>
                <a:latin typeface="Arial" pitchFamily="34" charset="0"/>
                <a:ea typeface="+mn-ea"/>
                <a:cs typeface="Arial" pitchFamily="34" charset="0"/>
              </a:rPr>
              <a:t>CREARE COSCIENZA</a:t>
            </a:r>
          </a:p>
        </p:txBody>
      </p:sp>
      <p:sp>
        <p:nvSpPr>
          <p:cNvPr id="3" name="Segnaposto piè di pagina 2">
            <a:extLst>
              <a:ext uri="{FF2B5EF4-FFF2-40B4-BE49-F238E27FC236}">
                <a16:creationId xmlns:a16="http://schemas.microsoft.com/office/drawing/2014/main" id="{25378C00-938A-448C-93CB-0A0023C996EE}"/>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212908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539750" y="2551837"/>
            <a:ext cx="10159999"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chemeClr val="tx1">
                    <a:lumMod val="50000"/>
                    <a:lumOff val="50000"/>
                  </a:schemeClr>
                </a:solidFill>
                <a:effectLst/>
                <a:uLnTx/>
                <a:uFillTx/>
                <a:latin typeface="Arial" pitchFamily="34" charset="0"/>
                <a:ea typeface="+mn-ea"/>
                <a:cs typeface="Arial" pitchFamily="34" charset="0"/>
              </a:rPr>
              <a:t>LA CAPACITÀ DEL PAZIENTE , SARÀ QUELLA </a:t>
            </a:r>
            <a:r>
              <a:rPr kumimoji="0" lang="it-IT" sz="2400" b="0" i="0" u="none" strike="noStrike" kern="1200" cap="none" spc="0" normalizeH="0" baseline="0" noProof="0" dirty="0" err="1">
                <a:ln>
                  <a:noFill/>
                </a:ln>
                <a:solidFill>
                  <a:schemeClr val="tx1">
                    <a:lumMod val="50000"/>
                    <a:lumOff val="50000"/>
                  </a:schemeClr>
                </a:solidFill>
                <a:effectLst/>
                <a:uLnTx/>
                <a:uFillTx/>
                <a:latin typeface="Arial" pitchFamily="34" charset="0"/>
                <a:ea typeface="+mn-ea"/>
                <a:cs typeface="Arial" pitchFamily="34" charset="0"/>
              </a:rPr>
              <a:t>DI</a:t>
            </a:r>
            <a:r>
              <a:rPr kumimoji="0" lang="it-IT" sz="2400" b="0" i="0" u="none" strike="noStrike" kern="1200" cap="none" spc="0" normalizeH="0" baseline="0" noProof="0" dirty="0">
                <a:ln>
                  <a:noFill/>
                </a:ln>
                <a:solidFill>
                  <a:schemeClr val="tx1">
                    <a:lumMod val="50000"/>
                    <a:lumOff val="50000"/>
                  </a:schemeClr>
                </a:solidFill>
                <a:effectLst/>
                <a:uLnTx/>
                <a:uFillTx/>
                <a:latin typeface="Arial" pitchFamily="34" charset="0"/>
                <a:ea typeface="+mn-ea"/>
                <a:cs typeface="Arial" pitchFamily="34" charset="0"/>
              </a:rPr>
              <a:t> COGLIERE LA </a:t>
            </a:r>
            <a:r>
              <a:rPr kumimoji="0" lang="it-IT" sz="2400" b="1" i="0" u="none" strike="noStrike" kern="1200" cap="none" spc="0" normalizeH="0" baseline="0" noProof="0" dirty="0">
                <a:ln>
                  <a:noFill/>
                </a:ln>
                <a:solidFill>
                  <a:schemeClr val="tx1">
                    <a:lumMod val="50000"/>
                    <a:lumOff val="50000"/>
                  </a:schemeClr>
                </a:solidFill>
                <a:effectLst/>
                <a:uLnTx/>
                <a:uFillTx/>
                <a:latin typeface="Arial" pitchFamily="34" charset="0"/>
                <a:ea typeface="+mn-ea"/>
                <a:cs typeface="Arial" pitchFamily="34" charset="0"/>
              </a:rPr>
              <a:t>QUALITÀ INTRINSECA </a:t>
            </a:r>
            <a:r>
              <a:rPr kumimoji="0" lang="it-IT" sz="2400" b="0" i="0" u="none" strike="noStrike" kern="1200" cap="none" spc="0" normalizeH="0" baseline="0" noProof="0" dirty="0">
                <a:ln>
                  <a:noFill/>
                </a:ln>
                <a:solidFill>
                  <a:schemeClr val="tx1">
                    <a:lumMod val="50000"/>
                    <a:lumOff val="50000"/>
                  </a:schemeClr>
                </a:solidFill>
                <a:effectLst/>
                <a:uLnTx/>
                <a:uFillTx/>
                <a:latin typeface="Arial" pitchFamily="34" charset="0"/>
                <a:ea typeface="+mn-ea"/>
                <a:cs typeface="Arial" pitchFamily="34" charset="0"/>
              </a:rPr>
              <a:t>DELLE NOSTRE PRESTAZIONI , DEL VALORE AGGIUNTO CHE IL SERVIZIO FORNITO DALLO  STUDIO ODONTOIATRICO È IN GRADO </a:t>
            </a:r>
            <a:r>
              <a:rPr kumimoji="0" lang="it-IT" sz="2400" b="0" i="0" u="none" strike="noStrike" kern="1200" cap="none" spc="0" normalizeH="0" baseline="0" noProof="0" dirty="0" err="1">
                <a:ln>
                  <a:noFill/>
                </a:ln>
                <a:solidFill>
                  <a:schemeClr val="tx1">
                    <a:lumMod val="50000"/>
                    <a:lumOff val="50000"/>
                  </a:schemeClr>
                </a:solidFill>
                <a:effectLst/>
                <a:uLnTx/>
                <a:uFillTx/>
                <a:latin typeface="Arial" pitchFamily="34" charset="0"/>
                <a:ea typeface="+mn-ea"/>
                <a:cs typeface="Arial" pitchFamily="34" charset="0"/>
              </a:rPr>
              <a:t>DI</a:t>
            </a:r>
            <a:r>
              <a:rPr kumimoji="0" lang="it-IT" sz="2400" b="0" i="0" u="none" strike="noStrike" kern="1200" cap="none" spc="0" normalizeH="0" baseline="0" noProof="0" dirty="0">
                <a:ln>
                  <a:noFill/>
                </a:ln>
                <a:solidFill>
                  <a:schemeClr val="tx1">
                    <a:lumMod val="50000"/>
                    <a:lumOff val="50000"/>
                  </a:schemeClr>
                </a:solidFill>
                <a:effectLst/>
                <a:uLnTx/>
                <a:uFillTx/>
                <a:latin typeface="Arial" pitchFamily="34" charset="0"/>
                <a:ea typeface="+mn-ea"/>
                <a:cs typeface="Arial" pitchFamily="34" charset="0"/>
              </a:rPr>
              <a:t> DARE ALLA PRESTAZIONE STESSA</a:t>
            </a:r>
          </a:p>
        </p:txBody>
      </p:sp>
      <p:sp>
        <p:nvSpPr>
          <p:cNvPr id="5" name="Rettangolo 4"/>
          <p:cNvSpPr/>
          <p:nvPr/>
        </p:nvSpPr>
        <p:spPr>
          <a:xfrm>
            <a:off x="539750" y="620713"/>
            <a:ext cx="7777163" cy="70788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srgbClr val="CC3399"/>
                </a:solidFill>
                <a:effectLst/>
                <a:uLnTx/>
                <a:uFillTx/>
                <a:latin typeface="Arial" pitchFamily="34" charset="0"/>
                <a:ea typeface="+mn-ea"/>
                <a:cs typeface="Arial" pitchFamily="34" charset="0"/>
              </a:rPr>
              <a:t>CREARE COSCIENZA</a:t>
            </a:r>
          </a:p>
        </p:txBody>
      </p:sp>
      <p:sp>
        <p:nvSpPr>
          <p:cNvPr id="3" name="Segnaposto piè di pagina 2">
            <a:extLst>
              <a:ext uri="{FF2B5EF4-FFF2-40B4-BE49-F238E27FC236}">
                <a16:creationId xmlns:a16="http://schemas.microsoft.com/office/drawing/2014/main" id="{82CAFB65-1D38-4D99-B29C-E8ED5F0D1C3A}"/>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323024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7" name="Segnaposto piè di pagina 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10" name="Ovale 9"/>
          <p:cNvSpPr/>
          <p:nvPr/>
        </p:nvSpPr>
        <p:spPr>
          <a:xfrm>
            <a:off x="1656151" y="925551"/>
            <a:ext cx="5020420" cy="1298377"/>
          </a:xfrm>
          <a:prstGeom prst="ellipse">
            <a:avLst/>
          </a:prstGeom>
          <a:effectLst>
            <a:glow rad="101600">
              <a:schemeClr val="accent2">
                <a:satMod val="175000"/>
                <a:alpha val="40000"/>
              </a:schemeClr>
            </a:glow>
          </a:effectLst>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w="17780" cmpd="sng">
                  <a:solidFill>
                    <a:srgbClr val="FFFFFF"/>
                  </a:solidFill>
                  <a:prstDash val="solid"/>
                  <a:miter lim="800000"/>
                </a:ln>
                <a:solidFill>
                  <a:prstClr val="white">
                    <a:lumMod val="85000"/>
                  </a:prstClr>
                </a:solidFill>
                <a:effectLst>
                  <a:outerShdw blurRad="50800" algn="tl" rotWithShape="0">
                    <a:srgbClr val="000000"/>
                  </a:outerShdw>
                </a:effectLst>
                <a:uLnTx/>
                <a:uFillTx/>
                <a:latin typeface="Calibri"/>
                <a:ea typeface="+mn-ea"/>
                <a:cs typeface="+mn-cs"/>
              </a:rPr>
              <a:t>MISSION</a:t>
            </a:r>
          </a:p>
        </p:txBody>
      </p:sp>
      <p:sp>
        <p:nvSpPr>
          <p:cNvPr id="11" name="Rettangolo 10"/>
          <p:cNvSpPr/>
          <p:nvPr/>
        </p:nvSpPr>
        <p:spPr>
          <a:xfrm>
            <a:off x="404688" y="2644169"/>
            <a:ext cx="90204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Introdurre principi e regole di etica professionale.</a:t>
            </a:r>
          </a:p>
        </p:txBody>
      </p:sp>
      <p:pic>
        <p:nvPicPr>
          <p:cNvPr id="3" name="Immagine 2">
            <a:extLst>
              <a:ext uri="{FF2B5EF4-FFF2-40B4-BE49-F238E27FC236}">
                <a16:creationId xmlns:a16="http://schemas.microsoft.com/office/drawing/2014/main" id="{F69E81EB-D6F3-4686-A0FE-FAE025360262}"/>
              </a:ext>
            </a:extLst>
          </p:cNvPr>
          <p:cNvPicPr>
            <a:picLocks noChangeAspect="1"/>
          </p:cNvPicPr>
          <p:nvPr/>
        </p:nvPicPr>
        <p:blipFill>
          <a:blip r:embed="rId5"/>
          <a:stretch>
            <a:fillRect/>
          </a:stretch>
        </p:blipFill>
        <p:spPr>
          <a:xfrm>
            <a:off x="5969726" y="2507994"/>
            <a:ext cx="5706009" cy="3479425"/>
          </a:xfrm>
          <a:prstGeom prst="rect">
            <a:avLst/>
          </a:prstGeom>
          <a:effectLst>
            <a:glow rad="139700">
              <a:schemeClr val="accent5">
                <a:satMod val="175000"/>
                <a:alpha val="40000"/>
              </a:schemeClr>
            </a:glow>
            <a:softEdge rad="317500"/>
          </a:effectLst>
          <a:scene3d>
            <a:camera prst="perspectiveLeft"/>
            <a:lightRig rig="threePt" dir="t"/>
          </a:scene3d>
        </p:spPr>
      </p:pic>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239554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1059543" y="2551837"/>
            <a:ext cx="1015999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70AD47">
                    <a:lumMod val="50000"/>
                  </a:srgbClr>
                </a:solidFill>
                <a:effectLst/>
                <a:uLnTx/>
                <a:uFillTx/>
                <a:latin typeface="Arial" charset="0"/>
                <a:ea typeface="+mn-ea"/>
                <a:cs typeface="Arial" charset="0"/>
              </a:rPr>
              <a:t>C’è una qualità che non è né clinica né organizzativa, che non è misurabile, che  è difficilmente definibile, ma che  tutti sono in grado di apprezzare.</a:t>
            </a:r>
          </a:p>
        </p:txBody>
      </p:sp>
      <p:sp>
        <p:nvSpPr>
          <p:cNvPr id="3" name="Segnaposto piè di pagina 2">
            <a:extLst>
              <a:ext uri="{FF2B5EF4-FFF2-40B4-BE49-F238E27FC236}">
                <a16:creationId xmlns:a16="http://schemas.microsoft.com/office/drawing/2014/main" id="{74F3FEF8-C3FE-4C07-8E23-A193004BB0FB}"/>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91549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pic>
        <p:nvPicPr>
          <p:cNvPr id="5" name="Immagine 4" descr="team_group.jpeg"/>
          <p:cNvPicPr>
            <a:picLocks noChangeAspect="1"/>
          </p:cNvPicPr>
          <p:nvPr/>
        </p:nvPicPr>
        <p:blipFill>
          <a:blip r:embed="rId5"/>
          <a:stretch>
            <a:fillRect/>
          </a:stretch>
        </p:blipFill>
        <p:spPr>
          <a:xfrm>
            <a:off x="944950" y="1306005"/>
            <a:ext cx="8193155" cy="4874927"/>
          </a:xfrm>
          <a:prstGeom prst="rect">
            <a:avLst/>
          </a:prstGeom>
        </p:spPr>
      </p:pic>
      <p:sp>
        <p:nvSpPr>
          <p:cNvPr id="6" name="Rettangolo 5"/>
          <p:cNvSpPr/>
          <p:nvPr/>
        </p:nvSpPr>
        <p:spPr>
          <a:xfrm>
            <a:off x="944950" y="677068"/>
            <a:ext cx="8193155" cy="461963"/>
          </a:xfrm>
          <a:prstGeom prst="rect">
            <a:avLst/>
          </a:prstGeom>
          <a:solidFill>
            <a:srgbClr val="D8117D"/>
          </a:solidFill>
          <a:ln>
            <a:solidFill>
              <a:srgbClr val="CC0066"/>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Garamond" pitchFamily="18" charset="0"/>
                <a:ea typeface="+mn-ea"/>
                <a:cs typeface="+mn-cs"/>
              </a:rPr>
              <a:t>IL MASSIMO PATRIMONIO  DELLO STUDIO E’…</a:t>
            </a:r>
          </a:p>
        </p:txBody>
      </p:sp>
      <p:sp>
        <p:nvSpPr>
          <p:cNvPr id="3" name="Segnaposto piè di pagina 2">
            <a:extLst>
              <a:ext uri="{FF2B5EF4-FFF2-40B4-BE49-F238E27FC236}">
                <a16:creationId xmlns:a16="http://schemas.microsoft.com/office/drawing/2014/main" id="{F9A8598E-56FF-4645-BE95-799084F006DF}"/>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418731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5" name="Rettangolo 4"/>
          <p:cNvSpPr/>
          <p:nvPr/>
        </p:nvSpPr>
        <p:spPr>
          <a:xfrm>
            <a:off x="1319349" y="2043748"/>
            <a:ext cx="9379131"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7200" b="1" i="0" u="none" strike="noStrike" kern="1200" cap="none" spc="50" normalizeH="0" baseline="0" noProof="0" dirty="0">
                <a:ln w="12700" cmpd="sng">
                  <a:solidFill>
                    <a:srgbClr val="70AD47">
                      <a:satMod val="120000"/>
                      <a:shade val="80000"/>
                    </a:srgbClr>
                  </a:solidFill>
                  <a:prstDash val="solid"/>
                </a:ln>
                <a:solidFill>
                  <a:srgbClr val="CC0066"/>
                </a:solidFill>
                <a:effectLst>
                  <a:glow rad="53100">
                    <a:srgbClr val="70AD47">
                      <a:satMod val="180000"/>
                      <a:alpha val="30000"/>
                    </a:srgbClr>
                  </a:glow>
                </a:effectLst>
                <a:uLnTx/>
                <a:uFillTx/>
                <a:latin typeface="Arial Black" panose="020B0A04020102020204" pitchFamily="34" charset="0"/>
                <a:cs typeface="Arial" charset="0"/>
              </a:rPr>
              <a:t>IL BUONUMORE DELL’EQUIPE!</a:t>
            </a:r>
          </a:p>
        </p:txBody>
      </p:sp>
      <p:sp>
        <p:nvSpPr>
          <p:cNvPr id="3" name="Segnaposto piè di pagina 2">
            <a:extLst>
              <a:ext uri="{FF2B5EF4-FFF2-40B4-BE49-F238E27FC236}">
                <a16:creationId xmlns:a16="http://schemas.microsoft.com/office/drawing/2014/main" id="{9A6FD81F-F34C-4BC4-8C32-F2270B29B69C}"/>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51712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5">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7" name="Rettangolo 6"/>
          <p:cNvSpPr/>
          <p:nvPr/>
        </p:nvSpPr>
        <p:spPr>
          <a:xfrm>
            <a:off x="2577737" y="2024013"/>
            <a:ext cx="6096000" cy="230832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50" normalizeH="0" baseline="0" noProof="0" dirty="0">
                <a:ln w="12700" cmpd="sng">
                  <a:solidFill>
                    <a:srgbClr val="70AD47">
                      <a:satMod val="120000"/>
                      <a:shade val="80000"/>
                    </a:srgbClr>
                  </a:solidFill>
                  <a:prstDash val="solid"/>
                </a:ln>
                <a:solidFill>
                  <a:srgbClr val="D8117D"/>
                </a:solidFill>
                <a:effectLst>
                  <a:glow rad="53100">
                    <a:srgbClr val="70AD47">
                      <a:satMod val="180000"/>
                      <a:alpha val="30000"/>
                    </a:srgbClr>
                  </a:glow>
                </a:effectLst>
                <a:uLnTx/>
                <a:uFillTx/>
                <a:latin typeface="Arial" charset="0"/>
                <a:ea typeface="+mn-ea"/>
                <a:cs typeface="Arial" charset="0"/>
              </a:rPr>
              <a:t>L’AMBIENTE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50" normalizeH="0" baseline="0" noProof="0" dirty="0">
                <a:ln w="12700" cmpd="sng">
                  <a:solidFill>
                    <a:srgbClr val="70AD47">
                      <a:satMod val="120000"/>
                      <a:shade val="80000"/>
                    </a:srgbClr>
                  </a:solidFill>
                  <a:prstDash val="solid"/>
                </a:ln>
                <a:solidFill>
                  <a:srgbClr val="D8117D"/>
                </a:solidFill>
                <a:effectLst>
                  <a:glow rad="53100">
                    <a:srgbClr val="70AD47">
                      <a:satMod val="180000"/>
                      <a:alpha val="30000"/>
                    </a:srgbClr>
                  </a:glow>
                </a:effectLst>
                <a:uLnTx/>
                <a:uFillTx/>
                <a:latin typeface="Arial" charset="0"/>
                <a:ea typeface="+mn-ea"/>
                <a:cs typeface="Arial" charset="0"/>
              </a:rPr>
              <a:t>DELLO STUDIO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50" normalizeH="0" baseline="0" noProof="0" dirty="0">
                <a:ln w="12700" cmpd="sng">
                  <a:solidFill>
                    <a:srgbClr val="70AD47">
                      <a:satMod val="120000"/>
                      <a:shade val="80000"/>
                    </a:srgbClr>
                  </a:solidFill>
                  <a:prstDash val="solid"/>
                </a:ln>
                <a:solidFill>
                  <a:srgbClr val="D8117D"/>
                </a:solidFill>
                <a:effectLst>
                  <a:glow rad="53100">
                    <a:srgbClr val="70AD47">
                      <a:satMod val="180000"/>
                      <a:alpha val="30000"/>
                    </a:srgbClr>
                  </a:glow>
                </a:effectLst>
                <a:uLnTx/>
                <a:uFillTx/>
                <a:latin typeface="Arial" charset="0"/>
                <a:ea typeface="+mn-ea"/>
                <a:cs typeface="Arial" charset="0"/>
              </a:rPr>
              <a:t>DEVE ESSERE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50" normalizeH="0" baseline="0" noProof="0" dirty="0">
                <a:ln w="12700" cmpd="sng">
                  <a:solidFill>
                    <a:srgbClr val="70AD47">
                      <a:satMod val="120000"/>
                      <a:shade val="80000"/>
                    </a:srgbClr>
                  </a:solidFill>
                  <a:prstDash val="solid"/>
                </a:ln>
                <a:solidFill>
                  <a:srgbClr val="D8117D"/>
                </a:solidFill>
                <a:effectLst>
                  <a:glow rad="53100">
                    <a:srgbClr val="70AD47">
                      <a:satMod val="180000"/>
                      <a:alpha val="30000"/>
                    </a:srgbClr>
                  </a:glow>
                </a:effectLst>
                <a:uLnTx/>
                <a:uFillTx/>
                <a:latin typeface="Arial" charset="0"/>
                <a:ea typeface="+mn-ea"/>
                <a:cs typeface="Arial" charset="0"/>
              </a:rPr>
              <a:t>SERENO ED OTTIMISTA</a:t>
            </a:r>
          </a:p>
        </p:txBody>
      </p:sp>
      <p:sp>
        <p:nvSpPr>
          <p:cNvPr id="3" name="Segnaposto piè di pagina 2">
            <a:extLst>
              <a:ext uri="{FF2B5EF4-FFF2-40B4-BE49-F238E27FC236}">
                <a16:creationId xmlns:a16="http://schemas.microsoft.com/office/drawing/2014/main" id="{31899C3C-D16A-4821-A708-A6CFEEF7B029}"/>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150341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Titolo 1"/>
          <p:cNvSpPr>
            <a:spLocks/>
          </p:cNvSpPr>
          <p:nvPr/>
        </p:nvSpPr>
        <p:spPr bwMode="auto">
          <a:xfrm>
            <a:off x="468313" y="908050"/>
            <a:ext cx="8170862"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L’IMMAGINE  E’ COMUNICAZIONE</a:t>
            </a:r>
          </a:p>
        </p:txBody>
      </p:sp>
      <p:sp>
        <p:nvSpPr>
          <p:cNvPr id="5" name="Segnaposto contenuto 2"/>
          <p:cNvSpPr>
            <a:spLocks/>
          </p:cNvSpPr>
          <p:nvPr/>
        </p:nvSpPr>
        <p:spPr bwMode="auto">
          <a:xfrm>
            <a:off x="1886856" y="2276475"/>
            <a:ext cx="3621769" cy="2616200"/>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32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Stile</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32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Atteggiamento</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32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Sguardo</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32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Postura</a:t>
            </a:r>
          </a:p>
        </p:txBody>
      </p:sp>
      <p:sp>
        <p:nvSpPr>
          <p:cNvPr id="3" name="Segnaposto piè di pagina 2">
            <a:extLst>
              <a:ext uri="{FF2B5EF4-FFF2-40B4-BE49-F238E27FC236}">
                <a16:creationId xmlns:a16="http://schemas.microsoft.com/office/drawing/2014/main" id="{02EA5537-79AC-4E7A-8D48-E701DD9E918E}"/>
              </a:ext>
            </a:extLst>
          </p:cNvPr>
          <p:cNvSpPr>
            <a:spLocks noGrp="1"/>
          </p:cNvSpPr>
          <p:nvPr>
            <p:ph type="ftr" sz="quarter" idx="11"/>
          </p:nvPr>
        </p:nvSpPr>
        <p:spPr>
          <a:xfrm>
            <a:off x="2938803" y="6378575"/>
            <a:ext cx="4114800" cy="365125"/>
          </a:xfrm>
        </p:spPr>
        <p:txBody>
          <a:bodyPr/>
          <a:lstStyle/>
          <a:p>
            <a:r>
              <a:rPr lang="it-IT" dirty="0"/>
              <a:t>ROSSELLA ABBONDANZA - PRESIDENTE IDEA</a:t>
            </a:r>
          </a:p>
        </p:txBody>
      </p:sp>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3603" y="1320800"/>
            <a:ext cx="3593418" cy="5400675"/>
          </a:xfrm>
          <a:prstGeom prst="rect">
            <a:avLst/>
          </a:prstGeom>
          <a:ln>
            <a:noFill/>
          </a:ln>
          <a:effectLst>
            <a:softEdge rad="112500"/>
          </a:effectLst>
        </p:spPr>
      </p:pic>
      <p:sp>
        <p:nvSpPr>
          <p:cNvPr id="6" name="Segnaposto data 5"/>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257096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Titolo 1"/>
          <p:cNvSpPr>
            <a:spLocks/>
          </p:cNvSpPr>
          <p:nvPr/>
        </p:nvSpPr>
        <p:spPr bwMode="auto">
          <a:xfrm>
            <a:off x="468313" y="908050"/>
            <a:ext cx="8170862"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L’IMMAGINE  E’ COMUNICAZIONE</a:t>
            </a:r>
          </a:p>
        </p:txBody>
      </p:sp>
      <p:sp>
        <p:nvSpPr>
          <p:cNvPr id="5" name="Segnaposto contenuto 2"/>
          <p:cNvSpPr>
            <a:spLocks/>
          </p:cNvSpPr>
          <p:nvPr/>
        </p:nvSpPr>
        <p:spPr bwMode="auto">
          <a:xfrm>
            <a:off x="1886856" y="2276475"/>
            <a:ext cx="3621769" cy="2616200"/>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8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Capelli  e trucco</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8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Divisa</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8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Mani</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8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Calzature</a:t>
            </a:r>
          </a:p>
        </p:txBody>
      </p:sp>
      <p:pic>
        <p:nvPicPr>
          <p:cNvPr id="7" name="Picture 4" descr="cresta-disordinata-o-liscia"/>
          <p:cNvPicPr>
            <a:picLocks noChangeAspect="1" noChangeArrowheads="1"/>
          </p:cNvPicPr>
          <p:nvPr/>
        </p:nvPicPr>
        <p:blipFill>
          <a:blip r:embed="rId5"/>
          <a:srcRect/>
          <a:stretch>
            <a:fillRect/>
          </a:stretch>
        </p:blipFill>
        <p:spPr bwMode="auto">
          <a:xfrm>
            <a:off x="6136595" y="2198688"/>
            <a:ext cx="3671887" cy="2693987"/>
          </a:xfrm>
          <a:prstGeom prst="rect">
            <a:avLst/>
          </a:prstGeom>
          <a:noFill/>
          <a:ln w="9525">
            <a:noFill/>
            <a:miter lim="800000"/>
            <a:headEnd/>
            <a:tailEnd/>
          </a:ln>
        </p:spPr>
      </p:pic>
      <p:sp>
        <p:nvSpPr>
          <p:cNvPr id="3" name="Segnaposto piè di pagina 2">
            <a:extLst>
              <a:ext uri="{FF2B5EF4-FFF2-40B4-BE49-F238E27FC236}">
                <a16:creationId xmlns:a16="http://schemas.microsoft.com/office/drawing/2014/main" id="{7C6ADC51-DAD3-480D-9C8B-F04CDEFEA875}"/>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165687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style.rotation</p:attrName>
                                        </p:attrNameLst>
                                      </p:cBhvr>
                                      <p:tavLst>
                                        <p:tav tm="0">
                                          <p:val>
                                            <p:fltVal val="360"/>
                                          </p:val>
                                        </p:tav>
                                        <p:tav tm="100000">
                                          <p:val>
                                            <p:fltVal val="0"/>
                                          </p:val>
                                        </p:tav>
                                      </p:tavLst>
                                    </p:anim>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Titolo 1"/>
          <p:cNvSpPr>
            <a:spLocks/>
          </p:cNvSpPr>
          <p:nvPr/>
        </p:nvSpPr>
        <p:spPr bwMode="auto">
          <a:xfrm>
            <a:off x="468313" y="908050"/>
            <a:ext cx="8170862"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COMUNICAZIONE TELEFONICA</a:t>
            </a:r>
          </a:p>
        </p:txBody>
      </p:sp>
      <p:sp>
        <p:nvSpPr>
          <p:cNvPr id="9" name="Segnaposto contenuto 2"/>
          <p:cNvSpPr>
            <a:spLocks/>
          </p:cNvSpPr>
          <p:nvPr/>
        </p:nvSpPr>
        <p:spPr bwMode="auto">
          <a:xfrm>
            <a:off x="468313" y="2198688"/>
            <a:ext cx="5256212" cy="4659312"/>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8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Tono</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8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Gentilezza</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8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Professionalità</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8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Presentazione</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8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Quando parli non fare altro</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it-IT" sz="3200" b="1" i="0" u="none" strike="noStrike" kern="1200" cap="none" spc="0" normalizeH="0" baseline="0" noProof="0" dirty="0">
              <a:ln>
                <a:noFill/>
              </a:ln>
              <a:solidFill>
                <a:prstClr val="black"/>
              </a:solidFill>
              <a:effectLst/>
              <a:uLnTx/>
              <a:uFillTx/>
              <a:latin typeface="Garamond" pitchFamily="18"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it-IT" sz="3200" b="1" i="0" u="none" strike="noStrike" kern="1200" cap="none" spc="0" normalizeH="0" baseline="0" noProof="0" dirty="0">
              <a:ln>
                <a:noFill/>
              </a:ln>
              <a:solidFill>
                <a:prstClr val="black"/>
              </a:solidFill>
              <a:effectLst/>
              <a:uLnTx/>
              <a:uFillTx/>
              <a:latin typeface="Garamond" pitchFamily="18" charset="0"/>
              <a:ea typeface="+mn-ea"/>
              <a:cs typeface="+mn-cs"/>
            </a:endParaRPr>
          </a:p>
        </p:txBody>
      </p:sp>
      <p:pic>
        <p:nvPicPr>
          <p:cNvPr id="10" name="Immagine 9" descr="talking-on-the-phone-for-hours.jpg"/>
          <p:cNvPicPr>
            <a:picLocks noChangeAspect="1"/>
          </p:cNvPicPr>
          <p:nvPr/>
        </p:nvPicPr>
        <p:blipFill>
          <a:blip r:embed="rId5"/>
          <a:stretch>
            <a:fillRect/>
          </a:stretch>
        </p:blipFill>
        <p:spPr>
          <a:xfrm>
            <a:off x="5486400" y="1809750"/>
            <a:ext cx="6705600" cy="3238500"/>
          </a:xfrm>
          <a:prstGeom prst="rect">
            <a:avLst/>
          </a:prstGeom>
        </p:spPr>
      </p:pic>
      <p:sp>
        <p:nvSpPr>
          <p:cNvPr id="3" name="Segnaposto piè di pagina 2">
            <a:extLst>
              <a:ext uri="{FF2B5EF4-FFF2-40B4-BE49-F238E27FC236}">
                <a16:creationId xmlns:a16="http://schemas.microsoft.com/office/drawing/2014/main" id="{AF91AB18-28A4-42A3-8661-2C00B4862A5D}"/>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316885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1905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Titolo 1"/>
          <p:cNvSpPr>
            <a:spLocks/>
          </p:cNvSpPr>
          <p:nvPr/>
        </p:nvSpPr>
        <p:spPr bwMode="auto">
          <a:xfrm>
            <a:off x="468313" y="908050"/>
            <a:ext cx="8170862"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COMUNICAZIONE TELEFONICA</a:t>
            </a:r>
          </a:p>
        </p:txBody>
      </p:sp>
      <p:sp>
        <p:nvSpPr>
          <p:cNvPr id="9" name="Segnaposto contenuto 2"/>
          <p:cNvSpPr>
            <a:spLocks/>
          </p:cNvSpPr>
          <p:nvPr/>
        </p:nvSpPr>
        <p:spPr bwMode="auto">
          <a:xfrm>
            <a:off x="246743" y="2198688"/>
            <a:ext cx="5477782" cy="4659312"/>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0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Segui il flusso della conversazione ( non pensare ad altro, concentrati )</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it-IT" sz="20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0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Stai lontano dai dettagli ( nomi, date</a:t>
            </a:r>
            <a:r>
              <a:rPr lang="it-IT" sz="2000" b="1" dirty="0">
                <a:solidFill>
                  <a:schemeClr val="bg2">
                    <a:lumMod val="50000"/>
                  </a:schemeClr>
                </a:solidFill>
                <a:latin typeface="Arial" pitchFamily="34" charset="0"/>
                <a:cs typeface="Arial" pitchFamily="34" charset="0"/>
              </a:rPr>
              <a:t>…</a:t>
            </a:r>
            <a:r>
              <a:rPr kumimoji="0" lang="it-IT" sz="20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a:t>
            </a:r>
          </a:p>
          <a:p>
            <a:pPr marR="0" lvl="0" algn="l" defTabSz="914400" rtl="0" eaLnBrk="1" fontAlgn="auto" latinLnBrk="0" hangingPunct="1">
              <a:lnSpc>
                <a:spcPct val="100000"/>
              </a:lnSpc>
              <a:spcBef>
                <a:spcPct val="20000"/>
              </a:spcBef>
              <a:spcAft>
                <a:spcPts val="0"/>
              </a:spcAft>
              <a:buClrTx/>
              <a:buSzTx/>
              <a:tabLst/>
              <a:defRPr/>
            </a:pPr>
            <a:r>
              <a:rPr kumimoji="0" lang="it-IT" sz="20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 </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0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Ascolta ( saper ascoltare significa avere oltre al proprio, anche il cervello degli altri )</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it-IT" sz="3200" b="1" i="0" u="none" strike="noStrike" kern="1200" cap="none" spc="0" normalizeH="0" baseline="0" noProof="0" dirty="0">
              <a:ln>
                <a:noFill/>
              </a:ln>
              <a:solidFill>
                <a:prstClr val="black"/>
              </a:solidFill>
              <a:effectLst/>
              <a:uLnTx/>
              <a:uFillTx/>
              <a:latin typeface="Garamond" pitchFamily="18"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it-IT" sz="3200" b="1" i="0" u="none" strike="noStrike" kern="1200" cap="none" spc="0" normalizeH="0" baseline="0" noProof="0" dirty="0">
              <a:ln>
                <a:noFill/>
              </a:ln>
              <a:solidFill>
                <a:prstClr val="black"/>
              </a:solidFill>
              <a:effectLst/>
              <a:uLnTx/>
              <a:uFillTx/>
              <a:latin typeface="Garamond" pitchFamily="18" charset="0"/>
              <a:ea typeface="+mn-ea"/>
              <a:cs typeface="+mn-cs"/>
            </a:endParaRPr>
          </a:p>
        </p:txBody>
      </p:sp>
      <p:pic>
        <p:nvPicPr>
          <p:cNvPr id="7" name="Immagine 6" descr="WeddingPlannerOnPhone051611-300x295.jpg"/>
          <p:cNvPicPr>
            <a:picLocks noChangeAspect="1"/>
          </p:cNvPicPr>
          <p:nvPr/>
        </p:nvPicPr>
        <p:blipFill>
          <a:blip r:embed="rId5"/>
          <a:stretch>
            <a:fillRect/>
          </a:stretch>
        </p:blipFill>
        <p:spPr>
          <a:xfrm>
            <a:off x="7012667" y="1457326"/>
            <a:ext cx="4879375" cy="4798052"/>
          </a:xfrm>
          <a:prstGeom prst="rect">
            <a:avLst/>
          </a:prstGeom>
        </p:spPr>
      </p:pic>
      <p:sp>
        <p:nvSpPr>
          <p:cNvPr id="3" name="Segnaposto piè di pagina 2">
            <a:extLst>
              <a:ext uri="{FF2B5EF4-FFF2-40B4-BE49-F238E27FC236}">
                <a16:creationId xmlns:a16="http://schemas.microsoft.com/office/drawing/2014/main" id="{4705BBC4-72E6-4343-BA04-C3C1DAB4CB51}"/>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330617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3048000" y="2441037"/>
            <a:ext cx="6096000" cy="3305520"/>
          </a:xfrm>
          <a:prstGeom prst="rect">
            <a:avLst/>
          </a:prstGeom>
        </p:spPr>
        <p:txBody>
          <a:bodyPr>
            <a:spAutoFit/>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18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Adempimento delle norme burocratiche</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it-IT" sz="18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18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Disponibilità per la compilazione della scheda anamnestica</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it-IT" sz="18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18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Stile concordato con il titolare</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it-IT" sz="18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18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Ordine in reception e in sala d’attesa</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it-IT" sz="18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18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Discrezione e privacy</a:t>
            </a:r>
          </a:p>
        </p:txBody>
      </p:sp>
      <p:sp>
        <p:nvSpPr>
          <p:cNvPr id="5" name="Titolo 1"/>
          <p:cNvSpPr>
            <a:spLocks/>
          </p:cNvSpPr>
          <p:nvPr/>
        </p:nvSpPr>
        <p:spPr bwMode="auto">
          <a:xfrm>
            <a:off x="0" y="908050"/>
            <a:ext cx="9144000"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ACCOGLIENZA CORTESIA E PROFESSIONALITA’</a:t>
            </a:r>
          </a:p>
        </p:txBody>
      </p:sp>
      <p:sp>
        <p:nvSpPr>
          <p:cNvPr id="3" name="Segnaposto piè di pagina 2">
            <a:extLst>
              <a:ext uri="{FF2B5EF4-FFF2-40B4-BE49-F238E27FC236}">
                <a16:creationId xmlns:a16="http://schemas.microsoft.com/office/drawing/2014/main" id="{7EA29E1A-CE03-4258-9670-E90A047AB77E}"/>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313951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2209800" y="2441037"/>
            <a:ext cx="6096000" cy="2252924"/>
          </a:xfrm>
          <a:prstGeom prst="rect">
            <a:avLst/>
          </a:prstGeom>
        </p:spPr>
        <p:txBody>
          <a:bodyPr>
            <a:spAutoFit/>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b="1" i="0" u="none" strike="noStrike" kern="120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rPr>
              <a:t>Uno studio e un riunito sempre impeccabili</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it-IT" b="1" i="0" u="none" strike="noStrike" kern="120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b="1" i="0" u="none" strike="noStrike" kern="120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rPr>
              <a:t>Perfetto funzionamento  delle strumentazioni e adeguata manutenzione</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it-IT" b="1" i="0" u="none" strike="noStrike" kern="120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lang="it-IT" b="1" dirty="0">
                <a:solidFill>
                  <a:schemeClr val="bg2">
                    <a:lumMod val="50000"/>
                  </a:schemeClr>
                </a:solidFill>
                <a:latin typeface="Arial" panose="020B0604020202020204" pitchFamily="34" charset="0"/>
                <a:cs typeface="Arial" panose="020B0604020202020204" pitchFamily="34" charset="0"/>
              </a:rPr>
              <a:t>V</a:t>
            </a:r>
            <a:r>
              <a:rPr kumimoji="0" lang="it-IT" b="1" i="0" u="none" strike="noStrike" kern="120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rPr>
              <a:t>a eseguita sempre  PRIMA   che il paziente entri nella S.O.</a:t>
            </a:r>
          </a:p>
        </p:txBody>
      </p:sp>
      <p:sp>
        <p:nvSpPr>
          <p:cNvPr id="5" name="Titolo 1"/>
          <p:cNvSpPr>
            <a:spLocks/>
          </p:cNvSpPr>
          <p:nvPr/>
        </p:nvSpPr>
        <p:spPr bwMode="auto">
          <a:xfrm>
            <a:off x="0" y="908050"/>
            <a:ext cx="9144000"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IGIENE DELLO STUDIO</a:t>
            </a:r>
          </a:p>
        </p:txBody>
      </p:sp>
      <p:sp>
        <p:nvSpPr>
          <p:cNvPr id="3" name="Segnaposto piè di pagina 2">
            <a:extLst>
              <a:ext uri="{FF2B5EF4-FFF2-40B4-BE49-F238E27FC236}">
                <a16:creationId xmlns:a16="http://schemas.microsoft.com/office/drawing/2014/main" id="{758CDB0B-1A33-4687-8486-D8327AD38FAE}"/>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37476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7" name="Segnaposto piè di pagina 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10" name="Ovale 9"/>
          <p:cNvSpPr/>
          <p:nvPr/>
        </p:nvSpPr>
        <p:spPr>
          <a:xfrm>
            <a:off x="1656151" y="925551"/>
            <a:ext cx="5020420" cy="1298377"/>
          </a:xfrm>
          <a:prstGeom prst="ellipse">
            <a:avLst/>
          </a:prstGeom>
          <a:effectLst>
            <a:glow rad="101600">
              <a:schemeClr val="accent2">
                <a:satMod val="175000"/>
                <a:alpha val="40000"/>
              </a:schemeClr>
            </a:glow>
          </a:effectLst>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0" normalizeH="0" baseline="0" noProof="0" dirty="0">
                <a:ln w="17780" cmpd="sng">
                  <a:solidFill>
                    <a:srgbClr val="FFFFFF"/>
                  </a:solidFill>
                  <a:prstDash val="solid"/>
                  <a:miter lim="800000"/>
                </a:ln>
                <a:solidFill>
                  <a:prstClr val="white">
                    <a:lumMod val="85000"/>
                  </a:prstClr>
                </a:solidFill>
                <a:effectLst>
                  <a:outerShdw blurRad="50800" algn="tl" rotWithShape="0">
                    <a:srgbClr val="000000"/>
                  </a:outerShdw>
                </a:effectLst>
                <a:uLnTx/>
                <a:uFillTx/>
                <a:latin typeface="Calibri"/>
                <a:ea typeface="+mn-ea"/>
                <a:cs typeface="+mn-cs"/>
              </a:rPr>
              <a:t>MISSION</a:t>
            </a:r>
          </a:p>
        </p:txBody>
      </p:sp>
      <p:sp>
        <p:nvSpPr>
          <p:cNvPr id="11" name="Rettangolo 10"/>
          <p:cNvSpPr/>
          <p:nvPr/>
        </p:nvSpPr>
        <p:spPr>
          <a:xfrm>
            <a:off x="404689" y="2644169"/>
            <a:ext cx="672763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Affiancare Enti, Istituzioni e Associazioni per contribuire a diffondere la conoscenza e la funzione svolta nella collettività dagli assistenti di studio odontoiatrico.</a:t>
            </a:r>
          </a:p>
        </p:txBody>
      </p:sp>
      <p:graphicFrame>
        <p:nvGraphicFramePr>
          <p:cNvPr id="12" name="Diagramma 11"/>
          <p:cNvGraphicFramePr/>
          <p:nvPr/>
        </p:nvGraphicFramePr>
        <p:xfrm>
          <a:off x="6676571" y="1541418"/>
          <a:ext cx="5207001" cy="46522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212632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3048000" y="2441037"/>
            <a:ext cx="6096000" cy="1692771"/>
          </a:xfrm>
          <a:prstGeom prst="rect">
            <a:avLst/>
          </a:prstGeom>
        </p:spPr>
        <p:txBody>
          <a:bodyPr>
            <a:spAutoFit/>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0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Si può comunicare al paziente che la nostra procedura di sterilizzazione segue un percorso e una procedura certificata, questo lo rassicura e accresce la stima per lo studio.</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it-IT" sz="20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p:txBody>
      </p:sp>
      <p:sp>
        <p:nvSpPr>
          <p:cNvPr id="5" name="Titolo 1"/>
          <p:cNvSpPr>
            <a:spLocks/>
          </p:cNvSpPr>
          <p:nvPr/>
        </p:nvSpPr>
        <p:spPr bwMode="auto">
          <a:xfrm>
            <a:off x="0" y="908050"/>
            <a:ext cx="9144000"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STERILIZZAZIONE</a:t>
            </a:r>
          </a:p>
        </p:txBody>
      </p:sp>
      <p:sp>
        <p:nvSpPr>
          <p:cNvPr id="3" name="Segnaposto piè di pagina 2">
            <a:extLst>
              <a:ext uri="{FF2B5EF4-FFF2-40B4-BE49-F238E27FC236}">
                <a16:creationId xmlns:a16="http://schemas.microsoft.com/office/drawing/2014/main" id="{4C02E4FD-DD88-47E6-8517-C892F8842100}"/>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169941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3048000" y="2441037"/>
            <a:ext cx="6096000" cy="3120854"/>
          </a:xfrm>
          <a:prstGeom prst="rect">
            <a:avLst/>
          </a:prstGeom>
        </p:spPr>
        <p:txBody>
          <a:bodyPr>
            <a:spAutoFit/>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Dare risalto alla prevenzione</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it-IT" sz="24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Implantologia</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it-IT" sz="24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Sbiancamenti</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it-IT" sz="24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Ortodonzia</a:t>
            </a:r>
          </a:p>
        </p:txBody>
      </p:sp>
      <p:sp>
        <p:nvSpPr>
          <p:cNvPr id="5" name="Titolo 1"/>
          <p:cNvSpPr>
            <a:spLocks/>
          </p:cNvSpPr>
          <p:nvPr/>
        </p:nvSpPr>
        <p:spPr bwMode="auto">
          <a:xfrm>
            <a:off x="0" y="908050"/>
            <a:ext cx="9144000"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COMUNICARE I SERVIZI CHE LO STUDIO OFFRE</a:t>
            </a:r>
          </a:p>
        </p:txBody>
      </p:sp>
      <p:sp>
        <p:nvSpPr>
          <p:cNvPr id="3" name="Segnaposto piè di pagina 2">
            <a:extLst>
              <a:ext uri="{FF2B5EF4-FFF2-40B4-BE49-F238E27FC236}">
                <a16:creationId xmlns:a16="http://schemas.microsoft.com/office/drawing/2014/main" id="{D86AC9A8-54E9-4B4F-B7DF-80DF0FCB9AB2}"/>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35059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pic>
        <p:nvPicPr>
          <p:cNvPr id="6" name="Immagine 5" descr="Dental-Assisting-1024x683.jpg"/>
          <p:cNvPicPr>
            <a:picLocks noChangeAspect="1"/>
          </p:cNvPicPr>
          <p:nvPr/>
        </p:nvPicPr>
        <p:blipFill>
          <a:blip r:embed="rId5"/>
          <a:stretch>
            <a:fillRect/>
          </a:stretch>
        </p:blipFill>
        <p:spPr>
          <a:xfrm>
            <a:off x="5521326" y="1794056"/>
            <a:ext cx="6230799" cy="41558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ttangolo 3"/>
          <p:cNvSpPr/>
          <p:nvPr/>
        </p:nvSpPr>
        <p:spPr>
          <a:xfrm>
            <a:off x="735874" y="1924592"/>
            <a:ext cx="6096000" cy="3120854"/>
          </a:xfrm>
          <a:prstGeom prst="rect">
            <a:avLst/>
          </a:prstGeom>
        </p:spPr>
        <p:txBody>
          <a:bodyPr>
            <a:spAutoFit/>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Ordine</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it-IT" sz="24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Puntualità</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it-IT" sz="24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Capacità nell’assistenza</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it-IT" sz="24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Attenzione al paziente</a:t>
            </a:r>
          </a:p>
        </p:txBody>
      </p:sp>
      <p:sp>
        <p:nvSpPr>
          <p:cNvPr id="5" name="Titolo 1"/>
          <p:cNvSpPr>
            <a:spLocks/>
          </p:cNvSpPr>
          <p:nvPr/>
        </p:nvSpPr>
        <p:spPr bwMode="auto">
          <a:xfrm>
            <a:off x="0" y="908050"/>
            <a:ext cx="9144000"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COMUNICARE I SERVIZI CHE LO STUDIO OFFRE</a:t>
            </a:r>
          </a:p>
        </p:txBody>
      </p:sp>
      <p:sp>
        <p:nvSpPr>
          <p:cNvPr id="3" name="Segnaposto piè di pagina 2">
            <a:extLst>
              <a:ext uri="{FF2B5EF4-FFF2-40B4-BE49-F238E27FC236}">
                <a16:creationId xmlns:a16="http://schemas.microsoft.com/office/drawing/2014/main" id="{F8EDFE11-C45D-4D20-AC91-4AF0B19F226F}"/>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205687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51065"/>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1184804" y="2032000"/>
            <a:ext cx="6096000" cy="3564053"/>
          </a:xfrm>
          <a:prstGeom prst="rect">
            <a:avLst/>
          </a:prstGeom>
        </p:spPr>
        <p:txBody>
          <a:bodyPr>
            <a:spAutoFit/>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a:ln>
                  <a:noFill/>
                </a:ln>
                <a:solidFill>
                  <a:prstClr val="black">
                    <a:lumMod val="65000"/>
                    <a:lumOff val="35000"/>
                  </a:prstClr>
                </a:solidFill>
                <a:effectLst/>
                <a:uLnTx/>
                <a:uFillTx/>
                <a:latin typeface="Arial" pitchFamily="34" charset="0"/>
                <a:ea typeface="+mn-ea"/>
                <a:cs typeface="Arial" pitchFamily="34" charset="0"/>
              </a:rPr>
              <a:t>Riuscire a coniugare le esigenze del paziente  ai tempi di laboratorio e all’organizzazione degli operatori nello Studio</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a:ln>
                  <a:noFill/>
                </a:ln>
                <a:solidFill>
                  <a:prstClr val="black">
                    <a:lumMod val="65000"/>
                    <a:lumOff val="35000"/>
                  </a:prstClr>
                </a:solidFill>
                <a:effectLst/>
                <a:uLnTx/>
                <a:uFillTx/>
                <a:latin typeface="Arial" pitchFamily="34" charset="0"/>
                <a:ea typeface="+mn-ea"/>
                <a:cs typeface="Arial" pitchFamily="34" charset="0"/>
              </a:rPr>
              <a:t>Educare i pazienti a rispettare gli appuntamenti.</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a:ln>
                  <a:noFill/>
                </a:ln>
                <a:solidFill>
                  <a:prstClr val="black">
                    <a:lumMod val="65000"/>
                    <a:lumOff val="35000"/>
                  </a:prstClr>
                </a:solidFill>
                <a:effectLst/>
                <a:uLnTx/>
                <a:uFillTx/>
                <a:latin typeface="Arial" pitchFamily="34" charset="0"/>
                <a:ea typeface="+mn-ea"/>
                <a:cs typeface="Arial" pitchFamily="34" charset="0"/>
              </a:rPr>
              <a:t>Ricordare ai pazienti l’appuntamento (anche con l’ausilio delle nuove tecnologie di comunicazione) </a:t>
            </a:r>
          </a:p>
        </p:txBody>
      </p:sp>
      <p:pic>
        <p:nvPicPr>
          <p:cNvPr id="7" name="Immagine 6" descr="dentist.jpg"/>
          <p:cNvPicPr>
            <a:picLocks noChangeAspect="1"/>
          </p:cNvPicPr>
          <p:nvPr/>
        </p:nvPicPr>
        <p:blipFill>
          <a:blip r:embed="rId5"/>
          <a:stretch>
            <a:fillRect/>
          </a:stretch>
        </p:blipFill>
        <p:spPr>
          <a:xfrm>
            <a:off x="6853498" y="2032000"/>
            <a:ext cx="5143317" cy="2554514"/>
          </a:xfrm>
          <a:prstGeom prst="rect">
            <a:avLst/>
          </a:prstGeom>
        </p:spPr>
      </p:pic>
      <p:sp>
        <p:nvSpPr>
          <p:cNvPr id="5" name="Titolo 1"/>
          <p:cNvSpPr>
            <a:spLocks/>
          </p:cNvSpPr>
          <p:nvPr/>
        </p:nvSpPr>
        <p:spPr bwMode="auto">
          <a:xfrm>
            <a:off x="0" y="908050"/>
            <a:ext cx="9144000"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APPUNTAMENTI</a:t>
            </a:r>
          </a:p>
        </p:txBody>
      </p:sp>
      <p:sp>
        <p:nvSpPr>
          <p:cNvPr id="3" name="Segnaposto piè di pagina 2">
            <a:extLst>
              <a:ext uri="{FF2B5EF4-FFF2-40B4-BE49-F238E27FC236}">
                <a16:creationId xmlns:a16="http://schemas.microsoft.com/office/drawing/2014/main" id="{86FCDA4E-ADB2-4365-8A08-E08DEC74A03C}"/>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186322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anim calcmode="lin" valueType="num">
                                      <p:cBhvr>
                                        <p:cTn id="9" dur="3000" fill="hold"/>
                                        <p:tgtEl>
                                          <p:spTgt spid="7"/>
                                        </p:tgtEl>
                                        <p:attrNameLst>
                                          <p:attrName>style.rotation</p:attrName>
                                        </p:attrNameLst>
                                      </p:cBhvr>
                                      <p:tavLst>
                                        <p:tav tm="0">
                                          <p:val>
                                            <p:fltVal val="360"/>
                                          </p:val>
                                        </p:tav>
                                        <p:tav tm="100000">
                                          <p:val>
                                            <p:fltVal val="0"/>
                                          </p:val>
                                        </p:tav>
                                      </p:tavLst>
                                    </p:anim>
                                    <p:animEffect transition="in" filter="fade">
                                      <p:cBhvr>
                                        <p:cTn id="10"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51065"/>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1184804" y="2032000"/>
            <a:ext cx="6096000" cy="2603790"/>
          </a:xfrm>
          <a:prstGeom prst="rect">
            <a:avLst/>
          </a:prstGeom>
        </p:spPr>
        <p:txBody>
          <a:bodyPr>
            <a:spAutoFit/>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a:ln>
                  <a:noFill/>
                </a:ln>
                <a:solidFill>
                  <a:prstClr val="black">
                    <a:lumMod val="65000"/>
                    <a:lumOff val="35000"/>
                  </a:prstClr>
                </a:solidFill>
                <a:effectLst/>
                <a:uLnTx/>
                <a:uFillTx/>
                <a:latin typeface="Arial" pitchFamily="34" charset="0"/>
                <a:ea typeface="+mn-ea"/>
                <a:cs typeface="Arial" pitchFamily="34" charset="0"/>
              </a:rPr>
              <a:t>Quando si parla di soldi non ci si può improvvisare</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a:ln>
                  <a:noFill/>
                </a:ln>
                <a:solidFill>
                  <a:prstClr val="black">
                    <a:lumMod val="65000"/>
                    <a:lumOff val="35000"/>
                  </a:prstClr>
                </a:solidFill>
                <a:effectLst/>
                <a:uLnTx/>
                <a:uFillTx/>
                <a:latin typeface="Arial" pitchFamily="34" charset="0"/>
                <a:ea typeface="+mn-ea"/>
                <a:cs typeface="Arial" pitchFamily="34" charset="0"/>
              </a:rPr>
              <a:t>Pagamenti</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a:ln>
                  <a:noFill/>
                </a:ln>
                <a:solidFill>
                  <a:prstClr val="black">
                    <a:lumMod val="65000"/>
                    <a:lumOff val="35000"/>
                  </a:prstClr>
                </a:solidFill>
                <a:effectLst/>
                <a:uLnTx/>
                <a:uFillTx/>
                <a:latin typeface="Arial" pitchFamily="34" charset="0"/>
                <a:ea typeface="+mn-ea"/>
                <a:cs typeface="Arial" pitchFamily="34" charset="0"/>
              </a:rPr>
              <a:t>Assicurazioni</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a:ln>
                  <a:noFill/>
                </a:ln>
                <a:solidFill>
                  <a:prstClr val="black">
                    <a:lumMod val="65000"/>
                    <a:lumOff val="35000"/>
                  </a:prstClr>
                </a:solidFill>
                <a:effectLst/>
                <a:uLnTx/>
                <a:uFillTx/>
                <a:latin typeface="Arial" pitchFamily="34" charset="0"/>
                <a:ea typeface="+mn-ea"/>
                <a:cs typeface="Arial" pitchFamily="34" charset="0"/>
              </a:rPr>
              <a:t>Piani di pagamento</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2400" b="0" i="0" u="none" strike="noStrike" kern="1200" cap="none" spc="0" normalizeH="0" baseline="0" noProof="0" dirty="0">
                <a:ln>
                  <a:noFill/>
                </a:ln>
                <a:solidFill>
                  <a:prstClr val="black">
                    <a:lumMod val="65000"/>
                    <a:lumOff val="35000"/>
                  </a:prstClr>
                </a:solidFill>
                <a:effectLst/>
                <a:uLnTx/>
                <a:uFillTx/>
                <a:latin typeface="Arial" pitchFamily="34" charset="0"/>
                <a:ea typeface="+mn-ea"/>
                <a:cs typeface="Arial" pitchFamily="34" charset="0"/>
              </a:rPr>
              <a:t>La difficoltà di esigere il pagamento</a:t>
            </a:r>
          </a:p>
        </p:txBody>
      </p:sp>
      <p:sp>
        <p:nvSpPr>
          <p:cNvPr id="5" name="Titolo 1"/>
          <p:cNvSpPr>
            <a:spLocks/>
          </p:cNvSpPr>
          <p:nvPr/>
        </p:nvSpPr>
        <p:spPr bwMode="auto">
          <a:xfrm>
            <a:off x="348343" y="1182687"/>
            <a:ext cx="10842171"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CORRETTEZZA E COMPETENZA PER LA PARTE CONTABILE</a:t>
            </a:r>
          </a:p>
        </p:txBody>
      </p:sp>
      <p:pic>
        <p:nvPicPr>
          <p:cNvPr id="9" name="Immagine 8" descr="Contabilità-mentale-752x440.jpg"/>
          <p:cNvPicPr>
            <a:picLocks noChangeAspect="1"/>
          </p:cNvPicPr>
          <p:nvPr/>
        </p:nvPicPr>
        <p:blipFill>
          <a:blip r:embed="rId5"/>
          <a:stretch>
            <a:fillRect/>
          </a:stretch>
        </p:blipFill>
        <p:spPr>
          <a:xfrm>
            <a:off x="6836795" y="2401207"/>
            <a:ext cx="3649617" cy="2135414"/>
          </a:xfrm>
          <a:prstGeom prst="rect">
            <a:avLst/>
          </a:prstGeom>
        </p:spPr>
      </p:pic>
      <p:sp>
        <p:nvSpPr>
          <p:cNvPr id="3" name="Segnaposto piè di pagina 2">
            <a:extLst>
              <a:ext uri="{FF2B5EF4-FFF2-40B4-BE49-F238E27FC236}">
                <a16:creationId xmlns:a16="http://schemas.microsoft.com/office/drawing/2014/main" id="{2C083061-4DEE-4C57-9645-1B98F015B22E}"/>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397233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51065"/>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1184804" y="2032000"/>
            <a:ext cx="6096000" cy="1766637"/>
          </a:xfrm>
          <a:prstGeom prst="rect">
            <a:avLst/>
          </a:prstGeom>
        </p:spPr>
        <p:txBody>
          <a:bodyPr>
            <a:spAutoFit/>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32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Operatore</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32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Colleghe</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it-IT" sz="3200" b="1"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rPr>
              <a:t>Personale segreteria</a:t>
            </a:r>
          </a:p>
        </p:txBody>
      </p:sp>
      <p:sp>
        <p:nvSpPr>
          <p:cNvPr id="5" name="Titolo 1"/>
          <p:cNvSpPr>
            <a:spLocks/>
          </p:cNvSpPr>
          <p:nvPr/>
        </p:nvSpPr>
        <p:spPr bwMode="auto">
          <a:xfrm>
            <a:off x="348343" y="1182687"/>
            <a:ext cx="10842171"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CONFLITTI DURANTE L’OPERATIVITA’</a:t>
            </a:r>
          </a:p>
        </p:txBody>
      </p:sp>
      <p:pic>
        <p:nvPicPr>
          <p:cNvPr id="7" name="Immagine 6" descr="conflitti_lavoro.jpg"/>
          <p:cNvPicPr>
            <a:picLocks noChangeAspect="1"/>
          </p:cNvPicPr>
          <p:nvPr/>
        </p:nvPicPr>
        <p:blipFill>
          <a:blip r:embed="rId5"/>
          <a:stretch>
            <a:fillRect/>
          </a:stretch>
        </p:blipFill>
        <p:spPr>
          <a:xfrm>
            <a:off x="5976732" y="2114246"/>
            <a:ext cx="6096000" cy="3386667"/>
          </a:xfrm>
          <a:prstGeom prst="rect">
            <a:avLst/>
          </a:prstGeom>
        </p:spPr>
      </p:pic>
      <p:sp>
        <p:nvSpPr>
          <p:cNvPr id="10" name="Rettangolo 9"/>
          <p:cNvSpPr/>
          <p:nvPr/>
        </p:nvSpPr>
        <p:spPr>
          <a:xfrm>
            <a:off x="5976732" y="5577565"/>
            <a:ext cx="6096000" cy="646331"/>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D8117D"/>
                </a:solidFill>
                <a:effectLst/>
                <a:uLnTx/>
                <a:uFillTx/>
                <a:latin typeface="Garamond" pitchFamily="18" charset="0"/>
                <a:ea typeface="+mn-ea"/>
                <a:cs typeface="+mn-cs"/>
              </a:rPr>
              <a:t>In ogni caso: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D8117D"/>
                </a:solidFill>
                <a:effectLst/>
                <a:uLnTx/>
                <a:uFillTx/>
                <a:latin typeface="Garamond" pitchFamily="18" charset="0"/>
                <a:ea typeface="+mn-ea"/>
                <a:cs typeface="+mn-cs"/>
              </a:rPr>
              <a:t>EVITARE I CONFLITTI DURANTE L’OPERATIVITA’</a:t>
            </a:r>
          </a:p>
        </p:txBody>
      </p:sp>
      <p:sp>
        <p:nvSpPr>
          <p:cNvPr id="3" name="Segnaposto piè di pagina 2">
            <a:extLst>
              <a:ext uri="{FF2B5EF4-FFF2-40B4-BE49-F238E27FC236}">
                <a16:creationId xmlns:a16="http://schemas.microsoft.com/office/drawing/2014/main" id="{02424F7A-D3DB-445A-8EF8-B008824D08F5}"/>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96534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250" fill="hold"/>
                                        <p:tgtEl>
                                          <p:spTgt spid="7"/>
                                        </p:tgtEl>
                                        <p:attrNameLst>
                                          <p:attrName>ppt_x</p:attrName>
                                        </p:attrNameLst>
                                      </p:cBhvr>
                                      <p:tavLst>
                                        <p:tav tm="0">
                                          <p:val>
                                            <p:strVal val="1+#ppt_w/2"/>
                                          </p:val>
                                        </p:tav>
                                        <p:tav tm="100000">
                                          <p:val>
                                            <p:strVal val="#ppt_x"/>
                                          </p:val>
                                        </p:tav>
                                      </p:tavLst>
                                    </p:anim>
                                    <p:anim calcmode="lin" valueType="num">
                                      <p:cBhvr additive="base">
                                        <p:cTn id="8" dur="2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51065"/>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0" y="2032000"/>
            <a:ext cx="12192000" cy="4007251"/>
          </a:xfrm>
          <a:prstGeom prst="rect">
            <a:avLst/>
          </a:prstGeom>
        </p:spPr>
        <p:txBody>
          <a:bodyPr wrap="square">
            <a:spAutoFit/>
          </a:bodyPr>
          <a:lstStyle/>
          <a:p>
            <a:pPr marR="0" lvl="0" algn="ctr" defTabSz="914400" rtl="0" eaLnBrk="1" fontAlgn="auto" latinLnBrk="0" hangingPunct="1">
              <a:lnSpc>
                <a:spcPct val="100000"/>
              </a:lnSpc>
              <a:spcBef>
                <a:spcPct val="20000"/>
              </a:spcBef>
              <a:spcAft>
                <a:spcPts val="0"/>
              </a:spcAft>
              <a:buClrTx/>
              <a:buSzTx/>
              <a:tabLst/>
              <a:defRPr/>
            </a:pPr>
            <a:r>
              <a:rPr kumimoji="0" lang="it-IT" sz="2400" b="0" i="0" u="none" strike="noStrike" kern="1200" cap="none" spc="0" normalizeH="0" baseline="0" noProof="0" dirty="0">
                <a:ln>
                  <a:noFill/>
                </a:ln>
                <a:solidFill>
                  <a:prstClr val="black">
                    <a:lumMod val="65000"/>
                    <a:lumOff val="35000"/>
                  </a:prstClr>
                </a:solidFill>
                <a:effectLst/>
                <a:uLnTx/>
                <a:uFillTx/>
                <a:latin typeface="Arial" pitchFamily="34" charset="0"/>
                <a:ea typeface="+mn-ea"/>
                <a:cs typeface="Arial" pitchFamily="34" charset="0"/>
              </a:rPr>
              <a:t>80% DELLA NOSTRA GIORNATA LA TRASCORRIAMO LAVORANDO</a:t>
            </a:r>
          </a:p>
          <a:p>
            <a:pPr marR="0" lvl="0" algn="ctr" defTabSz="914400" rtl="0" eaLnBrk="1" fontAlgn="auto" latinLnBrk="0" hangingPunct="1">
              <a:lnSpc>
                <a:spcPct val="100000"/>
              </a:lnSpc>
              <a:spcBef>
                <a:spcPct val="20000"/>
              </a:spcBef>
              <a:spcAft>
                <a:spcPts val="0"/>
              </a:spcAft>
              <a:buClrTx/>
              <a:buSzTx/>
              <a:tabLst/>
              <a:defRPr/>
            </a:pPr>
            <a:endParaRPr kumimoji="0" lang="it-IT" sz="2400" b="0" i="0" u="none" strike="noStrike" kern="1200" cap="none" spc="0" normalizeH="0" baseline="0" noProof="0" dirty="0">
              <a:ln>
                <a:noFill/>
              </a:ln>
              <a:solidFill>
                <a:prstClr val="black">
                  <a:lumMod val="65000"/>
                  <a:lumOff val="35000"/>
                </a:prstClr>
              </a:solidFill>
              <a:effectLst/>
              <a:uLnTx/>
              <a:uFillTx/>
              <a:latin typeface="Arial" pitchFamily="34" charset="0"/>
              <a:ea typeface="+mn-ea"/>
              <a:cs typeface="Arial" pitchFamily="34" charset="0"/>
            </a:endParaRPr>
          </a:p>
          <a:p>
            <a:pPr marR="0" lvl="0" algn="ctr" defTabSz="914400" rtl="0" eaLnBrk="1" fontAlgn="auto" latinLnBrk="0" hangingPunct="1">
              <a:lnSpc>
                <a:spcPct val="100000"/>
              </a:lnSpc>
              <a:spcBef>
                <a:spcPct val="20000"/>
              </a:spcBef>
              <a:spcAft>
                <a:spcPts val="0"/>
              </a:spcAft>
              <a:buClrTx/>
              <a:buSzTx/>
              <a:tabLst/>
              <a:defRPr/>
            </a:pPr>
            <a:r>
              <a:rPr lang="it-IT" sz="2400" dirty="0">
                <a:solidFill>
                  <a:prstClr val="black">
                    <a:lumMod val="65000"/>
                    <a:lumOff val="35000"/>
                  </a:prstClr>
                </a:solidFill>
                <a:latin typeface="Arial" pitchFamily="34" charset="0"/>
                <a:cs typeface="Arial" pitchFamily="34" charset="0"/>
              </a:rPr>
              <a:t>LAVORATORE SODDISFATTO </a:t>
            </a:r>
          </a:p>
          <a:p>
            <a:pPr marR="0" lvl="0" algn="ctr" defTabSz="914400" rtl="0" eaLnBrk="1" fontAlgn="auto" latinLnBrk="0" hangingPunct="1">
              <a:lnSpc>
                <a:spcPct val="100000"/>
              </a:lnSpc>
              <a:spcBef>
                <a:spcPct val="20000"/>
              </a:spcBef>
              <a:spcAft>
                <a:spcPts val="0"/>
              </a:spcAft>
              <a:buClrTx/>
              <a:buSzTx/>
              <a:tabLst/>
              <a:defRPr/>
            </a:pPr>
            <a:r>
              <a:rPr lang="it-IT" sz="2400" dirty="0">
                <a:solidFill>
                  <a:prstClr val="black">
                    <a:lumMod val="65000"/>
                    <a:lumOff val="35000"/>
                  </a:prstClr>
                </a:solidFill>
                <a:latin typeface="Arial" pitchFamily="34" charset="0"/>
                <a:cs typeface="Arial" pitchFamily="34" charset="0"/>
              </a:rPr>
              <a:t>= </a:t>
            </a:r>
          </a:p>
          <a:p>
            <a:pPr marR="0" lvl="0" algn="ctr" defTabSz="914400" rtl="0" eaLnBrk="1" fontAlgn="auto" latinLnBrk="0" hangingPunct="1">
              <a:lnSpc>
                <a:spcPct val="100000"/>
              </a:lnSpc>
              <a:spcBef>
                <a:spcPct val="20000"/>
              </a:spcBef>
              <a:spcAft>
                <a:spcPts val="0"/>
              </a:spcAft>
              <a:buClrTx/>
              <a:buSzTx/>
              <a:tabLst/>
              <a:defRPr/>
            </a:pPr>
            <a:r>
              <a:rPr lang="it-IT" sz="2400" dirty="0">
                <a:solidFill>
                  <a:prstClr val="black">
                    <a:lumMod val="65000"/>
                    <a:lumOff val="35000"/>
                  </a:prstClr>
                </a:solidFill>
                <a:latin typeface="Arial" pitchFamily="34" charset="0"/>
                <a:cs typeface="Arial" pitchFamily="34" charset="0"/>
              </a:rPr>
              <a:t>CLIMA AZIENDALE POSITIVO</a:t>
            </a:r>
          </a:p>
          <a:p>
            <a:pPr marR="0" lvl="0" algn="ctr" defTabSz="914400" rtl="0" eaLnBrk="1" fontAlgn="auto" latinLnBrk="0" hangingPunct="1">
              <a:lnSpc>
                <a:spcPct val="100000"/>
              </a:lnSpc>
              <a:spcBef>
                <a:spcPct val="20000"/>
              </a:spcBef>
              <a:spcAft>
                <a:spcPts val="0"/>
              </a:spcAft>
              <a:buClrTx/>
              <a:buSzTx/>
              <a:tabLst/>
              <a:defRPr/>
            </a:pPr>
            <a:r>
              <a:rPr kumimoji="0" lang="it-IT" sz="2400" b="0" i="0" u="none" strike="noStrike" kern="1200" cap="none" spc="0" normalizeH="0" baseline="0" noProof="0" dirty="0">
                <a:ln>
                  <a:noFill/>
                </a:ln>
                <a:solidFill>
                  <a:prstClr val="black">
                    <a:lumMod val="65000"/>
                    <a:lumOff val="35000"/>
                  </a:prstClr>
                </a:solidFill>
                <a:effectLst/>
                <a:uLnTx/>
                <a:uFillTx/>
                <a:latin typeface="Arial" pitchFamily="34" charset="0"/>
                <a:ea typeface="+mn-ea"/>
                <a:cs typeface="Arial" pitchFamily="34" charset="0"/>
              </a:rPr>
              <a:t>=</a:t>
            </a:r>
          </a:p>
          <a:p>
            <a:pPr marR="0" lvl="0" algn="ctr" defTabSz="914400" rtl="0" eaLnBrk="1" fontAlgn="auto" latinLnBrk="0" hangingPunct="1">
              <a:lnSpc>
                <a:spcPct val="100000"/>
              </a:lnSpc>
              <a:spcBef>
                <a:spcPct val="20000"/>
              </a:spcBef>
              <a:spcAft>
                <a:spcPts val="0"/>
              </a:spcAft>
              <a:buClrTx/>
              <a:buSzTx/>
              <a:tabLst/>
              <a:defRPr/>
            </a:pPr>
            <a:r>
              <a:rPr lang="it-IT" sz="2400" dirty="0">
                <a:solidFill>
                  <a:prstClr val="black">
                    <a:lumMod val="65000"/>
                    <a:lumOff val="35000"/>
                  </a:prstClr>
                </a:solidFill>
                <a:latin typeface="Arial" pitchFamily="34" charset="0"/>
                <a:cs typeface="Arial" pitchFamily="34" charset="0"/>
              </a:rPr>
              <a:t>MAGGIORE PRODUTTIVITA’ E REDDITIVITA’</a:t>
            </a:r>
          </a:p>
          <a:p>
            <a:pPr marR="0" lvl="0" algn="ctr" defTabSz="914400" rtl="0" eaLnBrk="1" fontAlgn="auto" latinLnBrk="0" hangingPunct="1">
              <a:lnSpc>
                <a:spcPct val="100000"/>
              </a:lnSpc>
              <a:spcBef>
                <a:spcPct val="20000"/>
              </a:spcBef>
              <a:spcAft>
                <a:spcPts val="0"/>
              </a:spcAft>
              <a:buClrTx/>
              <a:buSzTx/>
              <a:tabLst/>
              <a:defRPr/>
            </a:pPr>
            <a:r>
              <a:rPr kumimoji="0" lang="it-IT" sz="2400" b="0" i="0" u="none" strike="noStrike" kern="1200" cap="none" spc="0" normalizeH="0" baseline="0" noProof="0" dirty="0">
                <a:ln>
                  <a:noFill/>
                </a:ln>
                <a:solidFill>
                  <a:prstClr val="black">
                    <a:lumMod val="65000"/>
                    <a:lumOff val="35000"/>
                  </a:prstClr>
                </a:solidFill>
                <a:effectLst/>
                <a:uLnTx/>
                <a:uFillTx/>
                <a:latin typeface="Arial" pitchFamily="34" charset="0"/>
                <a:ea typeface="+mn-ea"/>
                <a:cs typeface="Arial" pitchFamily="34" charset="0"/>
              </a:rPr>
              <a:t>=</a:t>
            </a:r>
          </a:p>
          <a:p>
            <a:pPr marR="0" lvl="0" algn="ctr" defTabSz="914400" rtl="0" eaLnBrk="1" fontAlgn="auto" latinLnBrk="0" hangingPunct="1">
              <a:lnSpc>
                <a:spcPct val="100000"/>
              </a:lnSpc>
              <a:spcBef>
                <a:spcPct val="20000"/>
              </a:spcBef>
              <a:spcAft>
                <a:spcPts val="0"/>
              </a:spcAft>
              <a:buClrTx/>
              <a:buSzTx/>
              <a:tabLst/>
              <a:defRPr/>
            </a:pPr>
            <a:r>
              <a:rPr lang="it-IT" sz="2400" b="1" dirty="0">
                <a:solidFill>
                  <a:srgbClr val="CC0066"/>
                </a:solidFill>
                <a:latin typeface="Arial" pitchFamily="34" charset="0"/>
                <a:cs typeface="Arial" pitchFamily="34" charset="0"/>
              </a:rPr>
              <a:t>MIGLIORA LA QUALITA’ DELLA VITA!</a:t>
            </a:r>
            <a:endParaRPr kumimoji="0" lang="it-IT" sz="2400" b="1" i="0" u="none" strike="noStrike" kern="1200" cap="none" spc="0" normalizeH="0" baseline="0" noProof="0" dirty="0">
              <a:ln>
                <a:noFill/>
              </a:ln>
              <a:solidFill>
                <a:srgbClr val="CC0066"/>
              </a:solidFill>
              <a:effectLst/>
              <a:uLnTx/>
              <a:uFillTx/>
              <a:latin typeface="Arial" pitchFamily="34" charset="0"/>
              <a:cs typeface="Arial" pitchFamily="34" charset="0"/>
            </a:endParaRPr>
          </a:p>
        </p:txBody>
      </p:sp>
      <p:sp>
        <p:nvSpPr>
          <p:cNvPr id="5" name="Titolo 1"/>
          <p:cNvSpPr>
            <a:spLocks/>
          </p:cNvSpPr>
          <p:nvPr/>
        </p:nvSpPr>
        <p:spPr bwMode="auto">
          <a:xfrm>
            <a:off x="348343" y="1182687"/>
            <a:ext cx="10842171"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chemeClr val="tx1">
                    <a:lumMod val="65000"/>
                    <a:lumOff val="35000"/>
                  </a:schemeClr>
                </a:solidFill>
                <a:effectLst/>
                <a:uLnTx/>
                <a:uFillTx/>
                <a:latin typeface="Arial" pitchFamily="34" charset="0"/>
                <a:ea typeface="+mn-ea"/>
                <a:cs typeface="Arial" pitchFamily="34" charset="0"/>
              </a:rPr>
              <a:t>L’IMPORTANZA DEL BUON CLIMA SUL LAVORO</a:t>
            </a:r>
          </a:p>
        </p:txBody>
      </p:sp>
      <p:sp>
        <p:nvSpPr>
          <p:cNvPr id="3" name="Segnaposto piè di pagina 2">
            <a:extLst>
              <a:ext uri="{FF2B5EF4-FFF2-40B4-BE49-F238E27FC236}">
                <a16:creationId xmlns:a16="http://schemas.microsoft.com/office/drawing/2014/main" id="{02424F7A-D3DB-445A-8EF8-B008824D08F5}"/>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394188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a:bodyPr>
          <a:lstStyle/>
          <a:p>
            <a:r>
              <a:rPr lang="it-IT" dirty="0"/>
              <a:t>NOI ASO POSSIAMO FARE LA DIFFERENZA!</a:t>
            </a:r>
          </a:p>
        </p:txBody>
      </p:sp>
      <p:pic>
        <p:nvPicPr>
          <p:cNvPr id="17" name="Segnaposto contenuto 16" descr="POSSIAMO FARE LA DFFERENZA.jpg"/>
          <p:cNvPicPr>
            <a:picLocks noGrp="1" noChangeAspect="1"/>
          </p:cNvPicPr>
          <p:nvPr>
            <p:ph idx="1"/>
          </p:nvPr>
        </p:nvPicPr>
        <p:blipFill>
          <a:blip r:embed="rId2" cstate="print"/>
          <a:stretch>
            <a:fillRect/>
          </a:stretch>
        </p:blipFill>
        <p:spPr>
          <a:xfrm>
            <a:off x="3228297" y="1318847"/>
            <a:ext cx="5735406" cy="4525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egnaposto piè di pagina 3">
            <a:extLst>
              <a:ext uri="{FF2B5EF4-FFF2-40B4-BE49-F238E27FC236}">
                <a16:creationId xmlns:a16="http://schemas.microsoft.com/office/drawing/2014/main" id="{07E18DB4-22EB-4656-933D-3867FD26647B}"/>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214134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4)">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a:bodyPr>
          <a:lstStyle/>
          <a:p>
            <a:r>
              <a:rPr lang="it-IT"/>
              <a:t>POSSIAMO FARE LA DIFFERENZA!!!</a:t>
            </a:r>
            <a:endParaRPr lang="it-IT" dirty="0"/>
          </a:p>
        </p:txBody>
      </p:sp>
      <p:pic>
        <p:nvPicPr>
          <p:cNvPr id="17" name="Segnaposto contenuto 16" descr="POSSIAMO FARE LA DFFERENZA.jpg"/>
          <p:cNvPicPr>
            <a:picLocks noGrp="1" noChangeAspect="1"/>
          </p:cNvPicPr>
          <p:nvPr>
            <p:ph idx="1"/>
          </p:nvPr>
        </p:nvPicPr>
        <p:blipFill>
          <a:blip r:embed="rId2" cstate="print"/>
          <a:stretch>
            <a:fillRect/>
          </a:stretch>
        </p:blipFill>
        <p:spPr>
          <a:xfrm>
            <a:off x="746354" y="1979025"/>
            <a:ext cx="3318987" cy="2619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egnaposto piè di pagina 3">
            <a:extLst>
              <a:ext uri="{FF2B5EF4-FFF2-40B4-BE49-F238E27FC236}">
                <a16:creationId xmlns:a16="http://schemas.microsoft.com/office/drawing/2014/main" id="{07E18DB4-22EB-4656-933D-3867FD26647B}"/>
              </a:ext>
            </a:extLst>
          </p:cNvPr>
          <p:cNvSpPr>
            <a:spLocks noGrp="1"/>
          </p:cNvSpPr>
          <p:nvPr>
            <p:ph type="ftr" sz="quarter" idx="11"/>
          </p:nvPr>
        </p:nvSpPr>
        <p:spPr/>
        <p:txBody>
          <a:bodyPr/>
          <a:lstStyle/>
          <a:p>
            <a:r>
              <a:rPr lang="it-IT"/>
              <a:t>ROSSELLA ABBONDANZA - PRESIDENTE IDEA</a:t>
            </a:r>
          </a:p>
        </p:txBody>
      </p:sp>
      <p:sp>
        <p:nvSpPr>
          <p:cNvPr id="5" name="Rettangolo 4">
            <a:extLst>
              <a:ext uri="{FF2B5EF4-FFF2-40B4-BE49-F238E27FC236}">
                <a16:creationId xmlns:a16="http://schemas.microsoft.com/office/drawing/2014/main" id="{540D7AD8-650E-41F9-8E64-F29C242B1B36}"/>
              </a:ext>
            </a:extLst>
          </p:cNvPr>
          <p:cNvSpPr/>
          <p:nvPr/>
        </p:nvSpPr>
        <p:spPr>
          <a:xfrm>
            <a:off x="4978400" y="1659285"/>
            <a:ext cx="6096000" cy="3539430"/>
          </a:xfrm>
          <a:prstGeom prst="rect">
            <a:avLst/>
          </a:prstGeom>
        </p:spPr>
        <p:txBody>
          <a:bodyPr>
            <a:spAutoFit/>
          </a:bodyPr>
          <a:lstStyle/>
          <a:p>
            <a:pPr lvl="0" algn="ctr"/>
            <a:r>
              <a:rPr lang="it-IT" sz="8000" b="1" dirty="0">
                <a:solidFill>
                  <a:srgbClr val="B13F9A">
                    <a:lumMod val="75000"/>
                  </a:srgbClr>
                </a:solidFill>
                <a:latin typeface="Bauhaus 93" panose="04030905020B02020C02" pitchFamily="82" charset="0"/>
                <a:cs typeface="Aharoni" panose="02010803020104030203" pitchFamily="2" charset="-79"/>
              </a:rPr>
              <a:t>T.E.A.M</a:t>
            </a:r>
            <a:r>
              <a:rPr lang="it-IT" sz="3600" b="1" dirty="0">
                <a:solidFill>
                  <a:srgbClr val="B13F9A">
                    <a:lumMod val="75000"/>
                  </a:srgbClr>
                </a:solidFill>
                <a:latin typeface="Bauhaus 93" panose="04030905020B02020C02" pitchFamily="82" charset="0"/>
                <a:cs typeface="Aharoni" panose="02010803020104030203" pitchFamily="2" charset="-79"/>
              </a:rPr>
              <a:t>.</a:t>
            </a:r>
          </a:p>
          <a:p>
            <a:pPr lvl="0" algn="ctr"/>
            <a:r>
              <a:rPr lang="it-IT" sz="3600" b="1" dirty="0">
                <a:solidFill>
                  <a:srgbClr val="B13F9A">
                    <a:lumMod val="75000"/>
                  </a:srgbClr>
                </a:solidFill>
                <a:latin typeface="Bauhaus 93" panose="04030905020B02020C02" pitchFamily="82" charset="0"/>
                <a:cs typeface="Aharoni" panose="02010803020104030203" pitchFamily="2" charset="-79"/>
              </a:rPr>
              <a:t>TOGHETER</a:t>
            </a:r>
          </a:p>
          <a:p>
            <a:pPr lvl="0" algn="ctr"/>
            <a:r>
              <a:rPr lang="it-IT" sz="3600" b="1" dirty="0">
                <a:solidFill>
                  <a:srgbClr val="B13F9A">
                    <a:lumMod val="75000"/>
                  </a:srgbClr>
                </a:solidFill>
                <a:latin typeface="Bauhaus 93" panose="04030905020B02020C02" pitchFamily="82" charset="0"/>
                <a:cs typeface="Aharoni" panose="02010803020104030203" pitchFamily="2" charset="-79"/>
              </a:rPr>
              <a:t>EVERYONE</a:t>
            </a:r>
          </a:p>
          <a:p>
            <a:pPr lvl="0" algn="ctr"/>
            <a:r>
              <a:rPr lang="it-IT" sz="3600" b="1" dirty="0">
                <a:solidFill>
                  <a:srgbClr val="B13F9A">
                    <a:lumMod val="75000"/>
                  </a:srgbClr>
                </a:solidFill>
                <a:latin typeface="Bauhaus 93" panose="04030905020B02020C02" pitchFamily="82" charset="0"/>
                <a:cs typeface="Aharoni" panose="02010803020104030203" pitchFamily="2" charset="-79"/>
              </a:rPr>
              <a:t>ACHIVES </a:t>
            </a:r>
          </a:p>
          <a:p>
            <a:pPr lvl="0" algn="ctr"/>
            <a:r>
              <a:rPr lang="it-IT" sz="3600" b="1" dirty="0">
                <a:solidFill>
                  <a:srgbClr val="B13F9A">
                    <a:lumMod val="75000"/>
                  </a:srgbClr>
                </a:solidFill>
                <a:latin typeface="Bauhaus 93" panose="04030905020B02020C02" pitchFamily="82" charset="0"/>
                <a:cs typeface="Aharoni" panose="02010803020104030203" pitchFamily="2" charset="-79"/>
              </a:rPr>
              <a:t>MORE</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412632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4)">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a:bodyPr>
          <a:lstStyle/>
          <a:p>
            <a:pPr algn="ctr"/>
            <a:r>
              <a:rPr lang="it-IT" sz="6000" b="1" dirty="0">
                <a:solidFill>
                  <a:schemeClr val="tx2">
                    <a:lumMod val="75000"/>
                  </a:schemeClr>
                </a:solidFill>
              </a:rPr>
              <a:t>ANNI ‘60: «LA SIGNORINA»</a:t>
            </a:r>
          </a:p>
        </p:txBody>
      </p:sp>
      <p:pic>
        <p:nvPicPr>
          <p:cNvPr id="4" name="Segnaposto contenuto 3" descr="ASSISTENTE DA DIMENTICARE.jpg"/>
          <p:cNvPicPr>
            <a:picLocks noGrp="1" noChangeAspect="1"/>
          </p:cNvPicPr>
          <p:nvPr>
            <p:ph idx="1"/>
          </p:nvPr>
        </p:nvPicPr>
        <p:blipFill>
          <a:blip r:embed="rId2" cstate="print"/>
          <a:stretch>
            <a:fillRect/>
          </a:stretch>
        </p:blipFill>
        <p:spPr>
          <a:xfrm>
            <a:off x="3251200" y="1970881"/>
            <a:ext cx="5689600" cy="3784600"/>
          </a:xfrm>
        </p:spPr>
      </p:pic>
      <p:sp>
        <p:nvSpPr>
          <p:cNvPr id="5" name="Segnaposto piè di pagina 4">
            <a:extLst>
              <a:ext uri="{FF2B5EF4-FFF2-40B4-BE49-F238E27FC236}">
                <a16:creationId xmlns:a16="http://schemas.microsoft.com/office/drawing/2014/main" id="{FCE34669-6224-4EDE-BE61-FD888FB2F486}"/>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244538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7" name="Segnaposto piè di pagina 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pic>
        <p:nvPicPr>
          <p:cNvPr id="3" name="Immagine 2">
            <a:extLst>
              <a:ext uri="{FF2B5EF4-FFF2-40B4-BE49-F238E27FC236}">
                <a16:creationId xmlns:a16="http://schemas.microsoft.com/office/drawing/2014/main" id="{DA0940FC-CC78-4FA6-BA25-FD2E8F832E82}"/>
              </a:ext>
            </a:extLst>
          </p:cNvPr>
          <p:cNvPicPr>
            <a:picLocks noChangeAspect="1"/>
          </p:cNvPicPr>
          <p:nvPr/>
        </p:nvPicPr>
        <p:blipFill>
          <a:blip r:embed="rId5"/>
          <a:stretch>
            <a:fillRect/>
          </a:stretch>
        </p:blipFill>
        <p:spPr>
          <a:xfrm rot="21057915">
            <a:off x="839775" y="1097940"/>
            <a:ext cx="8632684" cy="4871126"/>
          </a:xfrm>
          <a:prstGeom prst="rect">
            <a:avLst/>
          </a:prstGeom>
        </p:spPr>
      </p:pic>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283876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219200" y="365125"/>
            <a:ext cx="10515600" cy="1325563"/>
          </a:xfrm>
        </p:spPr>
        <p:txBody>
          <a:bodyPr>
            <a:normAutofit fontScale="90000"/>
          </a:bodyPr>
          <a:lstStyle/>
          <a:p>
            <a:pPr algn="ctr"/>
            <a:r>
              <a:rPr lang="it-IT" sz="4800" b="1" dirty="0">
                <a:solidFill>
                  <a:schemeClr val="tx2">
                    <a:lumMod val="75000"/>
                  </a:schemeClr>
                </a:solidFill>
              </a:rPr>
              <a:t>DAL 2018: L’ASSISTENTE DI STUDIO ODONTOIATRICO</a:t>
            </a:r>
          </a:p>
        </p:txBody>
      </p:sp>
      <p:pic>
        <p:nvPicPr>
          <p:cNvPr id="4" name="Segnaposto contenuto 3" descr="IO.jpg"/>
          <p:cNvPicPr>
            <a:picLocks noGrp="1" noChangeAspect="1"/>
          </p:cNvPicPr>
          <p:nvPr>
            <p:ph idx="1"/>
          </p:nvPr>
        </p:nvPicPr>
        <p:blipFill rotWithShape="1">
          <a:blip r:embed="rId2" cstate="print"/>
          <a:srcRect t="13508"/>
          <a:stretch/>
        </p:blipFill>
        <p:spPr>
          <a:xfrm>
            <a:off x="6447693" y="1027905"/>
            <a:ext cx="5017476" cy="5786275"/>
          </a:xfrm>
        </p:spPr>
      </p:pic>
      <p:sp>
        <p:nvSpPr>
          <p:cNvPr id="5" name="Segnaposto piè di pagina 4">
            <a:extLst>
              <a:ext uri="{FF2B5EF4-FFF2-40B4-BE49-F238E27FC236}">
                <a16:creationId xmlns:a16="http://schemas.microsoft.com/office/drawing/2014/main" id="{3F7D0F87-B00F-4D22-BA8A-2ECE13ABAD1A}"/>
              </a:ext>
            </a:extLst>
          </p:cNvPr>
          <p:cNvSpPr>
            <a:spLocks noGrp="1"/>
          </p:cNvSpPr>
          <p:nvPr>
            <p:ph type="ftr" sz="quarter" idx="11"/>
          </p:nvPr>
        </p:nvSpPr>
        <p:spPr>
          <a:xfrm>
            <a:off x="1981200" y="6173787"/>
            <a:ext cx="4114800" cy="365125"/>
          </a:xfrm>
        </p:spPr>
        <p:txBody>
          <a:bodyPr/>
          <a:lstStyle/>
          <a:p>
            <a:r>
              <a:rPr lang="it-IT" dirty="0"/>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131664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2895600" y="492870"/>
            <a:ext cx="10515600" cy="1325563"/>
          </a:xfrm>
        </p:spPr>
        <p:txBody>
          <a:bodyPr/>
          <a:lstStyle/>
          <a:p>
            <a:r>
              <a:rPr lang="it-IT" b="1" dirty="0">
                <a:solidFill>
                  <a:srgbClr val="98307A"/>
                </a:solidFill>
                <a:latin typeface="Arial" pitchFamily="34" charset="0"/>
                <a:cs typeface="Arial" pitchFamily="34" charset="0"/>
              </a:rPr>
              <a:t>SUGGERIMENTI UTILI</a:t>
            </a:r>
            <a:endParaRPr lang="it-IT" dirty="0"/>
          </a:p>
        </p:txBody>
      </p:sp>
      <p:pic>
        <p:nvPicPr>
          <p:cNvPr id="4" name="Segnaposto contenuto 3" descr="CAMBIAMENTO.jpg"/>
          <p:cNvPicPr>
            <a:picLocks noGrp="1" noChangeAspect="1"/>
          </p:cNvPicPr>
          <p:nvPr>
            <p:ph idx="1"/>
          </p:nvPr>
        </p:nvPicPr>
        <p:blipFill>
          <a:blip r:embed="rId2" cstate="print"/>
          <a:stretch>
            <a:fillRect/>
          </a:stretch>
        </p:blipFill>
        <p:spPr>
          <a:xfrm>
            <a:off x="3952875" y="2329656"/>
            <a:ext cx="4286250" cy="3067050"/>
          </a:xfrm>
        </p:spPr>
      </p:pic>
      <p:sp>
        <p:nvSpPr>
          <p:cNvPr id="5" name="Rettangolo 4"/>
          <p:cNvSpPr/>
          <p:nvPr/>
        </p:nvSpPr>
        <p:spPr>
          <a:xfrm>
            <a:off x="4529709" y="1988841"/>
            <a:ext cx="3132589" cy="1584177"/>
          </a:xfrm>
          <a:prstGeom prst="rect">
            <a:avLst/>
          </a:prstGeom>
          <a:noFill/>
        </p:spPr>
        <p:txBody>
          <a:bodyPr wrap="none" lIns="91440" tIns="45720" rIns="91440" bIns="45720" numCol="1">
            <a:prstTxWarp prst="textChevron">
              <a:avLst/>
            </a:prstTxWarp>
            <a:spAutoFit/>
            <a:scene3d>
              <a:camera prst="perspectiveAbove"/>
              <a:lightRig rig="threePt" dir="t"/>
            </a:scene3d>
          </a:bodyPr>
          <a:lstStyle/>
          <a:p>
            <a:pPr algn="ctr"/>
            <a:r>
              <a:rPr lang="it-IT"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6350" stA="55000" endA="50" endPos="85000" dist="60007" dir="5400000" sy="-100000" algn="bl" rotWithShape="0"/>
                </a:effectLst>
                <a:latin typeface="Calibri"/>
              </a:rPr>
              <a:t>CHANGE</a:t>
            </a:r>
          </a:p>
        </p:txBody>
      </p:sp>
      <p:sp>
        <p:nvSpPr>
          <p:cNvPr id="6" name="Segnaposto piè di pagina 5">
            <a:extLst>
              <a:ext uri="{FF2B5EF4-FFF2-40B4-BE49-F238E27FC236}">
                <a16:creationId xmlns:a16="http://schemas.microsoft.com/office/drawing/2014/main" id="{BC342CA1-DEBD-404D-8D42-EC7A08DB14FC}"/>
              </a:ext>
            </a:extLst>
          </p:cNvPr>
          <p:cNvSpPr>
            <a:spLocks noGrp="1"/>
          </p:cNvSpPr>
          <p:nvPr>
            <p:ph type="ftr" sz="quarter" idx="11"/>
          </p:nvPr>
        </p:nvSpPr>
        <p:spPr/>
        <p:txBody>
          <a:bodyPr/>
          <a:lstStyle/>
          <a:p>
            <a:r>
              <a:rPr lang="it-IT"/>
              <a:t>ROSSELLA ABBONDANZA - PRESIDENTE IDEA</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113558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par>
                          <p:cTn id="8" fill="hold">
                            <p:stCondLst>
                              <p:cond delay="500"/>
                            </p:stCondLst>
                            <p:childTnLst>
                              <p:par>
                                <p:cTn id="9" presetID="6" presetClass="emph" presetSubtype="0" fill="hold" grpId="1" nodeType="afterEffect">
                                  <p:stCondLst>
                                    <p:cond delay="0"/>
                                  </p:stCondLst>
                                  <p:childTnLst>
                                    <p:animScale>
                                      <p:cBhvr>
                                        <p:cTn id="10"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51065"/>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838200" y="3120184"/>
            <a:ext cx="10658853"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 name="Segnaposto piè di pagina 2">
            <a:extLst>
              <a:ext uri="{FF2B5EF4-FFF2-40B4-BE49-F238E27FC236}">
                <a16:creationId xmlns:a16="http://schemas.microsoft.com/office/drawing/2014/main" id="{4220CC91-BA2C-477B-9574-E97A99DDAD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6" name="Rettangolo 5">
            <a:extLst>
              <a:ext uri="{FF2B5EF4-FFF2-40B4-BE49-F238E27FC236}">
                <a16:creationId xmlns:a16="http://schemas.microsoft.com/office/drawing/2014/main" id="{1F9FD9C5-FCD4-46A6-B3E2-D2D5C7BE1073}"/>
              </a:ext>
            </a:extLst>
          </p:cNvPr>
          <p:cNvSpPr/>
          <p:nvPr/>
        </p:nvSpPr>
        <p:spPr>
          <a:xfrm>
            <a:off x="1148862" y="1735015"/>
            <a:ext cx="9401572" cy="23391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333333"/>
                </a:solidFill>
                <a:effectLst/>
                <a:uLnTx/>
                <a:uFillTx/>
                <a:latin typeface="SourceSansPro"/>
                <a:ea typeface="+mn-ea"/>
                <a:cs typeface="+mn-cs"/>
              </a:rPr>
              <a:t>Prima di iniziare il lavoro… </a:t>
            </a:r>
            <a:r>
              <a:rPr lang="it-IT" sz="2800" b="1" dirty="0">
                <a:solidFill>
                  <a:srgbClr val="333333"/>
                </a:solidFill>
                <a:latin typeface="SourceSansPro"/>
              </a:rPr>
              <a:t>RIFLETTI</a:t>
            </a:r>
            <a:r>
              <a:rPr kumimoji="0" lang="it-IT" sz="2800" b="1" i="0" u="none" strike="noStrike" kern="1200" cap="none" spc="0" normalizeH="0" baseline="0" noProof="0" dirty="0">
                <a:ln>
                  <a:noFill/>
                </a:ln>
                <a:solidFill>
                  <a:srgbClr val="333333"/>
                </a:solidFill>
                <a:effectLst/>
                <a:uLnTx/>
                <a:uFillTx/>
                <a:latin typeface="SourceSansPro"/>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1" i="0" u="none" strike="noStrike" kern="1200" cap="none" spc="0" normalizeH="0" baseline="0" noProof="0" dirty="0">
              <a:ln>
                <a:noFill/>
              </a:ln>
              <a:solidFill>
                <a:srgbClr val="333333"/>
              </a:solidFill>
              <a:effectLst/>
              <a:uLnTx/>
              <a:uFillTx/>
              <a:latin typeface="SourceSans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333333"/>
                </a:solidFill>
                <a:effectLst/>
                <a:uLnTx/>
                <a:uFillTx/>
                <a:latin typeface="SourceSansPro"/>
                <a:ea typeface="+mn-ea"/>
                <a:cs typeface="+mn-cs"/>
              </a:rPr>
              <a:t>• Quello che stai per affrontare è veramente un problema?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333333"/>
              </a:solidFill>
              <a:effectLst/>
              <a:uLnTx/>
              <a:uFillTx/>
              <a:latin typeface="SourceSans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333333"/>
                </a:solidFill>
                <a:effectLst/>
                <a:uLnTx/>
                <a:uFillTx/>
                <a:latin typeface="SourceSansPro"/>
                <a:ea typeface="+mn-ea"/>
                <a:cs typeface="+mn-cs"/>
              </a:rPr>
              <a:t>• Cosa sai su come si procede?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333333"/>
              </a:solidFill>
              <a:effectLst/>
              <a:uLnTx/>
              <a:uFillTx/>
              <a:latin typeface="SourceSans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333333"/>
                </a:solidFill>
                <a:effectLst/>
                <a:uLnTx/>
                <a:uFillTx/>
                <a:latin typeface="SourceSansPro"/>
                <a:ea typeface="+mn-ea"/>
                <a:cs typeface="+mn-cs"/>
              </a:rPr>
              <a:t>• Hai incontrato in altre occasioni problemi simili?</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85476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838200" y="3120184"/>
            <a:ext cx="10658853"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 name="Segnaposto piè di pagina 2">
            <a:extLst>
              <a:ext uri="{FF2B5EF4-FFF2-40B4-BE49-F238E27FC236}">
                <a16:creationId xmlns:a16="http://schemas.microsoft.com/office/drawing/2014/main" id="{4220CC91-BA2C-477B-9574-E97A99DDAD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6" name="Rettangolo 5">
            <a:extLst>
              <a:ext uri="{FF2B5EF4-FFF2-40B4-BE49-F238E27FC236}">
                <a16:creationId xmlns:a16="http://schemas.microsoft.com/office/drawing/2014/main" id="{1F9FD9C5-FCD4-46A6-B3E2-D2D5C7BE1073}"/>
              </a:ext>
            </a:extLst>
          </p:cNvPr>
          <p:cNvSpPr/>
          <p:nvPr/>
        </p:nvSpPr>
        <p:spPr>
          <a:xfrm>
            <a:off x="1319637" y="1950633"/>
            <a:ext cx="8908868" cy="23391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333333"/>
                </a:solidFill>
                <a:effectLst/>
                <a:uLnTx/>
                <a:uFillTx/>
                <a:latin typeface="SourceSansPro"/>
                <a:ea typeface="+mn-ea"/>
                <a:cs typeface="+mn-cs"/>
              </a:rPr>
              <a:t>Prima di iniziare il lavoro… PREVEDI.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1" i="0" u="none" strike="noStrike" kern="1200" cap="none" spc="0" normalizeH="0" baseline="0" noProof="0" dirty="0">
              <a:ln>
                <a:noFill/>
              </a:ln>
              <a:solidFill>
                <a:srgbClr val="333333"/>
              </a:solidFill>
              <a:effectLst/>
              <a:uLnTx/>
              <a:uFillTx/>
              <a:latin typeface="SourceSansPro"/>
              <a:ea typeface="+mn-ea"/>
              <a:cs typeface="+mn-cs"/>
            </a:endParaRPr>
          </a:p>
          <a:p>
            <a:r>
              <a:rPr lang="it-IT" dirty="0"/>
              <a:t>• Chi o che cosa ti può essere di aiuto?</a:t>
            </a:r>
          </a:p>
          <a:p>
            <a:endParaRPr lang="it-IT" dirty="0"/>
          </a:p>
          <a:p>
            <a:r>
              <a:rPr lang="it-IT" dirty="0"/>
              <a:t>• Di quali/quanti strumenti necessiti?</a:t>
            </a:r>
          </a:p>
          <a:p>
            <a:endParaRPr lang="it-IT" dirty="0"/>
          </a:p>
          <a:p>
            <a:r>
              <a:rPr lang="it-IT" dirty="0"/>
              <a:t>• Quanto tempo hai a disposizione?</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92841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838200" y="3120184"/>
            <a:ext cx="10658853"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Titolo 1"/>
          <p:cNvSpPr>
            <a:spLocks/>
          </p:cNvSpPr>
          <p:nvPr/>
        </p:nvSpPr>
        <p:spPr bwMode="auto">
          <a:xfrm>
            <a:off x="348343" y="1182687"/>
            <a:ext cx="10842171"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SUGGERIMENTI UTILI - </a:t>
            </a:r>
            <a:r>
              <a:rPr lang="it-IT" sz="2800" b="1" dirty="0">
                <a:solidFill>
                  <a:srgbClr val="98307A"/>
                </a:solidFill>
                <a:latin typeface="Arial" pitchFamily="34" charset="0"/>
                <a:cs typeface="Arial" pitchFamily="34" charset="0"/>
              </a:rPr>
              <a:t>PIANIFICAZIONE</a:t>
            </a:r>
            <a:endPar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endParaRPr>
          </a:p>
        </p:txBody>
      </p:sp>
      <p:sp>
        <p:nvSpPr>
          <p:cNvPr id="3" name="Segnaposto piè di pagina 2">
            <a:extLst>
              <a:ext uri="{FF2B5EF4-FFF2-40B4-BE49-F238E27FC236}">
                <a16:creationId xmlns:a16="http://schemas.microsoft.com/office/drawing/2014/main" id="{4220CC91-BA2C-477B-9574-E97A99DDAD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6" name="Rettangolo 5">
            <a:extLst>
              <a:ext uri="{FF2B5EF4-FFF2-40B4-BE49-F238E27FC236}">
                <a16:creationId xmlns:a16="http://schemas.microsoft.com/office/drawing/2014/main" id="{1F9FD9C5-FCD4-46A6-B3E2-D2D5C7BE1073}"/>
              </a:ext>
            </a:extLst>
          </p:cNvPr>
          <p:cNvSpPr/>
          <p:nvPr/>
        </p:nvSpPr>
        <p:spPr>
          <a:xfrm>
            <a:off x="1713192" y="2171114"/>
            <a:ext cx="8908868" cy="37240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333333"/>
                </a:solidFill>
                <a:effectLst/>
                <a:uLnTx/>
                <a:uFillTx/>
                <a:latin typeface="SourceSansPro"/>
                <a:ea typeface="+mn-ea"/>
                <a:cs typeface="+mn-cs"/>
              </a:rPr>
              <a:t>Prima di iniziare il lavoro…ORGANIZZATI.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1" i="0" u="none" strike="noStrike" kern="1200" cap="none" spc="0" normalizeH="0" baseline="0" noProof="0" dirty="0">
              <a:ln>
                <a:noFill/>
              </a:ln>
              <a:solidFill>
                <a:srgbClr val="333333"/>
              </a:solidFill>
              <a:effectLst/>
              <a:uLnTx/>
              <a:uFillTx/>
              <a:latin typeface="SourceSansPro"/>
              <a:ea typeface="+mn-ea"/>
              <a:cs typeface="+mn-cs"/>
            </a:endParaRPr>
          </a:p>
          <a:p>
            <a:r>
              <a:rPr lang="it-IT" dirty="0"/>
              <a:t>• Identifica chiaramente il problema.</a:t>
            </a:r>
          </a:p>
          <a:p>
            <a:endParaRPr lang="it-IT" dirty="0"/>
          </a:p>
          <a:p>
            <a:r>
              <a:rPr lang="it-IT" dirty="0"/>
              <a:t>• Puoi lavorare da solo o è meglio un lavoro in gruppo?</a:t>
            </a:r>
          </a:p>
          <a:p>
            <a:endParaRPr lang="it-IT" dirty="0"/>
          </a:p>
          <a:p>
            <a:r>
              <a:rPr lang="it-IT" dirty="0"/>
              <a:t>• Procurati i materiali e gli strumenti di cui hai</a:t>
            </a:r>
          </a:p>
          <a:p>
            <a:r>
              <a:rPr lang="it-IT" dirty="0"/>
              <a:t>bisogno e che utilizzerai.</a:t>
            </a:r>
          </a:p>
          <a:p>
            <a:endParaRPr lang="it-IT" dirty="0"/>
          </a:p>
          <a:p>
            <a:r>
              <a:rPr lang="it-IT" dirty="0"/>
              <a:t>• Scegli il metodo di presentazione dei risultati.</a:t>
            </a:r>
          </a:p>
          <a:p>
            <a:endParaRPr lang="it-IT" dirty="0"/>
          </a:p>
          <a:p>
            <a:r>
              <a:rPr lang="it-IT" dirty="0"/>
              <a:t>• Stabilisci nella maniera più precisa possibile i tempi di lavoro</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286485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838200" y="3120184"/>
            <a:ext cx="10658853"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 name="Segnaposto piè di pagina 2">
            <a:extLst>
              <a:ext uri="{FF2B5EF4-FFF2-40B4-BE49-F238E27FC236}">
                <a16:creationId xmlns:a16="http://schemas.microsoft.com/office/drawing/2014/main" id="{4220CC91-BA2C-477B-9574-E97A99DDAD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6" name="Rettangolo 5">
            <a:extLst>
              <a:ext uri="{FF2B5EF4-FFF2-40B4-BE49-F238E27FC236}">
                <a16:creationId xmlns:a16="http://schemas.microsoft.com/office/drawing/2014/main" id="{1F9FD9C5-FCD4-46A6-B3E2-D2D5C7BE1073}"/>
              </a:ext>
            </a:extLst>
          </p:cNvPr>
          <p:cNvSpPr/>
          <p:nvPr/>
        </p:nvSpPr>
        <p:spPr>
          <a:xfrm>
            <a:off x="1269777" y="1422505"/>
            <a:ext cx="8908868" cy="45550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333333"/>
                </a:solidFill>
                <a:effectLst/>
                <a:uLnTx/>
                <a:uFillTx/>
                <a:latin typeface="SourceSansPro"/>
                <a:ea typeface="+mn-ea"/>
                <a:cs typeface="+mn-cs"/>
              </a:rPr>
              <a:t>Prima di iniziare il lavoro… CONTROLLA.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1" i="0" u="none" strike="noStrike" kern="1200" cap="none" spc="0" normalizeH="0" baseline="0" noProof="0" dirty="0">
              <a:ln>
                <a:noFill/>
              </a:ln>
              <a:solidFill>
                <a:srgbClr val="333333"/>
              </a:solidFill>
              <a:effectLst/>
              <a:uLnTx/>
              <a:uFillTx/>
              <a:latin typeface="SourceSansPro"/>
              <a:ea typeface="+mn-ea"/>
              <a:cs typeface="+mn-cs"/>
            </a:endParaRPr>
          </a:p>
          <a:p>
            <a:r>
              <a:rPr lang="it-IT" dirty="0"/>
              <a:t>• Sei sulla strada corretta?</a:t>
            </a:r>
          </a:p>
          <a:p>
            <a:endParaRPr lang="it-IT" dirty="0"/>
          </a:p>
          <a:p>
            <a:r>
              <a:rPr lang="it-IT" dirty="0"/>
              <a:t>• Cosa va eliminato e cosa, invece, va salvato?</a:t>
            </a:r>
          </a:p>
          <a:p>
            <a:endParaRPr lang="it-IT" dirty="0"/>
          </a:p>
          <a:p>
            <a:r>
              <a:rPr lang="it-IT" dirty="0"/>
              <a:t>• Il compito richiesto ti sembra facile/difficile, fattibile o no?</a:t>
            </a:r>
          </a:p>
          <a:p>
            <a:endParaRPr lang="it-IT" dirty="0"/>
          </a:p>
          <a:p>
            <a:r>
              <a:rPr lang="it-IT" dirty="0"/>
              <a:t>• Se non riesci a proseguire che cosa fai?</a:t>
            </a:r>
          </a:p>
          <a:p>
            <a:endParaRPr lang="it-IT" dirty="0"/>
          </a:p>
          <a:p>
            <a:r>
              <a:rPr lang="it-IT" dirty="0"/>
              <a:t>• Quella che hai identificato è una soluzione realmente possibile? Ti sembra la più corretta e adeguata al contesto/</a:t>
            </a:r>
          </a:p>
          <a:p>
            <a:r>
              <a:rPr lang="it-IT" dirty="0"/>
              <a:t>situazione in cui ti trovi?</a:t>
            </a:r>
          </a:p>
          <a:p>
            <a:endParaRPr lang="it-IT" dirty="0"/>
          </a:p>
          <a:p>
            <a:r>
              <a:rPr lang="it-IT" dirty="0"/>
              <a:t>• Sei sicuro di aver valutato attentamente tutte le alternative possibili?</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91427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838200" y="3120184"/>
            <a:ext cx="10658853"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 name="Segnaposto piè di pagina 2">
            <a:extLst>
              <a:ext uri="{FF2B5EF4-FFF2-40B4-BE49-F238E27FC236}">
                <a16:creationId xmlns:a16="http://schemas.microsoft.com/office/drawing/2014/main" id="{4220CC91-BA2C-477B-9574-E97A99DDAD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6" name="Rettangolo 5">
            <a:extLst>
              <a:ext uri="{FF2B5EF4-FFF2-40B4-BE49-F238E27FC236}">
                <a16:creationId xmlns:a16="http://schemas.microsoft.com/office/drawing/2014/main" id="{1F9FD9C5-FCD4-46A6-B3E2-D2D5C7BE1073}"/>
              </a:ext>
            </a:extLst>
          </p:cNvPr>
          <p:cNvSpPr/>
          <p:nvPr/>
        </p:nvSpPr>
        <p:spPr>
          <a:xfrm>
            <a:off x="1489621" y="1566952"/>
            <a:ext cx="8908868" cy="37240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333333"/>
                </a:solidFill>
                <a:effectLst/>
                <a:uLnTx/>
                <a:uFillTx/>
                <a:latin typeface="SourceSansPro"/>
                <a:ea typeface="+mn-ea"/>
                <a:cs typeface="+mn-cs"/>
              </a:rPr>
              <a:t>Prima di iniziare il lavoro… GUARDA INDIETRO.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1" i="0" u="none" strike="noStrike" kern="1200" cap="none" spc="0" normalizeH="0" baseline="0" noProof="0" dirty="0">
              <a:ln>
                <a:noFill/>
              </a:ln>
              <a:solidFill>
                <a:srgbClr val="333333"/>
              </a:solidFill>
              <a:effectLst/>
              <a:uLnTx/>
              <a:uFillTx/>
              <a:latin typeface="SourceSansPro"/>
              <a:ea typeface="+mn-ea"/>
              <a:cs typeface="+mn-cs"/>
            </a:endParaRPr>
          </a:p>
          <a:p>
            <a:r>
              <a:rPr lang="it-IT" dirty="0"/>
              <a:t>• Le fasi di previsione e pianificazione ti sono state utili per giungere alla soluzione?</a:t>
            </a:r>
          </a:p>
          <a:p>
            <a:endParaRPr lang="it-IT" dirty="0"/>
          </a:p>
          <a:p>
            <a:r>
              <a:rPr lang="it-IT" dirty="0"/>
              <a:t>• Hai lavorato bene e in maniera adeguata?</a:t>
            </a:r>
          </a:p>
          <a:p>
            <a:endParaRPr lang="it-IT" dirty="0"/>
          </a:p>
          <a:p>
            <a:r>
              <a:rPr lang="it-IT" dirty="0"/>
              <a:t>• Sarebbe stato possibile procedere in modo diverso?</a:t>
            </a:r>
          </a:p>
          <a:p>
            <a:endParaRPr lang="it-IT" dirty="0"/>
          </a:p>
          <a:p>
            <a:r>
              <a:rPr lang="it-IT" dirty="0"/>
              <a:t>• La procedura adottata in questo caso può esserti utile anche in altre situazioni e in compiti diversi da questo?</a:t>
            </a:r>
          </a:p>
          <a:p>
            <a:endParaRPr lang="it-IT" dirty="0"/>
          </a:p>
          <a:p>
            <a:r>
              <a:rPr lang="it-IT" dirty="0"/>
              <a:t>• C’è stato qualche «inghippo» che hai percepito come insuperabile?</a:t>
            </a:r>
          </a:p>
        </p:txBody>
      </p:sp>
      <p:sp>
        <p:nvSpPr>
          <p:cNvPr id="2" name="Segnaposto data 1"/>
          <p:cNvSpPr>
            <a:spLocks noGrp="1"/>
          </p:cNvSpPr>
          <p:nvPr>
            <p:ph type="dt" sz="half" idx="10"/>
          </p:nvPr>
        </p:nvSpPr>
        <p:spPr/>
        <p:txBody>
          <a:bodyPr/>
          <a:lstStyle/>
          <a:p>
            <a:r>
              <a:rPr lang="it-IT"/>
              <a:t>22/09/2020</a:t>
            </a:r>
          </a:p>
        </p:txBody>
      </p:sp>
    </p:spTree>
    <p:extLst>
      <p:ext uri="{BB962C8B-B14F-4D97-AF65-F5344CB8AC3E}">
        <p14:creationId xmlns:p14="http://schemas.microsoft.com/office/powerpoint/2010/main" val="162166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838200" y="3120184"/>
            <a:ext cx="10658853"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 name="Segnaposto piè di pagina 2">
            <a:extLst>
              <a:ext uri="{FF2B5EF4-FFF2-40B4-BE49-F238E27FC236}">
                <a16:creationId xmlns:a16="http://schemas.microsoft.com/office/drawing/2014/main" id="{4220CC91-BA2C-477B-9574-E97A99DDAD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ROSSELLA ABBONDANZA - PRESIDENTE IDEA</a:t>
            </a:r>
          </a:p>
        </p:txBody>
      </p:sp>
      <p:sp>
        <p:nvSpPr>
          <p:cNvPr id="6" name="Rettangolo 5">
            <a:extLst>
              <a:ext uri="{FF2B5EF4-FFF2-40B4-BE49-F238E27FC236}">
                <a16:creationId xmlns:a16="http://schemas.microsoft.com/office/drawing/2014/main" id="{1F9FD9C5-FCD4-46A6-B3E2-D2D5C7BE1073}"/>
              </a:ext>
            </a:extLst>
          </p:cNvPr>
          <p:cNvSpPr/>
          <p:nvPr/>
        </p:nvSpPr>
        <p:spPr>
          <a:xfrm>
            <a:off x="1489621" y="1566952"/>
            <a:ext cx="890886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2" name="Segnaposto data 1"/>
          <p:cNvSpPr>
            <a:spLocks noGrp="1"/>
          </p:cNvSpPr>
          <p:nvPr>
            <p:ph type="dt" sz="half" idx="10"/>
          </p:nvPr>
        </p:nvSpPr>
        <p:spPr/>
        <p:txBody>
          <a:bodyPr/>
          <a:lstStyle/>
          <a:p>
            <a:r>
              <a:rPr lang="it-IT"/>
              <a:t>22/09/2020</a:t>
            </a:r>
          </a:p>
        </p:txBody>
      </p:sp>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059180"/>
            <a:ext cx="9278112" cy="5798820"/>
          </a:xfrm>
          <a:prstGeom prst="rect">
            <a:avLst/>
          </a:prstGeom>
        </p:spPr>
      </p:pic>
    </p:spTree>
    <p:extLst>
      <p:ext uri="{BB962C8B-B14F-4D97-AF65-F5344CB8AC3E}">
        <p14:creationId xmlns:p14="http://schemas.microsoft.com/office/powerpoint/2010/main" val="194509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E26F4930-AC3C-D847-B664-D946EDF9FEE0}"/>
              </a:ext>
            </a:extLst>
          </p:cNvPr>
          <p:cNvPicPr>
            <a:picLocks noChangeAspect="1"/>
          </p:cNvPicPr>
          <p:nvPr/>
        </p:nvPicPr>
        <p:blipFill>
          <a:blip r:embed="rId3"/>
          <a:stretch>
            <a:fillRect/>
          </a:stretch>
        </p:blipFill>
        <p:spPr>
          <a:xfrm>
            <a:off x="4634279" y="0"/>
            <a:ext cx="7261844" cy="6858000"/>
          </a:xfrm>
          <a:prstGeom prst="rect">
            <a:avLst/>
          </a:prstGeom>
        </p:spPr>
      </p:pic>
      <p:pic>
        <p:nvPicPr>
          <p:cNvPr id="5" name="Immagine 4">
            <a:extLst>
              <a:ext uri="{FF2B5EF4-FFF2-40B4-BE49-F238E27FC236}">
                <a16:creationId xmlns:a16="http://schemas.microsoft.com/office/drawing/2014/main" id="{DE6E03C3-37C2-BB40-A4E0-D7D9B5740AE6}"/>
              </a:ext>
            </a:extLst>
          </p:cNvPr>
          <p:cNvPicPr>
            <a:picLocks noChangeAspect="1"/>
          </p:cNvPicPr>
          <p:nvPr/>
        </p:nvPicPr>
        <p:blipFill>
          <a:blip r:embed="rId4"/>
          <a:stretch>
            <a:fillRect/>
          </a:stretch>
        </p:blipFill>
        <p:spPr>
          <a:xfrm>
            <a:off x="0" y="0"/>
            <a:ext cx="12192000" cy="6858000"/>
          </a:xfrm>
          <a:prstGeom prst="rect">
            <a:avLst/>
          </a:prstGeom>
        </p:spPr>
      </p:pic>
      <p:pic>
        <p:nvPicPr>
          <p:cNvPr id="11" name="Immagine 10">
            <a:extLst>
              <a:ext uri="{FF2B5EF4-FFF2-40B4-BE49-F238E27FC236}">
                <a16:creationId xmlns:a16="http://schemas.microsoft.com/office/drawing/2014/main" id="{55ECAB7C-E053-0644-9381-C8B9E8B91498}"/>
              </a:ext>
            </a:extLst>
          </p:cNvPr>
          <p:cNvPicPr>
            <a:picLocks noChangeAspect="1"/>
          </p:cNvPicPr>
          <p:nvPr/>
        </p:nvPicPr>
        <p:blipFill>
          <a:blip r:embed="rId5"/>
          <a:stretch>
            <a:fillRect/>
          </a:stretch>
        </p:blipFill>
        <p:spPr>
          <a:xfrm>
            <a:off x="1482802" y="3963605"/>
            <a:ext cx="2565400" cy="2686736"/>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6"/>
          <a:stretch>
            <a:fillRect/>
          </a:stretch>
        </p:blipFill>
        <p:spPr>
          <a:xfrm>
            <a:off x="370367" y="232986"/>
            <a:ext cx="2478394" cy="1381760"/>
          </a:xfrm>
          <a:prstGeom prst="rect">
            <a:avLst/>
          </a:prstGeom>
        </p:spPr>
      </p:pic>
      <p:sp>
        <p:nvSpPr>
          <p:cNvPr id="2" name="Titolo 1">
            <a:extLst>
              <a:ext uri="{FF2B5EF4-FFF2-40B4-BE49-F238E27FC236}">
                <a16:creationId xmlns:a16="http://schemas.microsoft.com/office/drawing/2014/main" id="{0E998850-A05E-3346-B1E7-FC842BC6CACD}"/>
              </a:ext>
            </a:extLst>
          </p:cNvPr>
          <p:cNvSpPr>
            <a:spLocks noGrp="1"/>
          </p:cNvSpPr>
          <p:nvPr>
            <p:ph type="ctrTitle"/>
          </p:nvPr>
        </p:nvSpPr>
        <p:spPr>
          <a:xfrm>
            <a:off x="0" y="3782017"/>
            <a:ext cx="5521911" cy="2367116"/>
          </a:xfrm>
        </p:spPr>
        <p:txBody>
          <a:bodyPr>
            <a:normAutofit/>
          </a:bodyPr>
          <a:lstStyle/>
          <a:p>
            <a:r>
              <a:rPr lang="it-IT" sz="2000" b="1" dirty="0">
                <a:solidFill>
                  <a:schemeClr val="bg2">
                    <a:lumMod val="25000"/>
                  </a:schemeClr>
                </a:solidFill>
                <a:latin typeface="Arial Narrow" panose="020B0604020202020204" pitchFamily="34" charset="0"/>
                <a:cs typeface="Arial Narrow" panose="020B0604020202020204" pitchFamily="34" charset="0"/>
              </a:rPr>
              <a:t>L’ASSOCIAZIONE </a:t>
            </a:r>
            <a:br>
              <a:rPr lang="it-IT" sz="2000" b="1" dirty="0">
                <a:solidFill>
                  <a:schemeClr val="bg2">
                    <a:lumMod val="25000"/>
                  </a:schemeClr>
                </a:solidFill>
                <a:latin typeface="Arial Narrow" panose="020B0604020202020204" pitchFamily="34" charset="0"/>
                <a:cs typeface="Arial Narrow" panose="020B0604020202020204" pitchFamily="34" charset="0"/>
              </a:rPr>
            </a:br>
            <a:r>
              <a:rPr lang="it-IT" sz="2000" b="1" dirty="0">
                <a:solidFill>
                  <a:schemeClr val="bg2">
                    <a:lumMod val="25000"/>
                  </a:schemeClr>
                </a:solidFill>
                <a:latin typeface="Arial Narrow" panose="020B0604020202020204" pitchFamily="34" charset="0"/>
                <a:cs typeface="Arial Narrow" panose="020B0604020202020204" pitchFamily="34" charset="0"/>
              </a:rPr>
              <a:t>DEGLI ASSISTENTI </a:t>
            </a:r>
            <a:br>
              <a:rPr lang="it-IT" sz="2000" b="1" dirty="0">
                <a:solidFill>
                  <a:schemeClr val="bg2">
                    <a:lumMod val="25000"/>
                  </a:schemeClr>
                </a:solidFill>
                <a:latin typeface="Arial Narrow" panose="020B0604020202020204" pitchFamily="34" charset="0"/>
                <a:cs typeface="Arial Narrow" panose="020B0604020202020204" pitchFamily="34" charset="0"/>
              </a:rPr>
            </a:br>
            <a:r>
              <a:rPr lang="it-IT" sz="2000" b="1" dirty="0">
                <a:solidFill>
                  <a:schemeClr val="bg2">
                    <a:lumMod val="25000"/>
                  </a:schemeClr>
                </a:solidFill>
                <a:latin typeface="Arial Narrow" panose="020B0604020202020204" pitchFamily="34" charset="0"/>
                <a:cs typeface="Arial Narrow" panose="020B0604020202020204" pitchFamily="34" charset="0"/>
              </a:rPr>
              <a:t>PER GLI ASSISTENTI</a:t>
            </a:r>
            <a:br>
              <a:rPr lang="it-IT" sz="2000" b="1" dirty="0">
                <a:solidFill>
                  <a:schemeClr val="bg2">
                    <a:lumMod val="25000"/>
                  </a:schemeClr>
                </a:solidFill>
                <a:latin typeface="Arial Narrow" panose="020B0604020202020204" pitchFamily="34" charset="0"/>
                <a:cs typeface="Arial Narrow" panose="020B0604020202020204" pitchFamily="34" charset="0"/>
              </a:rPr>
            </a:br>
            <a:endParaRPr lang="it-IT" sz="2000" b="1" dirty="0">
              <a:solidFill>
                <a:schemeClr val="bg2">
                  <a:lumMod val="25000"/>
                </a:schemeClr>
              </a:solidFill>
              <a:latin typeface="Arial Narrow" panose="020B0604020202020204" pitchFamily="34" charset="0"/>
              <a:cs typeface="Arial Narrow" panose="020B0604020202020204" pitchFamily="34" charset="0"/>
            </a:endParaRPr>
          </a:p>
        </p:txBody>
      </p:sp>
      <p:sp>
        <p:nvSpPr>
          <p:cNvPr id="4" name="Segnaposto data 3"/>
          <p:cNvSpPr>
            <a:spLocks noGrp="1"/>
          </p:cNvSpPr>
          <p:nvPr>
            <p:ph type="dt" sz="half" idx="10"/>
          </p:nvPr>
        </p:nvSpPr>
        <p:spPr/>
        <p:txBody>
          <a:bodyPr/>
          <a:lstStyle/>
          <a:p>
            <a:fld id="{C954444D-514E-4A75-9B4E-BF49F0987193}" type="datetime1">
              <a:rPr lang="it-IT" smtClean="0"/>
              <a:t>15/10/2020</a:t>
            </a:fld>
            <a:endParaRPr lang="it-IT"/>
          </a:p>
        </p:txBody>
      </p:sp>
      <p:sp>
        <p:nvSpPr>
          <p:cNvPr id="6" name="Segnaposto piè di pagina 5"/>
          <p:cNvSpPr>
            <a:spLocks noGrp="1"/>
          </p:cNvSpPr>
          <p:nvPr>
            <p:ph type="ftr" sz="quarter" idx="11"/>
          </p:nvPr>
        </p:nvSpPr>
        <p:spPr/>
        <p:txBody>
          <a:bodyPr/>
          <a:lstStyle/>
          <a:p>
            <a:r>
              <a:rPr lang="it-IT"/>
              <a:t>ROSSELLA ABBONDANZA - PRESIDENTE IDEA</a:t>
            </a:r>
          </a:p>
        </p:txBody>
      </p:sp>
      <p:sp>
        <p:nvSpPr>
          <p:cNvPr id="7" name="Rettangolo 6"/>
          <p:cNvSpPr/>
          <p:nvPr/>
        </p:nvSpPr>
        <p:spPr>
          <a:xfrm>
            <a:off x="443141" y="2660227"/>
            <a:ext cx="4719369" cy="830997"/>
          </a:xfrm>
          <a:prstGeom prst="rect">
            <a:avLst/>
          </a:prstGeom>
        </p:spPr>
        <p:txBody>
          <a:bodyPr wrap="none">
            <a:spAutoFit/>
          </a:bodyPr>
          <a:lstStyle/>
          <a:p>
            <a:r>
              <a:rPr lang="it-IT" sz="2400" dirty="0">
                <a:solidFill>
                  <a:schemeClr val="bg1"/>
                </a:solidFill>
              </a:rPr>
              <a:t>L'ASO: DPCM APRILE2018 </a:t>
            </a:r>
          </a:p>
          <a:p>
            <a:r>
              <a:rPr lang="it-IT" sz="2400" dirty="0">
                <a:solidFill>
                  <a:schemeClr val="bg1"/>
                </a:solidFill>
              </a:rPr>
              <a:t>A RICONOSCIMENTO DELLA FIGURA</a:t>
            </a:r>
          </a:p>
        </p:txBody>
      </p:sp>
      <p:pic>
        <p:nvPicPr>
          <p:cNvPr id="3" name="Immagin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5829" y="290133"/>
            <a:ext cx="2645146" cy="1267466"/>
          </a:xfrm>
          <a:prstGeom prst="rect">
            <a:avLst/>
          </a:prstGeom>
        </p:spPr>
      </p:pic>
    </p:spTree>
    <p:extLst>
      <p:ext uri="{BB962C8B-B14F-4D97-AF65-F5344CB8AC3E}">
        <p14:creationId xmlns:p14="http://schemas.microsoft.com/office/powerpoint/2010/main" val="132616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3"/>
          <a:stretch>
            <a:fillRect/>
          </a:stretch>
        </p:blipFill>
        <p:spPr>
          <a:xfrm>
            <a:off x="9425157" y="333878"/>
            <a:ext cx="1061255" cy="591673"/>
          </a:xfrm>
          <a:prstGeom prst="rect">
            <a:avLst/>
          </a:prstGeom>
        </p:spPr>
      </p:pic>
      <p:sp>
        <p:nvSpPr>
          <p:cNvPr id="5" name="Titolo 1"/>
          <p:cNvSpPr>
            <a:spLocks/>
          </p:cNvSpPr>
          <p:nvPr/>
        </p:nvSpPr>
        <p:spPr bwMode="auto">
          <a:xfrm>
            <a:off x="-1382486" y="1202483"/>
            <a:ext cx="10842171"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L’IMPORTANZA DELL’ISTRUZIONE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L’investimento più vantaggioso</a:t>
            </a:r>
          </a:p>
        </p:txBody>
      </p:sp>
      <p:sp>
        <p:nvSpPr>
          <p:cNvPr id="6" name="Segno di addizione 5">
            <a:extLst>
              <a:ext uri="{FF2B5EF4-FFF2-40B4-BE49-F238E27FC236}">
                <a16:creationId xmlns:a16="http://schemas.microsoft.com/office/drawing/2014/main" id="{3B134958-B2D8-4C7F-9881-EF1D938D5F05}"/>
              </a:ext>
            </a:extLst>
          </p:cNvPr>
          <p:cNvSpPr/>
          <p:nvPr/>
        </p:nvSpPr>
        <p:spPr>
          <a:xfrm>
            <a:off x="1752600" y="2672556"/>
            <a:ext cx="914400" cy="914400"/>
          </a:xfrm>
          <a:prstGeom prst="mathPlus">
            <a:avLst/>
          </a:prstGeom>
          <a:solidFill>
            <a:srgbClr val="D811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CasellaDiTesto 8">
            <a:extLst>
              <a:ext uri="{FF2B5EF4-FFF2-40B4-BE49-F238E27FC236}">
                <a16:creationId xmlns:a16="http://schemas.microsoft.com/office/drawing/2014/main" id="{DD463C10-C209-4EA1-8F0A-DA3567BB5E4A}"/>
              </a:ext>
            </a:extLst>
          </p:cNvPr>
          <p:cNvSpPr txBox="1"/>
          <p:nvPr/>
        </p:nvSpPr>
        <p:spPr>
          <a:xfrm>
            <a:off x="1437473" y="3901191"/>
            <a:ext cx="2377639"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OCCUPAZIONE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REDDITO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TUTELA DEI DIRITTI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egno di sottrazione 9">
            <a:extLst>
              <a:ext uri="{FF2B5EF4-FFF2-40B4-BE49-F238E27FC236}">
                <a16:creationId xmlns:a16="http://schemas.microsoft.com/office/drawing/2014/main" id="{763EE381-7165-4117-8D60-DE37F1EEC7E5}"/>
              </a:ext>
            </a:extLst>
          </p:cNvPr>
          <p:cNvSpPr/>
          <p:nvPr/>
        </p:nvSpPr>
        <p:spPr>
          <a:xfrm>
            <a:off x="6805749" y="2672556"/>
            <a:ext cx="914400" cy="914400"/>
          </a:xfrm>
          <a:prstGeom prst="mathMin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CasellaDiTesto 12">
            <a:extLst>
              <a:ext uri="{FF2B5EF4-FFF2-40B4-BE49-F238E27FC236}">
                <a16:creationId xmlns:a16="http://schemas.microsoft.com/office/drawing/2014/main" id="{109E32FD-2304-4384-B0E8-6F8A2302ADAF}"/>
              </a:ext>
            </a:extLst>
          </p:cNvPr>
          <p:cNvSpPr txBox="1"/>
          <p:nvPr/>
        </p:nvSpPr>
        <p:spPr>
          <a:xfrm>
            <a:off x="6269760" y="3951218"/>
            <a:ext cx="3040128"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ERRORI DI VALUTAZIONE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INVESTIMENTI SBAGLIATI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RISCHI PER LA SALUTE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Nastro inclinato in basso 11">
            <a:extLst>
              <a:ext uri="{FF2B5EF4-FFF2-40B4-BE49-F238E27FC236}">
                <a16:creationId xmlns:a16="http://schemas.microsoft.com/office/drawing/2014/main" id="{F7292AC6-63B0-48DD-B2B0-86E8BEBBAA9F}"/>
              </a:ext>
            </a:extLst>
          </p:cNvPr>
          <p:cNvSpPr/>
          <p:nvPr/>
        </p:nvSpPr>
        <p:spPr>
          <a:xfrm>
            <a:off x="3430523" y="1423494"/>
            <a:ext cx="1216152" cy="175401"/>
          </a:xfrm>
          <a:prstGeom prst="ribbon">
            <a:avLst/>
          </a:prstGeom>
          <a:solidFill>
            <a:srgbClr val="7A15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egnaposto data 1"/>
          <p:cNvSpPr>
            <a:spLocks noGrp="1"/>
          </p:cNvSpPr>
          <p:nvPr>
            <p:ph type="dt" sz="half" idx="10"/>
          </p:nvPr>
        </p:nvSpPr>
        <p:spPr/>
        <p:txBody>
          <a:bodyPr/>
          <a:lstStyle/>
          <a:p>
            <a:fld id="{B3E9C0A1-A2A7-4133-8D93-0BA458CAB057}"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342664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pic>
        <p:nvPicPr>
          <p:cNvPr id="5" name="Immagine 4" descr="kells staff.jpg"/>
          <p:cNvPicPr>
            <a:picLocks noChangeAspect="1"/>
          </p:cNvPicPr>
          <p:nvPr/>
        </p:nvPicPr>
        <p:blipFill>
          <a:blip r:embed="rId5" cstate="print"/>
          <a:stretch>
            <a:fillRect/>
          </a:stretch>
        </p:blipFill>
        <p:spPr>
          <a:xfrm>
            <a:off x="1418152" y="1074841"/>
            <a:ext cx="9068260" cy="5349557"/>
          </a:xfrm>
          <a:prstGeom prst="rect">
            <a:avLst/>
          </a:prstGeom>
        </p:spPr>
      </p:pic>
      <p:sp>
        <p:nvSpPr>
          <p:cNvPr id="2" name="Segnaposto data 1"/>
          <p:cNvSpPr>
            <a:spLocks noGrp="1"/>
          </p:cNvSpPr>
          <p:nvPr>
            <p:ph type="dt" sz="half" idx="10"/>
          </p:nvPr>
        </p:nvSpPr>
        <p:spPr/>
        <p:txBody>
          <a:bodyPr/>
          <a:lstStyle/>
          <a:p>
            <a:r>
              <a:rPr lang="it-IT"/>
              <a:t>22/09/2020</a:t>
            </a:r>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177523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4" name="Rettangolo 3"/>
          <p:cNvSpPr/>
          <p:nvPr/>
        </p:nvSpPr>
        <p:spPr>
          <a:xfrm>
            <a:off x="838200" y="3120184"/>
            <a:ext cx="10658853" cy="46166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Rettangolo 5">
            <a:extLst>
              <a:ext uri="{FF2B5EF4-FFF2-40B4-BE49-F238E27FC236}">
                <a16:creationId xmlns:a16="http://schemas.microsoft.com/office/drawing/2014/main" id="{1F9FD9C5-FCD4-46A6-B3E2-D2D5C7BE1073}"/>
              </a:ext>
            </a:extLst>
          </p:cNvPr>
          <p:cNvSpPr/>
          <p:nvPr/>
        </p:nvSpPr>
        <p:spPr>
          <a:xfrm>
            <a:off x="1489621" y="1566952"/>
            <a:ext cx="890886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asellaDiTesto 4"/>
          <p:cNvSpPr txBox="1"/>
          <p:nvPr/>
        </p:nvSpPr>
        <p:spPr>
          <a:xfrm>
            <a:off x="1777545" y="3141125"/>
            <a:ext cx="8780161"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Coloro che conseguono l'attestato di  qualifica/certificazione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ai sensi dell'art. 10 e i lavoratori esentati  di  cui  all'art.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sono obbligati a frequentare degli eventi formativi di  aggiornamento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della durata di almeno 10 ore all'anno. </a:t>
            </a:r>
          </a:p>
        </p:txBody>
      </p:sp>
      <p:sp>
        <p:nvSpPr>
          <p:cNvPr id="7" name="CasellaDiTesto 6"/>
          <p:cNvSpPr txBox="1"/>
          <p:nvPr/>
        </p:nvSpPr>
        <p:spPr>
          <a:xfrm>
            <a:off x="235205" y="1109565"/>
            <a:ext cx="91899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prstClr val="black"/>
                </a:solidFill>
                <a:effectLst/>
                <a:uLnTx/>
                <a:uFillTx/>
                <a:latin typeface="Calibri"/>
                <a:ea typeface="+mn-ea"/>
                <a:cs typeface="+mn-cs"/>
              </a:rPr>
              <a:t>Art. 2 comma 2 del DPCM  9 febbraio 2018</a:t>
            </a:r>
          </a:p>
        </p:txBody>
      </p:sp>
      <p:sp>
        <p:nvSpPr>
          <p:cNvPr id="2" name="Segnaposto data 1"/>
          <p:cNvSpPr>
            <a:spLocks noGrp="1"/>
          </p:cNvSpPr>
          <p:nvPr>
            <p:ph type="dt" sz="half" idx="10"/>
          </p:nvPr>
        </p:nvSpPr>
        <p:spPr/>
        <p:txBody>
          <a:bodyPr/>
          <a:lstStyle/>
          <a:p>
            <a:fld id="{004C24E0-1369-4BBC-AFE2-FA2F27F6CE68}"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342822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3"/>
          <a:stretch>
            <a:fillRect/>
          </a:stretch>
        </p:blipFill>
        <p:spPr>
          <a:xfrm>
            <a:off x="9425157" y="333878"/>
            <a:ext cx="1061255" cy="591673"/>
          </a:xfrm>
          <a:prstGeom prst="rect">
            <a:avLst/>
          </a:prstGeom>
        </p:spPr>
      </p:pic>
      <p:sp>
        <p:nvSpPr>
          <p:cNvPr id="5" name="Titolo 1"/>
          <p:cNvSpPr>
            <a:spLocks/>
          </p:cNvSpPr>
          <p:nvPr/>
        </p:nvSpPr>
        <p:spPr bwMode="auto">
          <a:xfrm>
            <a:off x="348343" y="1182687"/>
            <a:ext cx="10842171"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L’IMPORTANZA DELL’ISTRUZIONE</a:t>
            </a:r>
          </a:p>
        </p:txBody>
      </p:sp>
      <p:pic>
        <p:nvPicPr>
          <p:cNvPr id="4" name="Immagine 3">
            <a:extLst>
              <a:ext uri="{FF2B5EF4-FFF2-40B4-BE49-F238E27FC236}">
                <a16:creationId xmlns:a16="http://schemas.microsoft.com/office/drawing/2014/main" id="{D000070E-77C1-4818-A0AE-B4C72E31D0A2}"/>
              </a:ext>
            </a:extLst>
          </p:cNvPr>
          <p:cNvPicPr>
            <a:picLocks noChangeAspect="1"/>
          </p:cNvPicPr>
          <p:nvPr/>
        </p:nvPicPr>
        <p:blipFill rotWithShape="1">
          <a:blip r:embed="rId4"/>
          <a:srcRect l="1250" t="19478" r="5393" b="14013"/>
          <a:stretch/>
        </p:blipFill>
        <p:spPr>
          <a:xfrm>
            <a:off x="348343" y="1797413"/>
            <a:ext cx="11382102" cy="4558937"/>
          </a:xfrm>
          <a:prstGeom prst="rect">
            <a:avLst/>
          </a:prstGeom>
        </p:spPr>
      </p:pic>
      <p:cxnSp>
        <p:nvCxnSpPr>
          <p:cNvPr id="7" name="Connettore diritto 6">
            <a:extLst>
              <a:ext uri="{FF2B5EF4-FFF2-40B4-BE49-F238E27FC236}">
                <a16:creationId xmlns:a16="http://schemas.microsoft.com/office/drawing/2014/main" id="{1158F133-1160-48F8-B27A-A0EE47C8E9A6}"/>
              </a:ext>
            </a:extLst>
          </p:cNvPr>
          <p:cNvCxnSpPr>
            <a:cxnSpLocks/>
          </p:cNvCxnSpPr>
          <p:nvPr/>
        </p:nvCxnSpPr>
        <p:spPr>
          <a:xfrm>
            <a:off x="1358537" y="4127863"/>
            <a:ext cx="436299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Segnaposto data 1"/>
          <p:cNvSpPr>
            <a:spLocks noGrp="1"/>
          </p:cNvSpPr>
          <p:nvPr>
            <p:ph type="dt" sz="half" idx="10"/>
          </p:nvPr>
        </p:nvSpPr>
        <p:spPr/>
        <p:txBody>
          <a:bodyPr/>
          <a:lstStyle/>
          <a:p>
            <a:fld id="{D7A7AB71-603D-4298-A17A-D766E7741070}"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26293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3"/>
          <a:srcRect l="16880" t="17493" r="12880" b="9689"/>
          <a:stretch/>
        </p:blipFill>
        <p:spPr>
          <a:xfrm>
            <a:off x="585216" y="114046"/>
            <a:ext cx="10704576" cy="6242304"/>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5" name="Titolo 1"/>
          <p:cNvSpPr>
            <a:spLocks/>
          </p:cNvSpPr>
          <p:nvPr/>
        </p:nvSpPr>
        <p:spPr bwMode="auto">
          <a:xfrm>
            <a:off x="165463" y="376276"/>
            <a:ext cx="10842171"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L’IMPORTANZA DELL’ISTRUZIONE</a:t>
            </a:r>
          </a:p>
        </p:txBody>
      </p:sp>
      <p:sp>
        <p:nvSpPr>
          <p:cNvPr id="2" name="Segnaposto data 1"/>
          <p:cNvSpPr>
            <a:spLocks noGrp="1"/>
          </p:cNvSpPr>
          <p:nvPr>
            <p:ph type="dt" sz="half" idx="10"/>
          </p:nvPr>
        </p:nvSpPr>
        <p:spPr/>
        <p:txBody>
          <a:bodyPr/>
          <a:lstStyle/>
          <a:p>
            <a:fld id="{D7A7AB71-603D-4298-A17A-D766E7741070}"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127362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3"/>
          <a:srcRect l="18480" t="15547" r="19520" b="9502"/>
          <a:stretch/>
        </p:blipFill>
        <p:spPr>
          <a:xfrm>
            <a:off x="-23643" y="113728"/>
            <a:ext cx="9048471" cy="615296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sp>
        <p:nvSpPr>
          <p:cNvPr id="5" name="Titolo 1"/>
          <p:cNvSpPr>
            <a:spLocks/>
          </p:cNvSpPr>
          <p:nvPr/>
        </p:nvSpPr>
        <p:spPr bwMode="auto">
          <a:xfrm>
            <a:off x="165463" y="376276"/>
            <a:ext cx="10842171"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L’IMPORTANZA DELL’ISTRUZIONE</a:t>
            </a:r>
          </a:p>
        </p:txBody>
      </p:sp>
      <p:sp>
        <p:nvSpPr>
          <p:cNvPr id="2" name="Segnaposto data 1"/>
          <p:cNvSpPr>
            <a:spLocks noGrp="1"/>
          </p:cNvSpPr>
          <p:nvPr>
            <p:ph type="dt" sz="half" idx="10"/>
          </p:nvPr>
        </p:nvSpPr>
        <p:spPr/>
        <p:txBody>
          <a:bodyPr/>
          <a:lstStyle/>
          <a:p>
            <a:fld id="{D7A7AB71-603D-4298-A17A-D766E7741070}"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312918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3"/>
          <a:stretch>
            <a:fillRect/>
          </a:stretch>
        </p:blipFill>
        <p:spPr>
          <a:xfrm>
            <a:off x="9425157" y="333878"/>
            <a:ext cx="1061255" cy="591673"/>
          </a:xfrm>
          <a:prstGeom prst="rect">
            <a:avLst/>
          </a:prstGeom>
        </p:spPr>
      </p:pic>
      <p:sp>
        <p:nvSpPr>
          <p:cNvPr id="5" name="Titolo 1"/>
          <p:cNvSpPr>
            <a:spLocks/>
          </p:cNvSpPr>
          <p:nvPr/>
        </p:nvSpPr>
        <p:spPr bwMode="auto">
          <a:xfrm>
            <a:off x="-355759" y="133590"/>
            <a:ext cx="10842171"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L’IMPORTANZA DELL’ISTRUZIONE</a:t>
            </a:r>
          </a:p>
        </p:txBody>
      </p:sp>
      <p:pic>
        <p:nvPicPr>
          <p:cNvPr id="6" name="Immagine 5">
            <a:extLst>
              <a:ext uri="{FF2B5EF4-FFF2-40B4-BE49-F238E27FC236}">
                <a16:creationId xmlns:a16="http://schemas.microsoft.com/office/drawing/2014/main" id="{C8EFCD80-44DB-499D-AD5E-6D1EFE3A05F1}"/>
              </a:ext>
            </a:extLst>
          </p:cNvPr>
          <p:cNvPicPr>
            <a:picLocks noChangeAspect="1"/>
          </p:cNvPicPr>
          <p:nvPr/>
        </p:nvPicPr>
        <p:blipFill rotWithShape="1">
          <a:blip r:embed="rId4"/>
          <a:srcRect l="20353" t="19480" r="21695" b="11982"/>
          <a:stretch/>
        </p:blipFill>
        <p:spPr>
          <a:xfrm>
            <a:off x="524256" y="860897"/>
            <a:ext cx="8168640" cy="5431551"/>
          </a:xfrm>
          <a:prstGeom prst="rect">
            <a:avLst/>
          </a:prstGeom>
        </p:spPr>
      </p:pic>
      <p:sp>
        <p:nvSpPr>
          <p:cNvPr id="2" name="Segnaposto data 1"/>
          <p:cNvSpPr>
            <a:spLocks noGrp="1"/>
          </p:cNvSpPr>
          <p:nvPr>
            <p:ph type="dt" sz="half" idx="10"/>
          </p:nvPr>
        </p:nvSpPr>
        <p:spPr/>
        <p:txBody>
          <a:bodyPr/>
          <a:lstStyle/>
          <a:p>
            <a:fld id="{81CDDAE5-3A09-4D4D-92D2-4525987E877F}"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255901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3"/>
          <a:stretch>
            <a:fillRect/>
          </a:stretch>
        </p:blipFill>
        <p:spPr>
          <a:xfrm>
            <a:off x="9425157" y="333878"/>
            <a:ext cx="1061255" cy="591673"/>
          </a:xfrm>
          <a:prstGeom prst="rect">
            <a:avLst/>
          </a:prstGeom>
        </p:spPr>
      </p:pic>
      <p:sp>
        <p:nvSpPr>
          <p:cNvPr id="5" name="Titolo 1"/>
          <p:cNvSpPr>
            <a:spLocks/>
          </p:cNvSpPr>
          <p:nvPr/>
        </p:nvSpPr>
        <p:spPr bwMode="auto">
          <a:xfrm>
            <a:off x="348343" y="1182687"/>
            <a:ext cx="10842171"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L’IMPORTANZA DELL’ISTRUZIONE</a:t>
            </a:r>
          </a:p>
        </p:txBody>
      </p:sp>
      <p:sp>
        <p:nvSpPr>
          <p:cNvPr id="2" name="Segnaposto data 1"/>
          <p:cNvSpPr>
            <a:spLocks noGrp="1"/>
          </p:cNvSpPr>
          <p:nvPr>
            <p:ph type="dt" sz="half" idx="10"/>
          </p:nvPr>
        </p:nvSpPr>
        <p:spPr/>
        <p:txBody>
          <a:bodyPr/>
          <a:lstStyle/>
          <a:p>
            <a:fld id="{81CDDAE5-3A09-4D4D-92D2-4525987E877F}"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pic>
        <p:nvPicPr>
          <p:cNvPr id="4" name="Immagine 3"/>
          <p:cNvPicPr>
            <a:picLocks noChangeAspect="1"/>
          </p:cNvPicPr>
          <p:nvPr/>
        </p:nvPicPr>
        <p:blipFill rotWithShape="1">
          <a:blip r:embed="rId4"/>
          <a:srcRect l="18640" t="14978" r="19840" b="9786"/>
          <a:stretch/>
        </p:blipFill>
        <p:spPr>
          <a:xfrm>
            <a:off x="49509" y="333878"/>
            <a:ext cx="9375648" cy="6449568"/>
          </a:xfrm>
          <a:prstGeom prst="rect">
            <a:avLst/>
          </a:prstGeom>
        </p:spPr>
      </p:pic>
    </p:spTree>
    <p:extLst>
      <p:ext uri="{BB962C8B-B14F-4D97-AF65-F5344CB8AC3E}">
        <p14:creationId xmlns:p14="http://schemas.microsoft.com/office/powerpoint/2010/main" val="92565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3"/>
          <a:stretch>
            <a:fillRect/>
          </a:stretch>
        </p:blipFill>
        <p:spPr>
          <a:xfrm>
            <a:off x="9425157" y="333878"/>
            <a:ext cx="1061255" cy="591673"/>
          </a:xfrm>
          <a:prstGeom prst="rect">
            <a:avLst/>
          </a:prstGeom>
        </p:spPr>
      </p:pic>
      <p:sp>
        <p:nvSpPr>
          <p:cNvPr id="5" name="Titolo 1"/>
          <p:cNvSpPr>
            <a:spLocks/>
          </p:cNvSpPr>
          <p:nvPr/>
        </p:nvSpPr>
        <p:spPr bwMode="auto">
          <a:xfrm>
            <a:off x="348343" y="1182687"/>
            <a:ext cx="10842171"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L’IMPORTANZA DELL’ISTRUZIONE</a:t>
            </a:r>
          </a:p>
        </p:txBody>
      </p:sp>
      <p:sp>
        <p:nvSpPr>
          <p:cNvPr id="2" name="Segnaposto data 1"/>
          <p:cNvSpPr>
            <a:spLocks noGrp="1"/>
          </p:cNvSpPr>
          <p:nvPr>
            <p:ph type="dt" sz="half" idx="10"/>
          </p:nvPr>
        </p:nvSpPr>
        <p:spPr/>
        <p:txBody>
          <a:bodyPr/>
          <a:lstStyle/>
          <a:p>
            <a:fld id="{81CDDAE5-3A09-4D4D-92D2-4525987E877F}"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pic>
        <p:nvPicPr>
          <p:cNvPr id="6" name="Immagine 5"/>
          <p:cNvPicPr>
            <a:picLocks noChangeAspect="1"/>
          </p:cNvPicPr>
          <p:nvPr/>
        </p:nvPicPr>
        <p:blipFill rotWithShape="1">
          <a:blip r:embed="rId4"/>
          <a:srcRect l="18479" t="16543" r="19938" b="12844"/>
          <a:stretch/>
        </p:blipFill>
        <p:spPr>
          <a:xfrm>
            <a:off x="0" y="512064"/>
            <a:ext cx="8997696" cy="5803392"/>
          </a:xfrm>
          <a:prstGeom prst="rect">
            <a:avLst/>
          </a:prstGeom>
        </p:spPr>
      </p:pic>
    </p:spTree>
    <p:extLst>
      <p:ext uri="{BB962C8B-B14F-4D97-AF65-F5344CB8AC3E}">
        <p14:creationId xmlns:p14="http://schemas.microsoft.com/office/powerpoint/2010/main" val="366119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3"/>
          <a:stretch>
            <a:fillRect/>
          </a:stretch>
        </p:blipFill>
        <p:spPr>
          <a:xfrm>
            <a:off x="9425157" y="333878"/>
            <a:ext cx="1061255" cy="591673"/>
          </a:xfrm>
          <a:prstGeom prst="rect">
            <a:avLst/>
          </a:prstGeom>
        </p:spPr>
      </p:pic>
      <p:sp>
        <p:nvSpPr>
          <p:cNvPr id="5" name="Titolo 1"/>
          <p:cNvSpPr>
            <a:spLocks/>
          </p:cNvSpPr>
          <p:nvPr/>
        </p:nvSpPr>
        <p:spPr bwMode="auto">
          <a:xfrm>
            <a:off x="348343" y="1182687"/>
            <a:ext cx="10842171"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L’IMPORTANZA DELL’ISTRUZIONE</a:t>
            </a:r>
          </a:p>
        </p:txBody>
      </p:sp>
      <p:pic>
        <p:nvPicPr>
          <p:cNvPr id="9" name="Immagine 8">
            <a:extLst>
              <a:ext uri="{FF2B5EF4-FFF2-40B4-BE49-F238E27FC236}">
                <a16:creationId xmlns:a16="http://schemas.microsoft.com/office/drawing/2014/main" id="{87018DA4-3E77-4156-A366-86FB1DEBF418}"/>
              </a:ext>
            </a:extLst>
          </p:cNvPr>
          <p:cNvPicPr>
            <a:picLocks noChangeAspect="1"/>
          </p:cNvPicPr>
          <p:nvPr/>
        </p:nvPicPr>
        <p:blipFill>
          <a:blip r:embed="rId4"/>
          <a:stretch>
            <a:fillRect/>
          </a:stretch>
        </p:blipFill>
        <p:spPr>
          <a:xfrm>
            <a:off x="1585912" y="1844885"/>
            <a:ext cx="9020175" cy="3676650"/>
          </a:xfrm>
          <a:prstGeom prst="rect">
            <a:avLst/>
          </a:prstGeom>
        </p:spPr>
      </p:pic>
      <p:sp>
        <p:nvSpPr>
          <p:cNvPr id="10" name="Rettangolo 9">
            <a:extLst>
              <a:ext uri="{FF2B5EF4-FFF2-40B4-BE49-F238E27FC236}">
                <a16:creationId xmlns:a16="http://schemas.microsoft.com/office/drawing/2014/main" id="{DE49DE0F-037D-43A5-803F-DF12A7F86E0C}"/>
              </a:ext>
            </a:extLst>
          </p:cNvPr>
          <p:cNvSpPr/>
          <p:nvPr/>
        </p:nvSpPr>
        <p:spPr>
          <a:xfrm>
            <a:off x="2751679" y="5768478"/>
            <a:ext cx="603549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In Italia livello di istruzione più basso di quello medio europeo </a:t>
            </a:r>
          </a:p>
        </p:txBody>
      </p:sp>
      <p:sp>
        <p:nvSpPr>
          <p:cNvPr id="2" name="Segnaposto data 1"/>
          <p:cNvSpPr>
            <a:spLocks noGrp="1"/>
          </p:cNvSpPr>
          <p:nvPr>
            <p:ph type="dt" sz="half" idx="10"/>
          </p:nvPr>
        </p:nvSpPr>
        <p:spPr/>
        <p:txBody>
          <a:bodyPr/>
          <a:lstStyle/>
          <a:p>
            <a:fld id="{ED80351F-4FA5-4958-98BE-7611B1D5A19B}"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188119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3"/>
          <a:stretch>
            <a:fillRect/>
          </a:stretch>
        </p:blipFill>
        <p:spPr>
          <a:xfrm>
            <a:off x="9425157" y="333878"/>
            <a:ext cx="1061255" cy="591673"/>
          </a:xfrm>
          <a:prstGeom prst="rect">
            <a:avLst/>
          </a:prstGeom>
        </p:spPr>
      </p:pic>
      <p:sp>
        <p:nvSpPr>
          <p:cNvPr id="5" name="Titolo 1"/>
          <p:cNvSpPr>
            <a:spLocks/>
          </p:cNvSpPr>
          <p:nvPr/>
        </p:nvSpPr>
        <p:spPr bwMode="auto">
          <a:xfrm>
            <a:off x="348343" y="1182687"/>
            <a:ext cx="10842171" cy="5492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98307A"/>
                </a:solidFill>
                <a:effectLst/>
                <a:uLnTx/>
                <a:uFillTx/>
                <a:latin typeface="Arial" pitchFamily="34" charset="0"/>
                <a:ea typeface="+mn-ea"/>
                <a:cs typeface="Arial" pitchFamily="34" charset="0"/>
              </a:rPr>
              <a:t>L’IMPORTANZA DELL’ISTRUZIONE</a:t>
            </a:r>
          </a:p>
        </p:txBody>
      </p:sp>
      <p:sp>
        <p:nvSpPr>
          <p:cNvPr id="4" name="Rettangolo 3">
            <a:extLst>
              <a:ext uri="{FF2B5EF4-FFF2-40B4-BE49-F238E27FC236}">
                <a16:creationId xmlns:a16="http://schemas.microsoft.com/office/drawing/2014/main" id="{BF9A8BAF-04D3-48C4-BE51-32258D01BB75}"/>
              </a:ext>
            </a:extLst>
          </p:cNvPr>
          <p:cNvSpPr/>
          <p:nvPr/>
        </p:nvSpPr>
        <p:spPr>
          <a:xfrm>
            <a:off x="348343" y="1882787"/>
            <a:ext cx="6096000" cy="397031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Forti differenze territoriali, più marcate per la componente femminile Sul territorio nazionale il più basso livello di istruzione si riscontra nel Mezzogiorno, dove poco più di un adulto su due ha conseguito almeno il diploma di scuola secondaria superiore; al Centro si stima invece il valore più alto, oltre due adulti su tre. Situazione analoga si rileva per il livello di istruzione terziario, ancora una volta </a:t>
            </a:r>
            <a:r>
              <a:rPr kumimoji="0" lang="it-IT" sz="1800" b="1" i="0" u="sng"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minimo nel Mezzogiorno (15,3%) e massimo al Centro (23,3%). </a:t>
            </a:r>
            <a:r>
              <a:rPr kumimoji="0" lang="it-IT" sz="1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Le differenze territoriali permangono indipendentemente dal genere, ma sono più marcate per la componente femminile. Tra il 2014 e </a:t>
            </a:r>
            <a:r>
              <a:rPr kumimoji="0" lang="it-IT" sz="1800" b="0" i="0"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ill</a:t>
            </a:r>
            <a:r>
              <a:rPr kumimoji="0" lang="it-IT" sz="1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2018 le quote di adulti almeno diplomati e laureati sono aumentate di più al Nord mentre nel Mezzogiorno l’incremento dei laureati è risultato piuttosto esiguo</a:t>
            </a:r>
          </a:p>
        </p:txBody>
      </p:sp>
      <p:pic>
        <p:nvPicPr>
          <p:cNvPr id="10" name="Immagine 9">
            <a:extLst>
              <a:ext uri="{FF2B5EF4-FFF2-40B4-BE49-F238E27FC236}">
                <a16:creationId xmlns:a16="http://schemas.microsoft.com/office/drawing/2014/main" id="{34D895E1-2E3E-4C34-A0AC-4CE663834501}"/>
              </a:ext>
            </a:extLst>
          </p:cNvPr>
          <p:cNvPicPr>
            <a:picLocks noChangeAspect="1"/>
          </p:cNvPicPr>
          <p:nvPr/>
        </p:nvPicPr>
        <p:blipFill>
          <a:blip r:embed="rId4"/>
          <a:stretch>
            <a:fillRect/>
          </a:stretch>
        </p:blipFill>
        <p:spPr>
          <a:xfrm>
            <a:off x="7116434" y="2187120"/>
            <a:ext cx="3584869" cy="4370783"/>
          </a:xfrm>
          <a:prstGeom prst="rect">
            <a:avLst/>
          </a:prstGeom>
        </p:spPr>
      </p:pic>
      <p:sp>
        <p:nvSpPr>
          <p:cNvPr id="11" name="Ovale 10">
            <a:extLst>
              <a:ext uri="{FF2B5EF4-FFF2-40B4-BE49-F238E27FC236}">
                <a16:creationId xmlns:a16="http://schemas.microsoft.com/office/drawing/2014/main" id="{40A6C394-68A0-4853-8A73-3DD38A3CBD07}"/>
              </a:ext>
            </a:extLst>
          </p:cNvPr>
          <p:cNvSpPr/>
          <p:nvPr/>
        </p:nvSpPr>
        <p:spPr>
          <a:xfrm>
            <a:off x="8555141" y="4540829"/>
            <a:ext cx="2116183" cy="14288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CasellaDiTesto 11">
            <a:extLst>
              <a:ext uri="{FF2B5EF4-FFF2-40B4-BE49-F238E27FC236}">
                <a16:creationId xmlns:a16="http://schemas.microsoft.com/office/drawing/2014/main" id="{3B7949D1-80BA-48A5-B6CC-ED4A904971AA}"/>
              </a:ext>
            </a:extLst>
          </p:cNvPr>
          <p:cNvSpPr txBox="1"/>
          <p:nvPr/>
        </p:nvSpPr>
        <p:spPr>
          <a:xfrm>
            <a:off x="9098278" y="4666845"/>
            <a:ext cx="133241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4472C4">
                    <a:lumMod val="75000"/>
                  </a:srgbClr>
                </a:solidFill>
                <a:effectLst/>
                <a:uLnTx/>
                <a:uFillTx/>
                <a:latin typeface="Calibri"/>
                <a:ea typeface="+mn-ea"/>
                <a:cs typeface="+mn-cs"/>
              </a:rPr>
              <a:t>15,3%</a:t>
            </a:r>
          </a:p>
        </p:txBody>
      </p:sp>
      <p:sp>
        <p:nvSpPr>
          <p:cNvPr id="13" name="Ovale 12">
            <a:extLst>
              <a:ext uri="{FF2B5EF4-FFF2-40B4-BE49-F238E27FC236}">
                <a16:creationId xmlns:a16="http://schemas.microsoft.com/office/drawing/2014/main" id="{3E9F822B-DD15-4A5C-A329-ADB9E33E6454}"/>
              </a:ext>
            </a:extLst>
          </p:cNvPr>
          <p:cNvSpPr/>
          <p:nvPr/>
        </p:nvSpPr>
        <p:spPr>
          <a:xfrm>
            <a:off x="7937101" y="3279541"/>
            <a:ext cx="2291116" cy="12612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CasellaDiTesto 19">
            <a:extLst>
              <a:ext uri="{FF2B5EF4-FFF2-40B4-BE49-F238E27FC236}">
                <a16:creationId xmlns:a16="http://schemas.microsoft.com/office/drawing/2014/main" id="{A5FE8435-1975-430A-A08C-7D74B7FB5C85}"/>
              </a:ext>
            </a:extLst>
          </p:cNvPr>
          <p:cNvSpPr txBox="1"/>
          <p:nvPr/>
        </p:nvSpPr>
        <p:spPr>
          <a:xfrm>
            <a:off x="8209617" y="3487722"/>
            <a:ext cx="133241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4472C4">
                    <a:lumMod val="75000"/>
                  </a:srgbClr>
                </a:solidFill>
                <a:effectLst/>
                <a:uLnTx/>
                <a:uFillTx/>
                <a:latin typeface="Calibri"/>
                <a:ea typeface="+mn-ea"/>
                <a:cs typeface="+mn-cs"/>
              </a:rPr>
              <a:t>23,3%</a:t>
            </a:r>
          </a:p>
        </p:txBody>
      </p:sp>
      <p:sp>
        <p:nvSpPr>
          <p:cNvPr id="19" name="CasellaDiTesto 18">
            <a:extLst>
              <a:ext uri="{FF2B5EF4-FFF2-40B4-BE49-F238E27FC236}">
                <a16:creationId xmlns:a16="http://schemas.microsoft.com/office/drawing/2014/main" id="{C61621B1-28E4-4F54-89F9-A3DD6BCF1C2C}"/>
              </a:ext>
            </a:extLst>
          </p:cNvPr>
          <p:cNvSpPr txBox="1"/>
          <p:nvPr/>
        </p:nvSpPr>
        <p:spPr>
          <a:xfrm>
            <a:off x="10736137" y="3621644"/>
            <a:ext cx="973173"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4472C4">
                    <a:lumMod val="75000"/>
                  </a:srgbClr>
                </a:solidFill>
                <a:effectLst/>
                <a:uLnTx/>
                <a:uFillTx/>
                <a:latin typeface="Calibri"/>
                <a:ea typeface="+mn-ea"/>
                <a:cs typeface="+mn-cs"/>
              </a:rPr>
              <a:t>LIVELLO D’ISTRUZIONE TERIARIO</a:t>
            </a:r>
          </a:p>
        </p:txBody>
      </p:sp>
      <p:sp>
        <p:nvSpPr>
          <p:cNvPr id="2" name="Segnaposto data 1"/>
          <p:cNvSpPr>
            <a:spLocks noGrp="1"/>
          </p:cNvSpPr>
          <p:nvPr>
            <p:ph type="dt" sz="half" idx="10"/>
          </p:nvPr>
        </p:nvSpPr>
        <p:spPr/>
        <p:txBody>
          <a:bodyPr/>
          <a:lstStyle/>
          <a:p>
            <a:fld id="{53B5959F-79CC-447D-9FD3-2F1968BDD625}"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161824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FB7B442-5587-134E-8C25-055E1DC20194}"/>
              </a:ext>
            </a:extLst>
          </p:cNvPr>
          <p:cNvPicPr>
            <a:picLocks noChangeAspect="1"/>
          </p:cNvPicPr>
          <p:nvPr/>
        </p:nvPicPr>
        <p:blipFill>
          <a:blip r:embed="rId3"/>
          <a:stretch>
            <a:fillRect/>
          </a:stretch>
        </p:blipFill>
        <p:spPr>
          <a:xfrm>
            <a:off x="0" y="0"/>
            <a:ext cx="12192000" cy="6858000"/>
          </a:xfrm>
          <a:prstGeom prst="rect">
            <a:avLst/>
          </a:prstGeom>
        </p:spPr>
      </p:pic>
      <p:pic>
        <p:nvPicPr>
          <p:cNvPr id="14" name="Immagine 13">
            <a:extLst>
              <a:ext uri="{FF2B5EF4-FFF2-40B4-BE49-F238E27FC236}">
                <a16:creationId xmlns:a16="http://schemas.microsoft.com/office/drawing/2014/main" id="{829AF3C5-37D7-534E-B7A4-2CD51673DB07}"/>
              </a:ext>
            </a:extLst>
          </p:cNvPr>
          <p:cNvPicPr>
            <a:picLocks noChangeAspect="1"/>
          </p:cNvPicPr>
          <p:nvPr/>
        </p:nvPicPr>
        <p:blipFill>
          <a:blip r:embed="rId4"/>
          <a:stretch>
            <a:fillRect/>
          </a:stretch>
        </p:blipFill>
        <p:spPr>
          <a:xfrm>
            <a:off x="9425157" y="333878"/>
            <a:ext cx="1061255" cy="591673"/>
          </a:xfrm>
          <a:prstGeom prst="rect">
            <a:avLst/>
          </a:prstGeom>
        </p:spPr>
      </p:pic>
      <p:pic>
        <p:nvPicPr>
          <p:cNvPr id="4" name="Immagine 3">
            <a:extLst>
              <a:ext uri="{FF2B5EF4-FFF2-40B4-BE49-F238E27FC236}">
                <a16:creationId xmlns:a16="http://schemas.microsoft.com/office/drawing/2014/main" id="{B533F007-63E3-476C-9334-044D85227AC3}"/>
              </a:ext>
            </a:extLst>
          </p:cNvPr>
          <p:cNvPicPr>
            <a:picLocks noChangeAspect="1"/>
          </p:cNvPicPr>
          <p:nvPr/>
        </p:nvPicPr>
        <p:blipFill rotWithShape="1">
          <a:blip r:embed="rId5"/>
          <a:srcRect l="20500" t="19668" r="23197" b="12871"/>
          <a:stretch/>
        </p:blipFill>
        <p:spPr>
          <a:xfrm>
            <a:off x="1" y="90959"/>
            <a:ext cx="9300754" cy="6265391"/>
          </a:xfrm>
          <a:prstGeom prst="rect">
            <a:avLst/>
          </a:prstGeom>
        </p:spPr>
      </p:pic>
      <p:sp>
        <p:nvSpPr>
          <p:cNvPr id="2" name="Segnaposto data 1"/>
          <p:cNvSpPr>
            <a:spLocks noGrp="1"/>
          </p:cNvSpPr>
          <p:nvPr>
            <p:ph type="dt" sz="half" idx="10"/>
          </p:nvPr>
        </p:nvSpPr>
        <p:spPr/>
        <p:txBody>
          <a:bodyPr/>
          <a:lstStyle/>
          <a:p>
            <a:fld id="{FC9FF135-1BDC-4023-AC6F-21698EEE2D25}" type="datetime1">
              <a:rPr lang="it-IT" smtClean="0"/>
              <a:t>15/10/2020</a:t>
            </a:fld>
            <a:endParaRPr lang="it-IT"/>
          </a:p>
        </p:txBody>
      </p:sp>
      <p:sp>
        <p:nvSpPr>
          <p:cNvPr id="3" name="Segnaposto piè di pagina 2"/>
          <p:cNvSpPr>
            <a:spLocks noGrp="1"/>
          </p:cNvSpPr>
          <p:nvPr>
            <p:ph type="ftr" sz="quarter" idx="11"/>
          </p:nvPr>
        </p:nvSpPr>
        <p:spPr/>
        <p:txBody>
          <a:bodyPr/>
          <a:lstStyle/>
          <a:p>
            <a:r>
              <a:rPr lang="it-IT"/>
              <a:t>ROSSELLA ABBONDANZA - PRESIDENTE IDEA</a:t>
            </a:r>
          </a:p>
        </p:txBody>
      </p:sp>
    </p:spTree>
    <p:extLst>
      <p:ext uri="{BB962C8B-B14F-4D97-AF65-F5344CB8AC3E}">
        <p14:creationId xmlns:p14="http://schemas.microsoft.com/office/powerpoint/2010/main" val="257367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ttivo">
  <a:themeElements>
    <a:clrScheme name="Rosso arancion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1911</TotalTime>
  <Words>5182</Words>
  <Application>Microsoft Office PowerPoint</Application>
  <PresentationFormat>Widescreen</PresentationFormat>
  <Paragraphs>959</Paragraphs>
  <Slides>134</Slides>
  <Notes>110</Notes>
  <HiddenSlides>0</HiddenSlides>
  <MMClips>0</MMClips>
  <ScaleCrop>false</ScaleCrop>
  <HeadingPairs>
    <vt:vector size="6" baseType="variant">
      <vt:variant>
        <vt:lpstr>Caratteri utilizzati</vt:lpstr>
      </vt:variant>
      <vt:variant>
        <vt:i4>19</vt:i4>
      </vt:variant>
      <vt:variant>
        <vt:lpstr>Tema</vt:lpstr>
      </vt:variant>
      <vt:variant>
        <vt:i4>2</vt:i4>
      </vt:variant>
      <vt:variant>
        <vt:lpstr>Titoli diapositive</vt:lpstr>
      </vt:variant>
      <vt:variant>
        <vt:i4>134</vt:i4>
      </vt:variant>
    </vt:vector>
  </HeadingPairs>
  <TitlesOfParts>
    <vt:vector size="155" baseType="lpstr">
      <vt:lpstr>Abadi Extra Light</vt:lpstr>
      <vt:lpstr>Aharoni</vt:lpstr>
      <vt:lpstr>Algerian</vt:lpstr>
      <vt:lpstr>Arial</vt:lpstr>
      <vt:lpstr>Arial Black</vt:lpstr>
      <vt:lpstr>Arial Narrow</vt:lpstr>
      <vt:lpstr>Bauhaus 93</vt:lpstr>
      <vt:lpstr>Book Antiqua</vt:lpstr>
      <vt:lpstr>Bradley Hand ITC</vt:lpstr>
      <vt:lpstr>Calibri</vt:lpstr>
      <vt:lpstr>Calibri Light</vt:lpstr>
      <vt:lpstr>Century Gothic</vt:lpstr>
      <vt:lpstr>Freestyle Script</vt:lpstr>
      <vt:lpstr>Futura Medium</vt:lpstr>
      <vt:lpstr>Garamond</vt:lpstr>
      <vt:lpstr>Helvetica</vt:lpstr>
      <vt:lpstr>SourceSansPro</vt:lpstr>
      <vt:lpstr>Times New Roman</vt:lpstr>
      <vt:lpstr>Wingdings</vt:lpstr>
      <vt:lpstr>Tema di Office</vt:lpstr>
      <vt:lpstr>Retrospettivo</vt:lpstr>
      <vt:lpstr>L’ASSOCIAZIONE  DEGLI ASSISTENTI  PER GLI ASSISTENTI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NOI ASO POSSIAMO FARE LA DIFFERENZA!</vt:lpstr>
      <vt:lpstr>POSSIAMO FARE LA DIFFERENZA!!!</vt:lpstr>
      <vt:lpstr>ANNI ‘60: «LA SIGNORINA»</vt:lpstr>
      <vt:lpstr>DAL 2018: L’ASSISTENTE DI STUDIO ODONTOIATRICO</vt:lpstr>
      <vt:lpstr>SUGGERIMENTI UTILI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L’ASSOCIAZIONE  DEGLI ASSISTENTI  PER GLI ASSISTENTI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L’ASSOCIAZIONE  DEGLI ASSISTENTI  PER GLI ASSISTENTI</dc:title>
  <dc:creator>Paolo Deco</dc:creator>
  <cp:lastModifiedBy>Federica Russo</cp:lastModifiedBy>
  <cp:revision>296</cp:revision>
  <dcterms:created xsi:type="dcterms:W3CDTF">2018-07-25T09:50:26Z</dcterms:created>
  <dcterms:modified xsi:type="dcterms:W3CDTF">2020-10-15T07:37:16Z</dcterms:modified>
</cp:coreProperties>
</file>