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888" r:id="rId2"/>
  </p:sldMasterIdLst>
  <p:notesMasterIdLst>
    <p:notesMasterId r:id="rId33"/>
  </p:notesMasterIdLst>
  <p:sldIdLst>
    <p:sldId id="257" r:id="rId3"/>
    <p:sldId id="331" r:id="rId4"/>
    <p:sldId id="318" r:id="rId5"/>
    <p:sldId id="319" r:id="rId6"/>
    <p:sldId id="332" r:id="rId7"/>
    <p:sldId id="326" r:id="rId8"/>
    <p:sldId id="327" r:id="rId9"/>
    <p:sldId id="323" r:id="rId10"/>
    <p:sldId id="321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227" autoAdjust="0"/>
    <p:restoredTop sz="93681" autoAdjust="0"/>
  </p:normalViewPr>
  <p:slideViewPr>
    <p:cSldViewPr>
      <p:cViewPr varScale="1">
        <p:scale>
          <a:sx n="68" d="100"/>
          <a:sy n="68" d="100"/>
        </p:scale>
        <p:origin x="18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61F4B-056D-6041-B6BD-4930A6560960}" type="datetimeFigureOut">
              <a:rPr lang="it-IT" smtClean="0"/>
              <a:t>22/05/2020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8CD65-A893-AB46-9614-80D23063B8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60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C8CD65-A893-AB46-9614-80D23063B82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106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C8CD65-A893-AB46-9614-80D23063B82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31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tango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tango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3BCC9-FB58-4AE6-A678-01AE649C22FE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E9F86-A5AA-46E3-B924-8FC3E7CDBE9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E3814-D2CF-422F-94FD-22A757688647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D195B-9110-430F-B13A-BB021C4408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37B07-A823-42BF-B009-8901932898AE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29EE-5946-42DF-BDCA-8B40E8EC76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F3DF230-E727-F447-8576-A986374512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137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64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15807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6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66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451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80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67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8AD548-9374-45BB-8BB5-400E70A94FE8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9ABBCC-C601-4683-8523-1ABA5DAE01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041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93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F230-E727-F447-8576-A986374512A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5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50B4-9A06-4CEC-8C27-A07732410E91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B0628-FA58-4B82-BE9D-02DAE917C7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0E981-1C54-479E-87C9-D4CEB337FEB7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53B47-DD3C-4212-8166-DE16787161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15E2-6B0E-4B20-84E4-06A22F6C4A56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2C38-297A-4A9A-B857-147A1F70ED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247689-6C75-4A89-B6B2-80644C064212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7768DE-5271-4504-9906-E54352BF1A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08076-2D89-4F1B-9B32-77D667CD6FF4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DC262-D6C4-4CF9-9AF4-BC000AA6B5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83E96C-0FDB-4A80-AFAE-F808AC2BE3E8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6EC8AF-F697-441C-B80E-68637B656F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ACED18-FCC1-4656-8C67-3B0B1B47ACD8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7B071ED-27A7-4596-B5D0-0B21FCBFC5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369D6E9-2105-4DB0-9947-FD96353AE435}" type="datetimeFigureOut">
              <a:rPr lang="it-IT">
                <a:solidFill>
                  <a:srgbClr val="4E5B6F"/>
                </a:solidFill>
              </a:rPr>
              <a:pPr>
                <a:defRPr/>
              </a:pPr>
              <a:t>22/05/2020</a:t>
            </a:fld>
            <a:endParaRPr lang="it-IT">
              <a:solidFill>
                <a:srgbClr val="4E5B6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it-IT">
              <a:solidFill>
                <a:srgbClr val="4E5B6F"/>
              </a:solidFill>
            </a:endParaRP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F8FD598-91BC-48ED-97DC-18B13B74C0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defTabSz="457200"/>
            <a:fld id="{8375BDB2-E834-254F-8BFF-938D5E37DC5F}" type="datetimeFigureOut">
              <a:rPr lang="it-IT" smtClean="0">
                <a:solidFill>
                  <a:prstClr val="white"/>
                </a:solidFill>
              </a:rPr>
              <a:pPr defTabSz="457200"/>
              <a:t>22/05/2020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defTabSz="457200"/>
            <a:endParaRPr lang="it-IT">
              <a:solidFill>
                <a:prstClr val="white"/>
              </a:solidFill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defTabSz="457200"/>
            <a:fld id="{FF3DF230-E727-F447-8576-A986374512A1}" type="slidenum">
              <a:rPr lang="it-IT" smtClean="0">
                <a:solidFill>
                  <a:prstClr val="white"/>
                </a:solidFill>
              </a:rPr>
              <a:pPr defTabSz="457200"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Pena_di_mor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ssimo\Download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4624"/>
            <a:ext cx="3528392" cy="2160240"/>
          </a:xfrm>
          <a:prstGeom prst="rect">
            <a:avLst/>
          </a:prstGeom>
          <a:noFill/>
        </p:spPr>
      </p:pic>
      <p:pic>
        <p:nvPicPr>
          <p:cNvPr id="55297" name="Picture 1" descr="C:\Users\massimo\Desktop\CORSO DI PERFEZIONAMENTO PARMA\Immagine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47635"/>
            <a:ext cx="5159937" cy="861085"/>
          </a:xfrm>
          <a:prstGeom prst="rect">
            <a:avLst/>
          </a:prstGeom>
          <a:noFill/>
        </p:spPr>
      </p:pic>
      <p:pic>
        <p:nvPicPr>
          <p:cNvPr id="55298" name="Picture 2" descr="C:\Users\massimo\Desktop\CORSO DI PERFEZIONAMENTO PARMA\Immagine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1" y="1026882"/>
            <a:ext cx="1783425" cy="585850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1844824"/>
            <a:ext cx="6768752" cy="295232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/>
            </a:br>
            <a:r>
              <a:rPr lang="it-IT" sz="4000"/>
              <a:t>INFORMAZIONE,CONSENSO </a:t>
            </a:r>
            <a:r>
              <a:rPr lang="it-IT" sz="4000" dirty="0"/>
              <a:t>DOCUMENTAZIONE</a:t>
            </a:r>
            <a:br>
              <a:rPr lang="it-IT" sz="3200"/>
            </a:br>
            <a:endParaRPr lang="it-IT" sz="1300" dirty="0"/>
          </a:p>
        </p:txBody>
      </p:sp>
      <p:pic>
        <p:nvPicPr>
          <p:cNvPr id="55299" name="Picture 3" descr="C:\Users\massimo\Desktop\CORSO DI PERFEZIONAMENTO PARMA\titolo cors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9084" y="932931"/>
            <a:ext cx="1783329" cy="10997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1894362"/>
          </a:xfrm>
        </p:spPr>
        <p:txBody>
          <a:bodyPr/>
          <a:lstStyle/>
          <a:p>
            <a:pPr algn="ctr"/>
            <a:r>
              <a:rPr lang="it-IT" b="1" i="1" dirty="0"/>
              <a:t>DOCUMENTARE …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98900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064896" cy="850106"/>
          </a:xfrm>
        </p:spPr>
        <p:txBody>
          <a:bodyPr>
            <a:noAutofit/>
          </a:bodyPr>
          <a:lstStyle/>
          <a:p>
            <a:r>
              <a:rPr lang="it-IT" sz="3600" b="1" dirty="0"/>
              <a:t>Cartella clinica o Scheda odontoiatrica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90864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b="1" dirty="0"/>
              <a:t>Cartella Clinica</a:t>
            </a:r>
            <a:r>
              <a:rPr lang="it-IT" dirty="0"/>
              <a:t>: Atto pubblico di fede privilegiata per il quale esiste una precisa normativa.</a:t>
            </a:r>
          </a:p>
          <a:p>
            <a:pPr algn="just"/>
            <a:endParaRPr lang="it-IT" dirty="0"/>
          </a:p>
          <a:p>
            <a:pPr algn="just"/>
            <a:endParaRPr lang="it-IT" b="1" dirty="0"/>
          </a:p>
          <a:p>
            <a:pPr algn="just"/>
            <a:endParaRPr lang="it-IT" b="1" dirty="0"/>
          </a:p>
          <a:p>
            <a:pPr algn="just"/>
            <a:endParaRPr lang="it-IT" b="1" dirty="0"/>
          </a:p>
          <a:p>
            <a:r>
              <a:rPr lang="it-IT" b="1" dirty="0"/>
              <a:t>Scheda Odontoiatrica</a:t>
            </a:r>
            <a:r>
              <a:rPr lang="it-IT" dirty="0"/>
              <a:t>: Scrittura privata.</a:t>
            </a:r>
          </a:p>
        </p:txBody>
      </p:sp>
      <p:pic>
        <p:nvPicPr>
          <p:cNvPr id="112642" name="Picture 2" descr="C:\Users\massimo\Desktop\CORSO DI PERFEZIONAMENTO PARMA\Appunti\osp1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24744"/>
            <a:ext cx="2928938" cy="2624328"/>
          </a:xfrm>
          <a:prstGeom prst="rect">
            <a:avLst/>
          </a:prstGeom>
          <a:noFill/>
        </p:spPr>
      </p:pic>
      <p:pic>
        <p:nvPicPr>
          <p:cNvPr id="112643" name="Picture 3" descr="C:\Users\massimo\Desktop\CORSO DI PERFEZIONAMENTO PARMA\Appunti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8008" y="3933056"/>
            <a:ext cx="3774472" cy="28272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474663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922114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SCHEDA </a:t>
            </a:r>
            <a:r>
              <a:rPr lang="it-IT" sz="2800" dirty="0" err="1"/>
              <a:t>ODONTOIATICA</a:t>
            </a:r>
            <a:r>
              <a:rPr lang="it-IT" dirty="0" err="1"/>
              <a:t>…</a:t>
            </a:r>
            <a:r>
              <a:rPr lang="it-IT" dirty="0"/>
              <a:t> </a:t>
            </a:r>
            <a:r>
              <a:rPr lang="it-IT" sz="2700" dirty="0"/>
              <a:t>per la medicina legale</a:t>
            </a:r>
            <a:endParaRPr lang="it-IT" sz="27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b="1" i="1" dirty="0"/>
              <a:t>Non esiste una specifica normativa </a:t>
            </a:r>
            <a:r>
              <a:rPr lang="it-IT" dirty="0"/>
              <a:t>che imponga la tenuta di una cartella negli studi privati odontoiatrici non convenzionati.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Valore di </a:t>
            </a:r>
            <a:r>
              <a:rPr lang="it-IT" b="1" dirty="0"/>
              <a:t>SCRITTURA PRIVATA</a:t>
            </a:r>
            <a:r>
              <a:rPr lang="it-IT" dirty="0"/>
              <a:t> : fa prova piena fino a querela di </a:t>
            </a:r>
            <a:r>
              <a:rPr lang="it-IT" dirty="0" err="1"/>
              <a:t>falso…</a:t>
            </a:r>
            <a:endParaRPr lang="it-IT" dirty="0"/>
          </a:p>
          <a:p>
            <a:pPr algn="just"/>
            <a:endParaRPr lang="it-IT" dirty="0"/>
          </a:p>
          <a:p>
            <a:pPr algn="just">
              <a:buNone/>
            </a:pPr>
            <a:r>
              <a:rPr lang="it-IT" dirty="0"/>
              <a:t>	La regola di prova legale, però, non concerne la veridicità delle dichiarazioni stesse, che è sempre rimessa al </a:t>
            </a: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libero convincimento </a:t>
            </a:r>
            <a:r>
              <a:rPr lang="it-IT" dirty="0"/>
              <a:t>del giudice.</a:t>
            </a:r>
          </a:p>
        </p:txBody>
      </p:sp>
    </p:spTree>
    <p:extLst>
      <p:ext uri="{BB962C8B-B14F-4D97-AF65-F5344CB8AC3E}">
        <p14:creationId xmlns:p14="http://schemas.microsoft.com/office/powerpoint/2010/main" val="242635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922114"/>
          </a:xfrm>
        </p:spPr>
        <p:txBody>
          <a:bodyPr>
            <a:normAutofit fontScale="90000"/>
          </a:bodyPr>
          <a:lstStyle/>
          <a:p>
            <a:r>
              <a:rPr lang="it-IT" sz="3200" dirty="0"/>
              <a:t>SCHEDA ODONTOIATICA … per la clinica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I cicli terapeutici sono distanziati</a:t>
            </a:r>
          </a:p>
          <a:p>
            <a:pPr algn="just"/>
            <a:r>
              <a:rPr lang="it-IT" dirty="0"/>
              <a:t>Gestione di singoli cicli terapeutici </a:t>
            </a:r>
          </a:p>
          <a:p>
            <a:pPr algn="just"/>
            <a:r>
              <a:rPr lang="it-IT" dirty="0"/>
              <a:t>Registrare quelle terapie che richiedono una collaborazione “attiva” del paziente, permettendo di determinare la responsabilità di eventuali insuccessi</a:t>
            </a:r>
          </a:p>
          <a:p>
            <a:pPr algn="just"/>
            <a:r>
              <a:rPr lang="it-IT" dirty="0"/>
              <a:t>Registrare le terapie effettuate da diversi operatori, in modo che le singole responsabilità siano più facilmente attribuibili.</a:t>
            </a:r>
          </a:p>
          <a:p>
            <a:pPr algn="just"/>
            <a:r>
              <a:rPr lang="it-IT" dirty="0"/>
              <a:t>Documentare lo stato iniziale</a:t>
            </a:r>
          </a:p>
          <a:p>
            <a:pPr algn="just"/>
            <a:r>
              <a:rPr lang="it-IT" dirty="0"/>
              <a:t>Gestire la documentazione clinica (consenso, anamnesi, </a:t>
            </a:r>
            <a:r>
              <a:rPr lang="it-IT" dirty="0" err="1"/>
              <a:t>rx</a:t>
            </a:r>
            <a:r>
              <a:rPr lang="it-IT" dirty="0"/>
              <a:t>, </a:t>
            </a:r>
            <a:r>
              <a:rPr lang="it-IT" dirty="0" err="1"/>
              <a:t>ecc…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182506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Scheda odontoiatrica </a:t>
            </a:r>
            <a:r>
              <a:rPr lang="it-IT" b="1" dirty="0" err="1"/>
              <a:t>C.D.M.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L’ART. 26 DEL CODICE </a:t>
            </a:r>
            <a:r>
              <a:rPr lang="it-IT" b="1" dirty="0" err="1"/>
              <a:t>DI</a:t>
            </a:r>
            <a:r>
              <a:rPr lang="it-IT" b="1" dirty="0"/>
              <a:t> DEONTOLOGIA MEDICA DEL 2014:</a:t>
            </a:r>
          </a:p>
          <a:p>
            <a:pPr algn="just"/>
            <a:r>
              <a:rPr lang="it-IT" sz="2000" dirty="0"/>
              <a:t>La </a:t>
            </a:r>
            <a:r>
              <a:rPr lang="it-IT" sz="2000" b="1" dirty="0"/>
              <a:t>cartella clinica</a:t>
            </a:r>
            <a:r>
              <a:rPr lang="it-IT" sz="2000" dirty="0"/>
              <a:t> delle strutture pubbliche e private </a:t>
            </a:r>
            <a:r>
              <a:rPr lang="it-IT" sz="2000" b="1" dirty="0"/>
              <a:t>deve essere redatta chiarament</a:t>
            </a:r>
            <a:r>
              <a:rPr lang="it-IT" sz="2000" dirty="0"/>
              <a:t>e, con puntualità e diligenza, nel rispetto delle regole della buona pratica clinica e contenere, oltre ad ogni dato obiettivo relativo alla condizione patologica e al suo decorso, le attività diagnostico-terapeutiche praticate.</a:t>
            </a:r>
          </a:p>
          <a:p>
            <a:pPr algn="just"/>
            <a:r>
              <a:rPr lang="it-IT" sz="2000" dirty="0"/>
              <a:t>La </a:t>
            </a:r>
            <a:r>
              <a:rPr lang="it-IT" sz="2000" b="1" dirty="0"/>
              <a:t>cartella clinica deve registrare i modi e i tempi delle informazioni</a:t>
            </a:r>
            <a:r>
              <a:rPr lang="it-IT" sz="2000" dirty="0"/>
              <a:t> nonché </a:t>
            </a:r>
            <a:r>
              <a:rPr lang="it-IT" sz="2000" b="1" dirty="0"/>
              <a:t>i termini del consenso del paziente</a:t>
            </a:r>
            <a:r>
              <a:rPr lang="it-IT" sz="2000" dirty="0"/>
              <a:t>, o di chi ne esercita la tutela, alle proposte diagnostiche e terapeutiche; </a:t>
            </a:r>
            <a:r>
              <a:rPr lang="it-IT" sz="2000" b="1" dirty="0"/>
              <a:t>deve</a:t>
            </a:r>
            <a:r>
              <a:rPr lang="it-IT" sz="2000" dirty="0"/>
              <a:t> inoltre </a:t>
            </a:r>
            <a:r>
              <a:rPr lang="it-IT" sz="2000" b="1" dirty="0"/>
              <a:t>registrare il consenso del paziente al trattamento dei dati </a:t>
            </a:r>
            <a:r>
              <a:rPr lang="it-IT" sz="2000" dirty="0"/>
              <a:t>sensibili, con particolare riguardo ai casi di arruolamento in un protocollo sperimentale.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250505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Scheda odontoiatrica e </a:t>
            </a:r>
            <a:r>
              <a:rPr lang="it-IT" b="1" dirty="0" err="1"/>
              <a:t>C.d.m.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b="1" dirty="0"/>
              <a:t>L’ART. 25 DEL CODICE </a:t>
            </a:r>
            <a:r>
              <a:rPr lang="it-IT" b="1" dirty="0" err="1"/>
              <a:t>DI</a:t>
            </a:r>
            <a:r>
              <a:rPr lang="it-IT" b="1" dirty="0"/>
              <a:t> DEONTOLOGIA MEDICA DEL 2015</a:t>
            </a:r>
          </a:p>
          <a:p>
            <a:pPr algn="just"/>
            <a:r>
              <a:rPr lang="it-IT" b="1" dirty="0"/>
              <a:t>Il medico deve</a:t>
            </a:r>
            <a:r>
              <a:rPr lang="it-IT" dirty="0"/>
              <a:t>, nell’interesse esclusivo della persona assistita, </a:t>
            </a:r>
            <a:r>
              <a:rPr lang="it-IT" b="1" dirty="0">
                <a:solidFill>
                  <a:srgbClr val="FF0000"/>
                </a:solidFill>
              </a:rPr>
              <a:t>mettere la documentazione clinica in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suo possesso a disposizione </a:t>
            </a:r>
            <a:r>
              <a:rPr lang="it-IT" dirty="0">
                <a:solidFill>
                  <a:srgbClr val="FF0000"/>
                </a:solidFill>
              </a:rPr>
              <a:t>della</a:t>
            </a:r>
            <a:r>
              <a:rPr lang="it-IT" b="1" dirty="0">
                <a:solidFill>
                  <a:srgbClr val="FF0000"/>
                </a:solidFill>
              </a:rPr>
              <a:t> stessa o dei suoi legali rappresentanti</a:t>
            </a:r>
            <a:r>
              <a:rPr lang="it-IT" dirty="0"/>
              <a:t> o di medici e istituzioni da essa indicati per iscritto.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794324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22114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Responsabilita’</a:t>
            </a:r>
            <a:r>
              <a:rPr lang="it-IT" dirty="0"/>
              <a:t> Penale e Civile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1296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Modifiche della documentazione clinica possono integrare i reati di </a:t>
            </a:r>
            <a:r>
              <a:rPr lang="it-IT" b="1" dirty="0"/>
              <a:t>falso materiale ed ideologico</a:t>
            </a:r>
            <a:r>
              <a:rPr lang="it-IT" dirty="0"/>
              <a:t> e non bisogna dimenticare che in ambito civile …</a:t>
            </a:r>
          </a:p>
          <a:p>
            <a:pPr algn="just"/>
            <a:endParaRPr lang="it-IT" dirty="0"/>
          </a:p>
        </p:txBody>
      </p:sp>
      <p:pic>
        <p:nvPicPr>
          <p:cNvPr id="57347" name="Picture 3" descr="C:\Users\massimo\Desktop\CORSO DI PERFEZIONAMENTO PARMA\Appunti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64904"/>
            <a:ext cx="8640960" cy="4293097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251520" y="5805264"/>
            <a:ext cx="86409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… la compagnia di assicurazione non risponde della responsabilità professionale del sanitario in caso di dolo.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715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SCHEDA ODONTOIATRICA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14800" cy="1612776"/>
          </a:xfrm>
        </p:spPr>
        <p:txBody>
          <a:bodyPr/>
          <a:lstStyle/>
          <a:p>
            <a:pPr>
              <a:buNone/>
            </a:pPr>
            <a:r>
              <a:rPr lang="it-IT" b="1" dirty="0"/>
              <a:t>Utile per l’accusa …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58370" name="Picture 2" descr="C:\Users\massimo\Desktop\CORSO DI PERFEZIONAMENTO PARMA\Appunti\accu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03" y="1412767"/>
            <a:ext cx="3984498" cy="2925128"/>
          </a:xfrm>
          <a:prstGeom prst="rect">
            <a:avLst/>
          </a:prstGeom>
          <a:noFill/>
        </p:spPr>
      </p:pic>
      <p:pic>
        <p:nvPicPr>
          <p:cNvPr id="58372" name="Picture 4" descr="C:\Users\massimo\Desktop\CORSO DI PERFEZIONAMENTO PARMA\Appunti\arissa_tra_un_cane_e_un_gat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687572"/>
            <a:ext cx="4173728" cy="3170428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644008" y="4869160"/>
            <a:ext cx="42484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 ma soprattutto fondamentale  per la difesa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7733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GIURISPRUDENZA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709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“… quando non sia possibile stabilire se il danno sia causato dall’imperizia del curante o da altre cause e l’incertezza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derivi dalla incompletezza </a:t>
            </a:r>
            <a:r>
              <a:rPr lang="it-IT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cartella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</a:t>
            </a:r>
            <a:r>
              <a:rPr lang="it-IT" dirty="0"/>
              <a:t> … il medico deve ritenersi responsabile del danno </a:t>
            </a:r>
            <a:r>
              <a:rPr lang="it-IT" dirty="0" err="1"/>
              <a:t>allorchè</a:t>
            </a:r>
            <a:r>
              <a:rPr lang="it-IT" dirty="0"/>
              <a:t> la sua condotta sia stata astrattamente idonea a causarlo.”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r>
              <a:rPr lang="it-IT" dirty="0"/>
              <a:t>	TRIBUNALE </a:t>
            </a:r>
            <a:r>
              <a:rPr lang="it-IT" dirty="0" err="1"/>
              <a:t>DI</a:t>
            </a:r>
            <a:r>
              <a:rPr lang="it-IT" dirty="0"/>
              <a:t> ROMA 30.06.03</a:t>
            </a:r>
          </a:p>
        </p:txBody>
      </p:sp>
      <p:sp>
        <p:nvSpPr>
          <p:cNvPr id="4" name="Rettangolo 3"/>
          <p:cNvSpPr/>
          <p:nvPr/>
        </p:nvSpPr>
        <p:spPr>
          <a:xfrm>
            <a:off x="179512" y="414908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buFontTx/>
              <a:buNone/>
              <a:tabLst/>
              <a:defRPr/>
            </a:pP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	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81474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GIURISPRUDENZA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CASSAZIONE CIVILE III SEZIONE </a:t>
            </a:r>
            <a:r>
              <a:rPr lang="it-IT" dirty="0" err="1"/>
              <a:t>N°</a:t>
            </a:r>
            <a:r>
              <a:rPr lang="it-IT" dirty="0"/>
              <a:t> 12273</a:t>
            </a:r>
          </a:p>
          <a:p>
            <a:endParaRPr lang="it-IT" dirty="0"/>
          </a:p>
          <a:p>
            <a:pPr algn="just"/>
            <a:r>
              <a:rPr lang="it-IT" dirty="0"/>
              <a:t>La violazione dell’obbligo di controllare la completezza e l’esattezza del contenuto della cartella clinica configura un difetto di</a:t>
            </a:r>
            <a:r>
              <a:rPr lang="it-IT" b="1" dirty="0"/>
              <a:t> DILIGENZA </a:t>
            </a:r>
            <a:r>
              <a:rPr lang="it-IT" dirty="0"/>
              <a:t>ed inesatto adempimento della corrispondente prestazione medica.</a:t>
            </a:r>
          </a:p>
        </p:txBody>
      </p:sp>
    </p:spTree>
    <p:extLst>
      <p:ext uri="{BB962C8B-B14F-4D97-AF65-F5344CB8AC3E}">
        <p14:creationId xmlns:p14="http://schemas.microsoft.com/office/powerpoint/2010/main" val="253420672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1894362"/>
          </a:xfrm>
        </p:spPr>
        <p:txBody>
          <a:bodyPr/>
          <a:lstStyle/>
          <a:p>
            <a:pPr algn="ctr"/>
            <a:r>
              <a:rPr lang="it-IT" dirty="0"/>
              <a:t>Prologo</a:t>
            </a: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2286000" y="4365104"/>
            <a:ext cx="6172200" cy="1371600"/>
          </a:xfrm>
        </p:spPr>
        <p:txBody>
          <a:bodyPr/>
          <a:lstStyle/>
          <a:p>
            <a:pPr algn="ctr"/>
            <a:r>
              <a:rPr lang="it-IT" dirty="0"/>
              <a:t>ERRATA GESTIONE DELLA CONFLITTUALITA’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CONSERVAZIONE DOCUMENTAZIONE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2132856"/>
            <a:ext cx="8363272" cy="1756792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it-IT" sz="11200" dirty="0"/>
              <a:t>	Non esistono obblighi temporali di conservazione della documentazione clinica, iconografica e radiologica del paziente.</a:t>
            </a:r>
          </a:p>
          <a:p>
            <a:pPr algn="just">
              <a:buNone/>
            </a:pPr>
            <a:r>
              <a:rPr lang="it-IT" sz="5100" dirty="0"/>
              <a:t>	</a:t>
            </a:r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r>
              <a:rPr lang="it-IT" dirty="0"/>
              <a:t>	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	</a:t>
            </a:r>
          </a:p>
        </p:txBody>
      </p:sp>
      <p:sp>
        <p:nvSpPr>
          <p:cNvPr id="4" name="Rettangolo 3"/>
          <p:cNvSpPr/>
          <p:nvPr/>
        </p:nvSpPr>
        <p:spPr>
          <a:xfrm>
            <a:off x="611560" y="4797152"/>
            <a:ext cx="504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CONSIGLIATO: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almeno 10 anni …</a:t>
            </a:r>
          </a:p>
        </p:txBody>
      </p:sp>
    </p:spTree>
    <p:extLst>
      <p:ext uri="{BB962C8B-B14F-4D97-AF65-F5344CB8AC3E}">
        <p14:creationId xmlns:p14="http://schemas.microsoft.com/office/powerpoint/2010/main" val="2908387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CONSERVAZIONE DOCUMENTAZIONE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3754760" cy="96470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/>
              <a:t>Prescrizione a 10 anni …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229200"/>
            <a:ext cx="8316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… ma dal momento in cui il creditore (paziente) si accorge del danno e che il danno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“può”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essere attribuito a quel trattamento.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111617" name="Picture 1" descr="C:\Users\massimo\Desktop\CORSO DI PERFEZIONAMENTO PARMA\Appunti\prescrizione400_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484784"/>
            <a:ext cx="3657600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518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1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CONSERVARE: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5256584" cy="4873752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ANAMNESI PAZIENTE</a:t>
            </a:r>
          </a:p>
          <a:p>
            <a:r>
              <a:rPr lang="it-IT" dirty="0"/>
              <a:t>INFORMATIVA PRIVACY</a:t>
            </a:r>
          </a:p>
          <a:p>
            <a:r>
              <a:rPr lang="it-IT" dirty="0"/>
              <a:t>PIANO </a:t>
            </a:r>
            <a:r>
              <a:rPr lang="it-IT" dirty="0" err="1"/>
              <a:t>DI</a:t>
            </a:r>
            <a:r>
              <a:rPr lang="it-IT" dirty="0"/>
              <a:t> TRATTAMENTO</a:t>
            </a:r>
          </a:p>
          <a:p>
            <a:r>
              <a:rPr lang="it-IT" dirty="0"/>
              <a:t>SCHEDA INFORMATIVA </a:t>
            </a:r>
          </a:p>
          <a:p>
            <a:r>
              <a:rPr lang="it-IT" dirty="0"/>
              <a:t>MODULO </a:t>
            </a:r>
            <a:r>
              <a:rPr lang="it-IT" dirty="0" err="1"/>
              <a:t>DI</a:t>
            </a:r>
            <a:r>
              <a:rPr lang="it-IT" dirty="0"/>
              <a:t>  INFO E CONSENSO</a:t>
            </a:r>
          </a:p>
          <a:p>
            <a:r>
              <a:rPr lang="it-IT" dirty="0"/>
              <a:t>PREVENTIVO </a:t>
            </a:r>
          </a:p>
          <a:p>
            <a:r>
              <a:rPr lang="it-IT" dirty="0"/>
              <a:t>DIARIO CLINICO </a:t>
            </a:r>
          </a:p>
          <a:p>
            <a:r>
              <a:rPr lang="it-IT" dirty="0"/>
              <a:t>RADIOGRAFIE</a:t>
            </a:r>
          </a:p>
          <a:p>
            <a:r>
              <a:rPr lang="it-IT" dirty="0"/>
              <a:t>FOTOGRAFIE</a:t>
            </a:r>
          </a:p>
          <a:p>
            <a:r>
              <a:rPr lang="it-IT" dirty="0"/>
              <a:t>MODELLI IN GESSO </a:t>
            </a:r>
          </a:p>
        </p:txBody>
      </p:sp>
      <p:sp>
        <p:nvSpPr>
          <p:cNvPr id="5" name="Parentesi graffa chiusa 4"/>
          <p:cNvSpPr/>
          <p:nvPr/>
        </p:nvSpPr>
        <p:spPr>
          <a:xfrm>
            <a:off x="4355976" y="4293096"/>
            <a:ext cx="1080120" cy="172819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24128" y="4941168"/>
            <a:ext cx="2678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MODULO RITIRO</a:t>
            </a:r>
          </a:p>
        </p:txBody>
      </p:sp>
    </p:spTree>
    <p:extLst>
      <p:ext uri="{BB962C8B-B14F-4D97-AF65-F5344CB8AC3E}">
        <p14:creationId xmlns:p14="http://schemas.microsoft.com/office/powerpoint/2010/main" val="32194477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8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4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28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72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32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/>
          </a:bodyPr>
          <a:lstStyle/>
          <a:p>
            <a:r>
              <a:rPr lang="it-IT" sz="2800" dirty="0"/>
              <a:t>RITIRO DELLA DOCUMENTAZIONE CLINICA</a:t>
            </a:r>
          </a:p>
        </p:txBody>
      </p:sp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323528" y="1355299"/>
          <a:ext cx="3888432" cy="5502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0" name="Acrobat Document" r:id="rId3" imgW="7557840" imgH="10695960" progId="AcroExch.Document.7">
                  <p:embed/>
                </p:oleObj>
              </mc:Choice>
              <mc:Fallback>
                <p:oleObj name="Acrobat Document" r:id="rId3" imgW="7557840" imgH="10695960" progId="AcroExch.Document.7">
                  <p:embed/>
                  <p:pic>
                    <p:nvPicPr>
                      <p:cNvPr id="1095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355299"/>
                        <a:ext cx="3888432" cy="55027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136904" cy="216024"/>
          </a:xfrm>
        </p:spPr>
        <p:txBody>
          <a:bodyPr>
            <a:normAutofit fontScale="32500" lnSpcReduction="20000"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572000" y="2204864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E’ FONDAMENTALE RICORDARE COME IL CLINICO , A TUTELA DEL PROPRIO OPERATO, CONSERVI UNA COPIA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DI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TALE DOCUMENTAZIONE SEMPRE UTILE IN CASO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DI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CONTENZIOSO GIUDIZIARIO</a:t>
            </a:r>
          </a:p>
        </p:txBody>
      </p:sp>
    </p:spTree>
    <p:extLst>
      <p:ext uri="{BB962C8B-B14F-4D97-AF65-F5344CB8AC3E}">
        <p14:creationId xmlns:p14="http://schemas.microsoft.com/office/powerpoint/2010/main" val="16263999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36912"/>
            <a:ext cx="7630616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b="1" dirty="0"/>
              <a:t>VALUTAZIONE DEL DANNO CONSEGUENTE AD INCONGRUO TRATTAMENTO ODONTOIATRICO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9476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TRATTAMENTO ODONTOIATRICO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04864"/>
          </a:xfrm>
        </p:spPr>
        <p:txBody>
          <a:bodyPr/>
          <a:lstStyle/>
          <a:p>
            <a:pPr algn="just"/>
            <a:r>
              <a:rPr lang="it-IT" sz="2800" dirty="0"/>
              <a:t>Tutti i trattamenti odontoiatrici devono seguire un comune aspetto metodologico di suddivisione </a:t>
            </a:r>
            <a:r>
              <a:rPr lang="it-IT" sz="3200" b="1" i="1" dirty="0"/>
              <a:t>in fasi </a:t>
            </a:r>
            <a:r>
              <a:rPr lang="it-IT" sz="2800" dirty="0"/>
              <a:t>rispettando indicazioni di ordine clinico e medico-legale</a:t>
            </a:r>
            <a:r>
              <a:rPr lang="it-IT" dirty="0"/>
              <a:t>.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59470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6322714"/>
          </a:xfrm>
        </p:spPr>
        <p:txBody>
          <a:bodyPr>
            <a:normAutofit fontScale="90000"/>
          </a:bodyPr>
          <a:lstStyle/>
          <a:p>
            <a:r>
              <a:rPr lang="it-IT" sz="2400" dirty="0"/>
              <a:t>ANAMNESI				</a:t>
            </a:r>
            <a:br>
              <a:rPr lang="it-IT" sz="2400" dirty="0"/>
            </a:b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VALUTAZIONE</a:t>
            </a:r>
            <a:br>
              <a:rPr lang="it-IT" sz="2400" dirty="0"/>
            </a:br>
            <a:r>
              <a:rPr lang="it-IT" sz="2400" dirty="0" err="1"/>
              <a:t>Pre</a:t>
            </a:r>
            <a:r>
              <a:rPr lang="it-IT" sz="2400" dirty="0"/>
              <a:t> PIANO </a:t>
            </a:r>
            <a:r>
              <a:rPr lang="it-IT" sz="2400" dirty="0" err="1"/>
              <a:t>DI</a:t>
            </a:r>
            <a:r>
              <a:rPr lang="it-IT" sz="2400" dirty="0"/>
              <a:t> TRATTAMENTO</a:t>
            </a:r>
            <a:br>
              <a:rPr lang="it-IT" sz="2400" dirty="0"/>
            </a:b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INFORMAZIONE</a:t>
            </a:r>
            <a:br>
              <a:rPr lang="it-IT" sz="2400" dirty="0"/>
            </a:br>
            <a:r>
              <a:rPr lang="it-IT" sz="2400" dirty="0"/>
              <a:t>CONSENSO</a:t>
            </a:r>
            <a:br>
              <a:rPr lang="it-IT" sz="2400" dirty="0"/>
            </a:b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ESECUZIONE</a:t>
            </a:r>
            <a:br>
              <a:rPr lang="it-IT" sz="2400" dirty="0"/>
            </a:br>
            <a:r>
              <a:rPr lang="it-IT" sz="2400" dirty="0"/>
              <a:t>TRATTAMENTO</a:t>
            </a:r>
            <a:br>
              <a:rPr lang="it-IT" sz="2400" dirty="0"/>
            </a:b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FOLLOW UP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5" name="Freccia in giù 4"/>
          <p:cNvSpPr/>
          <p:nvPr/>
        </p:nvSpPr>
        <p:spPr>
          <a:xfrm>
            <a:off x="1115616" y="836712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1115616" y="249289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1115616" y="386104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1043608" y="515719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2339752" y="620688"/>
            <a:ext cx="30963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5436096" y="33265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raccolta dati anamnestici in cartella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3347864" y="1700808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5436096" y="1340768"/>
            <a:ext cx="3312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Indicazioni, dati strumentali, di laboratorio, radiografici e fotografie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3203848" y="3284984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5508105" y="2852936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documentare info ed alternative antecedenti al trattamento, preventivo</a:t>
            </a:r>
          </a:p>
        </p:txBody>
      </p:sp>
      <p:cxnSp>
        <p:nvCxnSpPr>
          <p:cNvPr id="21" name="Connettore 2 20"/>
          <p:cNvCxnSpPr/>
          <p:nvPr/>
        </p:nvCxnSpPr>
        <p:spPr>
          <a:xfrm>
            <a:off x="2699792" y="4725144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5508104" y="443711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annotazione tecnica adottata </a:t>
            </a:r>
          </a:p>
        </p:txBody>
      </p:sp>
      <p:cxnSp>
        <p:nvCxnSpPr>
          <p:cNvPr id="26" name="Connettore 2 25"/>
          <p:cNvCxnSpPr/>
          <p:nvPr/>
        </p:nvCxnSpPr>
        <p:spPr>
          <a:xfrm>
            <a:off x="3491880" y="6093296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5364088" y="5661248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rx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 terapie farmacologiche e programmazione dei controlli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377331" y="4653136"/>
            <a:ext cx="65790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COMPLICANZA</a:t>
            </a:r>
          </a:p>
        </p:txBody>
      </p:sp>
    </p:spTree>
    <p:extLst>
      <p:ext uri="{BB962C8B-B14F-4D97-AF65-F5344CB8AC3E}">
        <p14:creationId xmlns:p14="http://schemas.microsoft.com/office/powerpoint/2010/main" val="398047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6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6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6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6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5" grpId="0"/>
      <p:bldP spid="19" grpId="0"/>
      <p:bldP spid="24" grpId="0"/>
      <p:bldP spid="28" grpId="0"/>
      <p:bldP spid="18" grpId="0"/>
      <p:bldP spid="18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COMPLICANZE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4906888" cy="4341096"/>
          </a:xfrm>
        </p:spPr>
        <p:txBody>
          <a:bodyPr/>
          <a:lstStyle/>
          <a:p>
            <a:r>
              <a:rPr lang="it-IT" dirty="0"/>
              <a:t>INTRAOPERATORIE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POSTOPERATORIE</a:t>
            </a:r>
          </a:p>
        </p:txBody>
      </p:sp>
      <p:cxnSp>
        <p:nvCxnSpPr>
          <p:cNvPr id="5" name="Connettore 2 4"/>
          <p:cNvCxnSpPr/>
          <p:nvPr/>
        </p:nvCxnSpPr>
        <p:spPr>
          <a:xfrm>
            <a:off x="4716016" y="242088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4499992" y="508518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724128" y="206084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Lesioni  a strutture anatomiche contigue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690835" y="4869160"/>
            <a:ext cx="327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Infezione, emorragia, necrosi</a:t>
            </a:r>
          </a:p>
        </p:txBody>
      </p:sp>
    </p:spTree>
    <p:extLst>
      <p:ext uri="{BB962C8B-B14F-4D97-AF65-F5344CB8AC3E}">
        <p14:creationId xmlns:p14="http://schemas.microsoft.com/office/powerpoint/2010/main" val="13138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COMPLICANZE:</a:t>
            </a:r>
            <a:br>
              <a:rPr lang="it-IT" dirty="0"/>
            </a:br>
            <a:r>
              <a:rPr lang="it-IT" dirty="0"/>
              <a:t>IMPREVEDIBILI, PROBABILI O ERRORE?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2852936"/>
            <a:ext cx="8352928" cy="28083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/>
              <a:t>	</a:t>
            </a:r>
          </a:p>
          <a:p>
            <a:r>
              <a:rPr lang="it-IT" dirty="0"/>
              <a:t>sia stata eseguita una corretta </a:t>
            </a:r>
            <a:r>
              <a:rPr lang="it-IT" b="1" dirty="0"/>
              <a:t>valutazione preoperatoria</a:t>
            </a:r>
          </a:p>
          <a:p>
            <a:r>
              <a:rPr lang="it-IT" dirty="0"/>
              <a:t>se l’intervento era </a:t>
            </a:r>
            <a:r>
              <a:rPr lang="it-IT" b="1" dirty="0"/>
              <a:t>indicato</a:t>
            </a:r>
          </a:p>
          <a:p>
            <a:r>
              <a:rPr lang="it-IT" dirty="0"/>
              <a:t>se il paziente era stato </a:t>
            </a:r>
            <a:r>
              <a:rPr lang="it-IT" b="1" dirty="0"/>
              <a:t>informato</a:t>
            </a:r>
            <a:endParaRPr lang="it-IT" dirty="0"/>
          </a:p>
          <a:p>
            <a:r>
              <a:rPr lang="it-IT" dirty="0"/>
              <a:t>se è stata eseguita una </a:t>
            </a:r>
            <a:r>
              <a:rPr lang="it-IT" b="1" dirty="0"/>
              <a:t>tecnica corretta</a:t>
            </a:r>
          </a:p>
          <a:p>
            <a:r>
              <a:rPr lang="it-IT" dirty="0"/>
              <a:t>se è stata predisposta la </a:t>
            </a:r>
            <a:r>
              <a:rPr lang="it-IT" b="1" dirty="0"/>
              <a:t>terapia delle complicanze</a:t>
            </a:r>
            <a:r>
              <a:rPr lang="it-IT" dirty="0"/>
              <a:t> verificatesi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949931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Per le complicanze prevedibili, l’accertamento medico legale è finalizzato a verificare, se: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95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75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75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15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695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735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935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335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COMPLICANZE IMPREVEDIBILI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546848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La valutazione terrà conto solamente dell’analisi della </a:t>
            </a:r>
            <a:r>
              <a:rPr lang="it-IT" b="1" dirty="0"/>
              <a:t>condotta del sanitario successiva all’evento</a:t>
            </a:r>
            <a:r>
              <a:rPr lang="it-IT" dirty="0"/>
              <a:t>, per verificare se sia stata eseguita una diagnosi e terapia immediata adeguata o sia stato predisposto l’invio a struttura specializzata.</a:t>
            </a:r>
          </a:p>
        </p:txBody>
      </p:sp>
      <p:pic>
        <p:nvPicPr>
          <p:cNvPr id="1026" name="Picture 2" descr="C:\Users\massimo\Desktop\CORSO DI PERFEZIONAMENTO PARMA\Appunti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84784"/>
            <a:ext cx="3311843" cy="4976813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123728" y="3429000"/>
            <a:ext cx="53719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CONDOTTA !!!</a:t>
            </a:r>
          </a:p>
        </p:txBody>
      </p:sp>
    </p:spTree>
    <p:extLst>
      <p:ext uri="{BB962C8B-B14F-4D97-AF65-F5344CB8AC3E}">
        <p14:creationId xmlns:p14="http://schemas.microsoft.com/office/powerpoint/2010/main" val="42538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6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6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-323809" y="-747464"/>
          <a:ext cx="9072273" cy="7787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Acrobat Document" r:id="rId4" imgW="5667139" imgH="8019997" progId="AcroExch.Document.7">
                  <p:embed/>
                </p:oleObj>
              </mc:Choice>
              <mc:Fallback>
                <p:oleObj name="Acrobat Document" r:id="rId4" imgW="5667139" imgH="8019997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3809" y="-747464"/>
                        <a:ext cx="9072273" cy="77875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ccia in giù 3"/>
          <p:cNvSpPr/>
          <p:nvPr/>
        </p:nvSpPr>
        <p:spPr>
          <a:xfrm>
            <a:off x="4355976" y="476672"/>
            <a:ext cx="84467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45791E-7 L 0.00104 0.610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3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In conclusione 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4896544" cy="48737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/>
              <a:t>	I problemi che si possono presentare nella pratica della medica sono rapportabili a tre fasi:</a:t>
            </a:r>
          </a:p>
          <a:p>
            <a:pPr>
              <a:buNone/>
            </a:pPr>
            <a:endParaRPr lang="it-IT" dirty="0"/>
          </a:p>
          <a:p>
            <a:r>
              <a:rPr lang="it-IT" dirty="0" err="1"/>
              <a:t>Pre-intervento</a:t>
            </a:r>
            <a:r>
              <a:rPr lang="it-IT" dirty="0"/>
              <a:t>: 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Intervento: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Post-intervento</a:t>
            </a:r>
            <a:r>
              <a:rPr lang="it-IT" dirty="0"/>
              <a:t>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51920" y="3212976"/>
            <a:ext cx="5292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Colpa  per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negligenza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in fase diagnostica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Colpa per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imprudenza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in fase di valutazione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851920" y="465313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Colpa per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imperizia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per errori nella tecnica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851920" y="5661248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Colpa per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negligenza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e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imprudenza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per inadeguato controllo post-operatorio</a:t>
            </a:r>
          </a:p>
        </p:txBody>
      </p:sp>
    </p:spTree>
    <p:extLst>
      <p:ext uri="{BB962C8B-B14F-4D97-AF65-F5344CB8AC3E}">
        <p14:creationId xmlns:p14="http://schemas.microsoft.com/office/powerpoint/2010/main" val="350298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2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8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-1016" y="-603448"/>
          <a:ext cx="9145016" cy="7948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Acrobat Document" r:id="rId3" imgW="5667139" imgH="8019997" progId="AcroExch.Document.7">
                  <p:embed/>
                </p:oleObj>
              </mc:Choice>
              <mc:Fallback>
                <p:oleObj name="Acrobat Document" r:id="rId3" imgW="5667139" imgH="8019997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16" y="-603448"/>
                        <a:ext cx="9145016" cy="7948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C:\Users\massimo\Desktop\CORSO DI PERFEZIONAMENTO PARMA\Appunti\mi difendo da s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0"/>
            <a:ext cx="3600400" cy="3648836"/>
          </a:xfrm>
          <a:prstGeom prst="rect">
            <a:avLst/>
          </a:prstGeom>
          <a:noFill/>
        </p:spPr>
      </p:pic>
      <p:pic>
        <p:nvPicPr>
          <p:cNvPr id="131075" name="Picture 3" descr="C:\Users\massimo\Desktop\CORSO DI PERFEZIONAMENTO PARMA\Appunti\images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356992"/>
            <a:ext cx="5238750" cy="3486150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3851920" y="980728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+mj-lt"/>
              </a:rPr>
              <a:t>SPESSO UN’AUTODIFESA INCAUTA …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3933056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… </a:t>
            </a:r>
            <a:r>
              <a:rPr lang="it-IT" sz="2800" b="1" dirty="0" err="1"/>
              <a:t>PUò</a:t>
            </a:r>
            <a:r>
              <a:rPr lang="it-IT" sz="2800" b="1" dirty="0"/>
              <a:t> ESPORRE A GRAVI RISCHI !!!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10544" cy="34605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715200" cy="5781256"/>
          </a:xfrm>
        </p:spPr>
        <p:txBody>
          <a:bodyPr/>
          <a:lstStyle/>
          <a:p>
            <a:r>
              <a:rPr lang="it-IT" b="1" i="1" dirty="0"/>
              <a:t>Spett. Avvocato</a:t>
            </a:r>
            <a:r>
              <a:rPr lang="it-IT" dirty="0"/>
              <a:t> … </a:t>
            </a:r>
            <a:r>
              <a:rPr lang="it-IT" b="1" i="1" dirty="0"/>
              <a:t>che la Signora , sua cliente</a:t>
            </a:r>
          </a:p>
          <a:p>
            <a:r>
              <a:rPr lang="it-IT" b="1" i="1" dirty="0"/>
              <a:t>… Feci compilare e firmare il modulo di anamnesi alla </a:t>
            </a:r>
            <a:r>
              <a:rPr lang="it-IT" b="1" i="1" dirty="0" err="1"/>
              <a:t>paziente…</a:t>
            </a:r>
            <a:r>
              <a:rPr lang="it-IT" dirty="0"/>
              <a:t> </a:t>
            </a:r>
          </a:p>
          <a:p>
            <a:r>
              <a:rPr lang="it-IT" b="1" i="1" dirty="0"/>
              <a:t>… ma che si sarebbe senza dubbio riusciti a recuperare un’ottima funzionalità ed estetica della bocca.</a:t>
            </a:r>
            <a:endParaRPr lang="it-IT" dirty="0"/>
          </a:p>
          <a:p>
            <a:r>
              <a:rPr lang="it-IT" b="1" i="1" dirty="0"/>
              <a:t>e le feci firmare un modulo di consenso informato</a:t>
            </a:r>
            <a:endParaRPr lang="it-IT" dirty="0"/>
          </a:p>
          <a:p>
            <a:r>
              <a:rPr lang="it-IT" b="1" i="1" dirty="0"/>
              <a:t>dove riscontrai igiene orale approssimativa, gengivite diffusa ….</a:t>
            </a:r>
            <a:endParaRPr lang="it-IT" dirty="0"/>
          </a:p>
          <a:p>
            <a:r>
              <a:rPr lang="it-IT" b="1" i="1" dirty="0"/>
              <a:t>… spiegando alla signora che nella zona posteriore di sinistra sarebbe stato complicato poter inserire altre viti </a:t>
            </a:r>
            <a:r>
              <a:rPr lang="it-IT" b="1" i="1" dirty="0" err="1"/>
              <a:t>implantari</a:t>
            </a:r>
            <a:r>
              <a:rPr lang="it-IT" b="1" i="1" dirty="0"/>
              <a:t>, a fronte di interventi di grande rialzo di seno mascellare, cosa di cui la paziente preferì farne a </a:t>
            </a:r>
            <a:r>
              <a:rPr lang="it-IT" b="1" i="1" dirty="0" err="1"/>
              <a:t>meno…</a:t>
            </a:r>
            <a:r>
              <a:rPr lang="it-IT" b="1" i="1" dirty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26568" cy="34605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4032448"/>
          </a:xfrm>
        </p:spPr>
        <p:txBody>
          <a:bodyPr/>
          <a:lstStyle/>
          <a:p>
            <a:r>
              <a:rPr lang="it-IT" b="1" i="1" dirty="0"/>
              <a:t>reperto non in mio possesso in quanto riconsegnato al figlio della stessa</a:t>
            </a:r>
            <a:endParaRPr lang="it-IT" dirty="0"/>
          </a:p>
          <a:p>
            <a:r>
              <a:rPr lang="it-IT" b="1" i="1" dirty="0"/>
              <a:t>mi permisi di chiedere il pagamento almeno delle spese protesiche sostenute</a:t>
            </a:r>
          </a:p>
          <a:p>
            <a:r>
              <a:rPr lang="it-IT" b="1" i="1" dirty="0"/>
              <a:t>il parziale insuccesso</a:t>
            </a:r>
            <a:r>
              <a:rPr lang="it-IT" dirty="0"/>
              <a:t>  … </a:t>
            </a:r>
            <a:r>
              <a:rPr lang="it-IT" b="1" dirty="0"/>
              <a:t>sia da ascrive ad …</a:t>
            </a:r>
          </a:p>
          <a:p>
            <a:r>
              <a:rPr lang="it-IT" b="1" dirty="0"/>
              <a:t>eccessive </a:t>
            </a:r>
            <a:r>
              <a:rPr lang="it-IT" b="1" i="1" dirty="0"/>
              <a:t>ed impossibili da garantire attese estetiche della paziente</a:t>
            </a:r>
            <a:r>
              <a:rPr lang="it-IT" b="1" dirty="0"/>
              <a:t>.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  <p:pic>
        <p:nvPicPr>
          <p:cNvPr id="107522" name="Picture 2" descr="C:\Users\massimo\Downloads\disperazi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933056"/>
            <a:ext cx="3528392" cy="28529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/>
          <a:lstStyle/>
          <a:p>
            <a:r>
              <a:rPr lang="it-IT" b="1" dirty="0"/>
              <a:t>LA VERITA’ PROCESSUALE O OGGETTIVA?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83569" y="1412776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« Verità limitata, umanamente accertabile e umanamente accettabile del caso concreto »</a:t>
            </a:r>
          </a:p>
          <a:p>
            <a:endParaRPr lang="it-IT" b="1" dirty="0"/>
          </a:p>
          <a:p>
            <a:r>
              <a:rPr lang="it-IT" sz="2000" dirty="0"/>
              <a:t>(cfr. Cassazione penale, quinta sezione, 25 giugno 1996)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342900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La </a:t>
            </a:r>
            <a:r>
              <a:rPr lang="it-IT" sz="2400" b="1" dirty="0"/>
              <a:t>verità processuale</a:t>
            </a:r>
            <a:r>
              <a:rPr lang="it-IT" sz="2400" dirty="0"/>
              <a:t> è l'insieme dei giudizi formulati seguendo le regole del diritto processuale. 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611560" y="4221088"/>
            <a:ext cx="74888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Non necessariamente corrisponde alla verità in senso assoluto.</a:t>
            </a:r>
          </a:p>
          <a:p>
            <a:pPr algn="just"/>
            <a:endParaRPr lang="it-IT" sz="2400" dirty="0"/>
          </a:p>
          <a:p>
            <a:endParaRPr lang="it-IT" dirty="0"/>
          </a:p>
          <a:p>
            <a:endParaRPr lang="it-IT" dirty="0"/>
          </a:p>
          <a:p>
            <a:r>
              <a:rPr lang="it-IT" sz="1600" b="1" dirty="0"/>
              <a:t>WIKIPEDIA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412976"/>
          </a:xfrm>
        </p:spPr>
        <p:txBody>
          <a:bodyPr/>
          <a:lstStyle/>
          <a:p>
            <a:pPr algn="just"/>
            <a:r>
              <a:rPr lang="it-IT" dirty="0"/>
              <a:t>La mai certa corrispondenza tra verità processuale e realtà è uno degli argomenti contro la </a:t>
            </a:r>
            <a:r>
              <a:rPr lang="it-IT" dirty="0">
                <a:hlinkClick r:id="rId2" tooltip="Pena di morte"/>
              </a:rPr>
              <a:t>pena di morte</a:t>
            </a:r>
            <a:r>
              <a:rPr lang="it-IT" dirty="0"/>
              <a:t> (oltre a quelli dell'espiazione e dello scopo riabilitativo della detenzione): l'esito del processo (verità processuale, per l'appunto) può essere infatti influenzato da numerosi fattori che divergono dall'effettivo svolgimento dei fatti, e una tal pena risulterebbe perciò spropositata e irreversibile.</a:t>
            </a:r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922114"/>
          </a:xfrm>
        </p:spPr>
        <p:txBody>
          <a:bodyPr/>
          <a:lstStyle/>
          <a:p>
            <a:r>
              <a:rPr lang="it-IT" b="1" dirty="0"/>
              <a:t>LA VERITA’ PROCESSUALE O OGGETTIVA?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5536" y="5085184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 fontAlgn="base"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buFont typeface="Wingdings" pitchFamily="2" charset="2"/>
              <a:buChar char=""/>
            </a:pPr>
            <a:r>
              <a:rPr lang="it-IT" sz="2400" b="1" dirty="0">
                <a:solidFill>
                  <a:prstClr val="black"/>
                </a:solidFill>
              </a:rPr>
              <a:t>Il processo dunque, non può che accertare la sola verità processuale.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ogg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2865</TotalTime>
  <Words>1201</Words>
  <Application>Microsoft Office PowerPoint</Application>
  <PresentationFormat>Presentazione su schermo (4:3)</PresentationFormat>
  <Paragraphs>145</Paragraphs>
  <Slides>30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9" baseType="lpstr">
      <vt:lpstr>Arial</vt:lpstr>
      <vt:lpstr>Calibri</vt:lpstr>
      <vt:lpstr>Century Gothic</vt:lpstr>
      <vt:lpstr>Verdana</vt:lpstr>
      <vt:lpstr>Wingdings</vt:lpstr>
      <vt:lpstr>Wingdings 2</vt:lpstr>
      <vt:lpstr>Loggia</vt:lpstr>
      <vt:lpstr>Verve</vt:lpstr>
      <vt:lpstr>Acrobat Document</vt:lpstr>
      <vt:lpstr>            INFORMAZIONE,CONSENSO DOCUMENTAZIONE </vt:lpstr>
      <vt:lpstr>Prologo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VERITA’ PROCESSUALE O OGGETTIVA?</vt:lpstr>
      <vt:lpstr>LA VERITA’ PROCESSUALE O OGGETTIVA?</vt:lpstr>
      <vt:lpstr>DOCUMENTARE …</vt:lpstr>
      <vt:lpstr>Cartella clinica o Scheda odontoiatrica ?</vt:lpstr>
      <vt:lpstr>SCHEDA ODONTOIATICA… per la medicina legale</vt:lpstr>
      <vt:lpstr>SCHEDA ODONTOIATICA … per la clinica</vt:lpstr>
      <vt:lpstr>Scheda odontoiatrica C.D.M.</vt:lpstr>
      <vt:lpstr>Scheda odontoiatrica e C.d.m.</vt:lpstr>
      <vt:lpstr>Responsabilita’ Penale e Civile</vt:lpstr>
      <vt:lpstr>SCHEDA ODONTOIATRICA</vt:lpstr>
      <vt:lpstr>GIURISPRUDENZA</vt:lpstr>
      <vt:lpstr>GIURISPRUDENZA</vt:lpstr>
      <vt:lpstr>CONSERVAZIONE DOCUMENTAZIONE</vt:lpstr>
      <vt:lpstr>CONSERVAZIONE DOCUMENTAZIONE</vt:lpstr>
      <vt:lpstr>COSA CONSERVARE:</vt:lpstr>
      <vt:lpstr>RITIRO DELLA DOCUMENTAZIONE CLINICA</vt:lpstr>
      <vt:lpstr>VALUTAZIONE DEL DANNO CONSEGUENTE AD INCONGRUO TRATTAMENTO ODONTOIATRICO </vt:lpstr>
      <vt:lpstr>IL TRATTAMENTO ODONTOIATRICO</vt:lpstr>
      <vt:lpstr>ANAMNESI       VALUTAZIONE Pre PIANO DI TRATTAMENTO   INFORMAZIONE CONSENSO   ESECUZIONE TRATTAMENTO   FOLLOW UP </vt:lpstr>
      <vt:lpstr>COMPLICANZE</vt:lpstr>
      <vt:lpstr>COMPLICANZE: IMPREVEDIBILI, PROBABILI O ERRORE?</vt:lpstr>
      <vt:lpstr>COMPLICANZE IMPREVEDIBILI</vt:lpstr>
      <vt:lpstr>In conclusione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criticità dal punto di vista medico legale           MASSIMO MANCHISI     MASTER IN ODONTOLOGIA FORENSE</dc:title>
  <dc:creator>massimo</dc:creator>
  <cp:lastModifiedBy>Federica Russo</cp:lastModifiedBy>
  <cp:revision>259</cp:revision>
  <dcterms:created xsi:type="dcterms:W3CDTF">2012-04-13T15:26:52Z</dcterms:created>
  <dcterms:modified xsi:type="dcterms:W3CDTF">2020-05-22T15:10:16Z</dcterms:modified>
</cp:coreProperties>
</file>