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63" r:id="rId4"/>
    <p:sldId id="264" r:id="rId5"/>
    <p:sldId id="285" r:id="rId6"/>
    <p:sldId id="258" r:id="rId7"/>
    <p:sldId id="265" r:id="rId8"/>
    <p:sldId id="266" r:id="rId9"/>
    <p:sldId id="259" r:id="rId10"/>
    <p:sldId id="267" r:id="rId11"/>
    <p:sldId id="268" r:id="rId12"/>
    <p:sldId id="261" r:id="rId13"/>
    <p:sldId id="269" r:id="rId14"/>
    <p:sldId id="270" r:id="rId15"/>
    <p:sldId id="271" r:id="rId16"/>
    <p:sldId id="272" r:id="rId17"/>
    <p:sldId id="273" r:id="rId18"/>
    <p:sldId id="275" r:id="rId19"/>
    <p:sldId id="274" r:id="rId20"/>
    <p:sldId id="276" r:id="rId21"/>
    <p:sldId id="277" r:id="rId22"/>
    <p:sldId id="280" r:id="rId23"/>
    <p:sldId id="282" r:id="rId24"/>
    <p:sldId id="283" r:id="rId25"/>
    <p:sldId id="284" r:id="rId26"/>
    <p:sldId id="278" r:id="rId27"/>
    <p:sldId id="279"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26" autoAdjust="0"/>
    <p:restoredTop sz="94660"/>
  </p:normalViewPr>
  <p:slideViewPr>
    <p:cSldViewPr>
      <p:cViewPr varScale="1">
        <p:scale>
          <a:sx n="51" d="100"/>
          <a:sy n="51" d="100"/>
        </p:scale>
        <p:origin x="-10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5D836D4-E724-4F8C-A22C-1D73F9484E4E}" type="datetimeFigureOut">
              <a:rPr lang="it-IT" smtClean="0"/>
              <a:pPr/>
              <a:t>10/10/2020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6A1741-4A31-4FFB-B689-923B5A27347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836D4-E724-4F8C-A22C-1D73F9484E4E}" type="datetimeFigureOut">
              <a:rPr lang="it-IT" smtClean="0"/>
              <a:pPr/>
              <a:t>10/10/2020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A1741-4A31-4FFB-B689-923B5A27347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Corso ASO </a:t>
            </a:r>
            <a:br>
              <a:rPr lang="it-IT" dirty="0" smtClean="0"/>
            </a:br>
            <a:r>
              <a:rPr lang="it-IT" dirty="0" err="1" smtClean="0"/>
              <a:t>Andi</a:t>
            </a:r>
            <a:r>
              <a:rPr lang="it-IT" dirty="0" smtClean="0"/>
              <a:t> </a:t>
            </a:r>
            <a:endParaRPr lang="it-IT" dirty="0"/>
          </a:p>
        </p:txBody>
      </p:sp>
      <p:sp>
        <p:nvSpPr>
          <p:cNvPr id="3" name="Segnaposto contenuto 2"/>
          <p:cNvSpPr>
            <a:spLocks noGrp="1"/>
          </p:cNvSpPr>
          <p:nvPr>
            <p:ph idx="1"/>
          </p:nvPr>
        </p:nvSpPr>
        <p:spPr/>
        <p:txBody>
          <a:bodyPr/>
          <a:lstStyle/>
          <a:p>
            <a:pPr>
              <a:buNone/>
            </a:pPr>
            <a:endParaRPr lang="it-IT" dirty="0" smtClean="0"/>
          </a:p>
          <a:p>
            <a:r>
              <a:rPr lang="it-IT" dirty="0" smtClean="0"/>
              <a:t>       Ipnosi clinica in odontoiatria e nella </a:t>
            </a:r>
          </a:p>
          <a:p>
            <a:r>
              <a:rPr lang="it-IT" dirty="0" smtClean="0"/>
              <a:t>           dismissione da fumo di sigaretta.</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medico legali</a:t>
            </a:r>
            <a:endParaRPr lang="it-IT" dirty="0"/>
          </a:p>
        </p:txBody>
      </p:sp>
      <p:sp>
        <p:nvSpPr>
          <p:cNvPr id="3" name="Segnaposto contenuto 2"/>
          <p:cNvSpPr>
            <a:spLocks noGrp="1"/>
          </p:cNvSpPr>
          <p:nvPr>
            <p:ph idx="1"/>
          </p:nvPr>
        </p:nvSpPr>
        <p:spPr/>
        <p:txBody>
          <a:bodyPr>
            <a:normAutofit/>
          </a:bodyPr>
          <a:lstStyle/>
          <a:p>
            <a:r>
              <a:rPr lang="it-IT" sz="2000" dirty="0" smtClean="0"/>
              <a:t>L’art. 728 del codice penale ricorda che l’utilizzo  dell’ipnosi in campo non medico ( ipnosi da palcoscenico)  può essere perseguito penalmente se dall’attività deriva un danno per il soggetto.</a:t>
            </a:r>
          </a:p>
          <a:p>
            <a:r>
              <a:rPr lang="it-IT" sz="2000" dirty="0" smtClean="0"/>
              <a:t>Anche in campo sanitario  è però opportuno che il professionista  mantenga  un corretto profilo deontologico  utilizzando solo quelle potenzialità dell’ipnosi  necessarie  alle reali  necessità del paziente. </a:t>
            </a:r>
          </a:p>
          <a:p>
            <a:r>
              <a:rPr lang="it-IT" sz="2000" dirty="0" smtClean="0"/>
              <a:t>L’art 188 invece sancisce che le testimonianze ottenute in stato di ipnosi non sono valide.</a:t>
            </a:r>
            <a:endParaRPr 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Interpretazione dell’ipnosi</a:t>
            </a:r>
            <a:endParaRPr lang="it-IT" dirty="0"/>
          </a:p>
        </p:txBody>
      </p:sp>
      <p:sp>
        <p:nvSpPr>
          <p:cNvPr id="3" name="Segnaposto contenuto 2"/>
          <p:cNvSpPr>
            <a:spLocks noGrp="1"/>
          </p:cNvSpPr>
          <p:nvPr>
            <p:ph idx="1"/>
          </p:nvPr>
        </p:nvSpPr>
        <p:spPr/>
        <p:txBody>
          <a:bodyPr>
            <a:normAutofit/>
          </a:bodyPr>
          <a:lstStyle/>
          <a:p>
            <a:r>
              <a:rPr lang="it-IT" sz="2000" dirty="0" smtClean="0"/>
              <a:t>Per comprendere come si instaura lo stato di ipnosi e perché per ottenerlo è necessario seguire una determinata procedura è molto utile rifarsi alla spiegazione data dal Dott. </a:t>
            </a:r>
            <a:r>
              <a:rPr lang="it-IT" sz="2000" dirty="0" err="1" smtClean="0"/>
              <a:t>Regaldo</a:t>
            </a:r>
            <a:r>
              <a:rPr lang="it-IT" sz="2000" dirty="0" smtClean="0"/>
              <a:t> nel suo testo “ Manuale di Ipnosi clinica”.</a:t>
            </a:r>
          </a:p>
          <a:p>
            <a:r>
              <a:rPr lang="it-IT" sz="2000" dirty="0" smtClean="0"/>
              <a:t>Tale interpretazione parte dalla suddivisione dell’attività mentale in tre diverse aree : attività critica, attività logica, attività immaginativa</a:t>
            </a:r>
            <a:endParaRPr lang="it-IT"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ATTIVITA’ MENTALE</a:t>
            </a:r>
            <a:endParaRPr lang="it-IT" dirty="0"/>
          </a:p>
        </p:txBody>
      </p:sp>
      <p:sp>
        <p:nvSpPr>
          <p:cNvPr id="3" name="Segnaposto contenuto 2"/>
          <p:cNvSpPr>
            <a:spLocks noGrp="1"/>
          </p:cNvSpPr>
          <p:nvPr>
            <p:ph idx="1"/>
          </p:nvPr>
        </p:nvSpPr>
        <p:spPr>
          <a:xfrm>
            <a:off x="571472" y="1571612"/>
            <a:ext cx="8229600" cy="4525963"/>
          </a:xfrm>
          <a:solidFill>
            <a:srgbClr val="92D050"/>
          </a:solidFill>
          <a:ln>
            <a:solidFill>
              <a:schemeClr val="accent1"/>
            </a:solidFill>
          </a:ln>
        </p:spPr>
        <p:txBody>
          <a:bodyPr/>
          <a:lstStyle/>
          <a:p>
            <a:pPr lvl="2">
              <a:buNone/>
            </a:pPr>
            <a:endParaRPr lang="it-IT" dirty="0" smtClean="0"/>
          </a:p>
          <a:p>
            <a:pPr lvl="2">
              <a:buNone/>
            </a:pPr>
            <a:endParaRPr lang="it-IT" dirty="0" smtClean="0"/>
          </a:p>
          <a:p>
            <a:pPr lvl="2">
              <a:buNone/>
            </a:pPr>
            <a:r>
              <a:rPr lang="it-IT" dirty="0" err="1" smtClean="0"/>
              <a:t>Nnnnnnnnnnnnnnnnnnnnnnnnnn</a:t>
            </a:r>
            <a:r>
              <a:rPr lang="it-IT" dirty="0" smtClean="0"/>
              <a:t>,</a:t>
            </a:r>
          </a:p>
          <a:p>
            <a:pPr lvl="2">
              <a:buNone/>
            </a:pPr>
            <a:r>
              <a:rPr lang="it-IT" dirty="0" smtClean="0"/>
              <a:t> </a:t>
            </a:r>
            <a:r>
              <a:rPr lang="it-IT" dirty="0" err="1" smtClean="0"/>
              <a:t>fffantsticanCccccc</a:t>
            </a:r>
            <a:endParaRPr lang="it-IT" dirty="0"/>
          </a:p>
        </p:txBody>
      </p:sp>
      <p:sp>
        <p:nvSpPr>
          <p:cNvPr id="4" name="Rettangolo 3"/>
          <p:cNvSpPr/>
          <p:nvPr/>
        </p:nvSpPr>
        <p:spPr>
          <a:xfrm>
            <a:off x="428596" y="1571612"/>
            <a:ext cx="3000396" cy="4500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a:p>
        </p:txBody>
      </p:sp>
      <p:sp>
        <p:nvSpPr>
          <p:cNvPr id="5" name="Rettangolo 4"/>
          <p:cNvSpPr/>
          <p:nvPr/>
        </p:nvSpPr>
        <p:spPr>
          <a:xfrm>
            <a:off x="3357554" y="1571612"/>
            <a:ext cx="2518570" cy="450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642910" y="1928802"/>
            <a:ext cx="2571768" cy="954107"/>
          </a:xfrm>
          <a:prstGeom prst="rect">
            <a:avLst/>
          </a:prstGeom>
          <a:noFill/>
        </p:spPr>
        <p:txBody>
          <a:bodyPr wrap="square" rtlCol="0">
            <a:spAutoFit/>
          </a:bodyPr>
          <a:lstStyle/>
          <a:p>
            <a:endParaRPr lang="it-IT" sz="2800" dirty="0" smtClean="0"/>
          </a:p>
          <a:p>
            <a:endParaRPr lang="it-IT" sz="2800" dirty="0"/>
          </a:p>
        </p:txBody>
      </p:sp>
      <p:sp>
        <p:nvSpPr>
          <p:cNvPr id="9" name="CasellaDiTesto 8"/>
          <p:cNvSpPr txBox="1"/>
          <p:nvPr/>
        </p:nvSpPr>
        <p:spPr>
          <a:xfrm>
            <a:off x="500034" y="1643050"/>
            <a:ext cx="2857520" cy="6247864"/>
          </a:xfrm>
          <a:prstGeom prst="rect">
            <a:avLst/>
          </a:prstGeom>
          <a:noFill/>
        </p:spPr>
        <p:txBody>
          <a:bodyPr wrap="square" rtlCol="0">
            <a:spAutoFit/>
          </a:bodyPr>
          <a:lstStyle/>
          <a:p>
            <a:r>
              <a:rPr lang="it-IT" sz="3200" dirty="0" smtClean="0"/>
              <a:t>Attività critica</a:t>
            </a:r>
          </a:p>
          <a:p>
            <a:endParaRPr lang="it-IT" sz="1400" dirty="0" smtClean="0"/>
          </a:p>
          <a:p>
            <a:endParaRPr lang="it-IT" sz="1400" dirty="0" smtClean="0"/>
          </a:p>
          <a:p>
            <a:r>
              <a:rPr lang="it-IT" sz="1400" dirty="0" smtClean="0"/>
              <a:t>-</a:t>
            </a:r>
            <a:r>
              <a:rPr lang="it-IT" sz="2000" dirty="0" smtClean="0"/>
              <a:t>Filtro e verifica nei confronti della  realtà esterna. Ci permette di  interpretare  e valutare quanto osserviamo. </a:t>
            </a:r>
          </a:p>
          <a:p>
            <a:pPr>
              <a:buFontTx/>
              <a:buChar char="-"/>
            </a:pPr>
            <a:r>
              <a:rPr lang="it-IT" sz="2000" dirty="0" smtClean="0"/>
              <a:t>Diffidenza e protezione  nei confronti di quello che ci viene dagli altri.</a:t>
            </a:r>
          </a:p>
          <a:p>
            <a:pPr>
              <a:buFontTx/>
              <a:buChar char="-"/>
            </a:pPr>
            <a:r>
              <a:rPr lang="it-IT" sz="2000" dirty="0" smtClean="0"/>
              <a:t>-Attività di verifica.</a:t>
            </a:r>
          </a:p>
          <a:p>
            <a:endParaRPr lang="it-IT" sz="3200" dirty="0" smtClean="0"/>
          </a:p>
          <a:p>
            <a:endParaRPr lang="it-IT" sz="3200" dirty="0" smtClean="0"/>
          </a:p>
          <a:p>
            <a:endParaRPr lang="it-IT" sz="3200" dirty="0" smtClean="0"/>
          </a:p>
          <a:p>
            <a:endParaRPr lang="it-IT" sz="3200" dirty="0" smtClean="0"/>
          </a:p>
          <a:p>
            <a:r>
              <a:rPr lang="it-IT" sz="3200" dirty="0" smtClean="0"/>
              <a:t>        </a:t>
            </a:r>
          </a:p>
        </p:txBody>
      </p:sp>
      <p:sp>
        <p:nvSpPr>
          <p:cNvPr id="13" name="CasellaDiTesto 12"/>
          <p:cNvSpPr txBox="1"/>
          <p:nvPr/>
        </p:nvSpPr>
        <p:spPr>
          <a:xfrm>
            <a:off x="3428992" y="1571612"/>
            <a:ext cx="2357454" cy="4647426"/>
          </a:xfrm>
          <a:prstGeom prst="rect">
            <a:avLst/>
          </a:prstGeom>
          <a:noFill/>
        </p:spPr>
        <p:txBody>
          <a:bodyPr wrap="square" rtlCol="0">
            <a:spAutoFit/>
          </a:bodyPr>
          <a:lstStyle/>
          <a:p>
            <a:r>
              <a:rPr lang="it-IT" sz="3200" dirty="0" smtClean="0"/>
              <a:t>Area della logica</a:t>
            </a:r>
          </a:p>
          <a:p>
            <a:r>
              <a:rPr lang="it-IT" sz="3200" dirty="0" smtClean="0"/>
              <a:t>-</a:t>
            </a:r>
            <a:r>
              <a:rPr lang="it-IT" sz="2000" dirty="0" smtClean="0"/>
              <a:t>Gestisce  le attività ordinarie, comprende ragiona , ricorda.</a:t>
            </a:r>
          </a:p>
          <a:p>
            <a:pPr>
              <a:buFontTx/>
              <a:buChar char="-"/>
            </a:pPr>
            <a:r>
              <a:rPr lang="it-IT" sz="2000" dirty="0" smtClean="0"/>
              <a:t>raccoglie gli stimoli sensoriali visivi, uditivi e </a:t>
            </a:r>
            <a:r>
              <a:rPr lang="it-IT" sz="2000" dirty="0" err="1" smtClean="0"/>
              <a:t>propriocettivi</a:t>
            </a:r>
            <a:r>
              <a:rPr lang="it-IT" sz="2000" dirty="0" smtClean="0"/>
              <a:t>.</a:t>
            </a:r>
          </a:p>
          <a:p>
            <a:r>
              <a:rPr lang="it-IT" sz="2000" dirty="0" smtClean="0"/>
              <a:t>_ gestisce il normale stato di coscienza</a:t>
            </a:r>
          </a:p>
          <a:p>
            <a:endParaRPr lang="it-IT" sz="2000" dirty="0"/>
          </a:p>
        </p:txBody>
      </p:sp>
      <p:sp>
        <p:nvSpPr>
          <p:cNvPr id="14" name="CasellaDiTesto 13"/>
          <p:cNvSpPr txBox="1"/>
          <p:nvPr/>
        </p:nvSpPr>
        <p:spPr>
          <a:xfrm>
            <a:off x="5929322" y="1571612"/>
            <a:ext cx="2714644" cy="4308872"/>
          </a:xfrm>
          <a:prstGeom prst="rect">
            <a:avLst/>
          </a:prstGeom>
          <a:noFill/>
        </p:spPr>
        <p:txBody>
          <a:bodyPr wrap="square" rtlCol="0">
            <a:spAutoFit/>
          </a:bodyPr>
          <a:lstStyle/>
          <a:p>
            <a:r>
              <a:rPr lang="it-IT" sz="2800" dirty="0" smtClean="0"/>
              <a:t>Area</a:t>
            </a:r>
            <a:r>
              <a:rPr lang="it-IT" sz="2400" dirty="0" smtClean="0"/>
              <a:t> immaginativa</a:t>
            </a:r>
          </a:p>
          <a:p>
            <a:endParaRPr lang="it-IT" sz="2400" dirty="0" smtClean="0"/>
          </a:p>
          <a:p>
            <a:r>
              <a:rPr lang="it-IT" sz="2400" dirty="0" smtClean="0"/>
              <a:t>-</a:t>
            </a:r>
            <a:r>
              <a:rPr lang="it-IT" sz="2000" dirty="0" smtClean="0"/>
              <a:t>Crea immagini</a:t>
            </a:r>
          </a:p>
          <a:p>
            <a:endParaRPr lang="it-IT" dirty="0" smtClean="0"/>
          </a:p>
          <a:p>
            <a:r>
              <a:rPr lang="it-IT" sz="2000" dirty="0" smtClean="0"/>
              <a:t>-Gestisce le   emozioni</a:t>
            </a:r>
          </a:p>
          <a:p>
            <a:endParaRPr lang="it-IT" sz="2000" dirty="0" smtClean="0"/>
          </a:p>
          <a:p>
            <a:r>
              <a:rPr lang="it-IT" sz="2000" dirty="0" smtClean="0"/>
              <a:t>-Reazioni veloci potenti</a:t>
            </a:r>
          </a:p>
          <a:p>
            <a:endParaRPr lang="it-IT" sz="2000" dirty="0" smtClean="0"/>
          </a:p>
          <a:p>
            <a:r>
              <a:rPr lang="it-IT" sz="2000" dirty="0" smtClean="0"/>
              <a:t>-permette di accedere ad aree normalmente sotto il controllo del sistema nervoso autonomo</a:t>
            </a:r>
            <a:endParaRPr lang="it-IT"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Attività critica</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Area della critica: Sostanzialmente l’azione della area critica porta allo sviluppo della fiducia o diffidenza  nei confronti della persona con la quale siamo  in comunicazione. Affrontare la critica del paziente rappresenta il primo vero e più importante ostacolo all’induzione dell’ipnosi. Se il paziente è prevenuto nei confronti dell’ipnosi ,  se non è stato ancora in grado di farsi una idea del sanitario che ha di fronte  è probabile che le nostre parole, le nostre suggestioni, le stesse procedure di induzione dell’ipnosi  vengano avvertite  come indesiderate  e fonte di  ulteriore diffidenza. E’ quindi necessario guadagnarsi la fiducia del paziente con una comunicazione opportuna ,  sia per contenuti sia per qualità della comunicazione stessa. Per quanto riguarda il contenuto questo sarà ovviamente finalizzato ad eliminare i dubbi e i timori del paziente ; contemporaneamente è opportuno utilizzare un modello comunicativo  di tipo assertivo che in qualche modo  stabilisca la leadership dell’</a:t>
            </a:r>
            <a:r>
              <a:rPr lang="it-IT" dirty="0" err="1" smtClean="0"/>
              <a:t>ipnotista</a:t>
            </a:r>
            <a:r>
              <a:rPr lang="it-IT" dirty="0" smtClean="0"/>
              <a:t> nell’ambito del contesto in cui ci si trova.</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Attività Logica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Per attività logiche consideriamo  tutte quelle funzioni atte a mantenere lo stato di coscienza ordinario . E’ anche l’area che riceve le afferenze dai 5 sensi principali e soprattutto da quella visiva. È l’attività mentale che è utilizzata  per comprendere quanto scritto in questa dispensa.</a:t>
            </a:r>
          </a:p>
          <a:p>
            <a:r>
              <a:rPr lang="it-IT" dirty="0" smtClean="0"/>
              <a:t>Se però durante la lettura l’attenzione si sposta su qualche immagine o ricordo più piacevole vuol dire che sta entrando in funzione l’ATTIVITA’ IMMAGINATIVA.</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AREA IMMAGINATIVA</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L’area immaginativa è l’area  che gestisce i ricordi , le immagini, le emozioni. Cosa succede quando entra in funzione l’area immaginativa?  Succedono 2 fenomeni : Il primo è che l’entrata in funzione dell’area immaginativa determina una riduzione delle risorse per l’area logica. Più la distrazione è potente più risulta difficile mantenere l’attenzione su quanto precedentemente si stava compiendo. Una persona immersa nei suoi pensieri, che sogna ad occhi aperti può non avvertire le parole che gli vengono rivolte. È come se venisse sottratta energia ad un  canale sensoriale. Più funziona un’area meno ne funziona un’altra. Più funziona la logica meno l’immaginazione e così il contrario.</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AREA IMMAGINATIVA</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 Il secondo fenomeno correlato all’attivarsi dell’area immaginativa . E’in grado di evocare reazioni correlate a funzioni del sistema nervoso involontario  al di fuori del controllo della volontà. Queste reazioni  sono sempre molto rapide e spesso molto potenti. Un esempio semplice  di tale rapporto ad esempio e’ “ l’acquolina in bocca” che da piccoli un po’ tutti abbiamo provato .   L’immagine  di un cibo dire desiderato determina   la contrazione delle ghiandole salivari. Cosa che sembra di poco conto ma volontariamente è impossibile da ottenere. Un adulto  è più probabile che provi magari la sensazione di chiusura dello stomaco in relazione ad una preoccupazione ma il meccanismo di azione è lo stesso ovvero una suggestione è in grado di determinare effetti fisici al di fuori della sfera della volontà. </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L’ipnosi è:</a:t>
            </a:r>
            <a:br>
              <a:rPr lang="it-IT" dirty="0" smtClean="0"/>
            </a:br>
            <a:endParaRPr lang="it-IT" dirty="0"/>
          </a:p>
        </p:txBody>
      </p:sp>
      <p:sp>
        <p:nvSpPr>
          <p:cNvPr id="3" name="Segnaposto contenuto 2"/>
          <p:cNvSpPr>
            <a:spLocks noGrp="1"/>
          </p:cNvSpPr>
          <p:nvPr>
            <p:ph idx="1"/>
          </p:nvPr>
        </p:nvSpPr>
        <p:spPr/>
        <p:txBody>
          <a:bodyPr>
            <a:normAutofit fontScale="70000" lnSpcReduction="20000"/>
          </a:bodyPr>
          <a:lstStyle/>
          <a:p>
            <a:pPr>
              <a:buNone/>
            </a:pPr>
            <a:endParaRPr lang="it-IT" dirty="0" smtClean="0"/>
          </a:p>
          <a:p>
            <a:r>
              <a:rPr lang="it-IT" dirty="0" smtClean="0"/>
              <a:t>Lo stato di ipnosi si realizza quando si eseguono correttamente le seguenti fasi.</a:t>
            </a:r>
          </a:p>
          <a:p>
            <a:r>
              <a:rPr lang="it-IT" dirty="0" smtClean="0"/>
              <a:t>1)Ottenimento della   la fiducia del nostro paziente( riduzione della attività   critica). Solo  in questa situazione le suggestioni che andremo a dare al paziente potranno essere efficaci.</a:t>
            </a:r>
          </a:p>
          <a:p>
            <a:r>
              <a:rPr lang="it-IT" dirty="0" smtClean="0"/>
              <a:t>2) Riduzione della attività logica.  Tale risultato si ottiene soprattutto eliminando le afferenze sensitive visive inducendo la chiusura degli occhi.</a:t>
            </a:r>
          </a:p>
          <a:p>
            <a:r>
              <a:rPr lang="it-IT" dirty="0" smtClean="0"/>
              <a:t>Anche il rilassamento muscolare  è in grado di ridurre una ulteriore azione  utile  sulla attività logica attraverso  la riduzione  delle afferenze </a:t>
            </a:r>
            <a:r>
              <a:rPr lang="it-IT" dirty="0" err="1" smtClean="0"/>
              <a:t>propriocettive</a:t>
            </a:r>
            <a:r>
              <a:rPr lang="it-IT" dirty="0" smtClean="0"/>
              <a:t>  che appunto originano dalla attività muscolare.</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L’ipnosi e’:</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3) Nella situazione in cui  abbiamo la fiducia del paziente e abbiamo liberato “spazio” nell’attività mentale attraverso la riduzione della attività critica, come in un computer nel quale si sia liberata tanta memoria, andremo a dare al paziente suggestioni che agendo sull’area immaginativa determineranno effetti conseguenti al tipo di suggestione data.</a:t>
            </a:r>
          </a:p>
          <a:p>
            <a:r>
              <a:rPr lang="it-IT" dirty="0" smtClean="0"/>
              <a:t>Nel caso di un trattamento odontoiatrico, ad esempio, potrà essere opportuno , dare suggestioni su luoghi e situazioni piacevoli e sicuri in modo da avere un paziente rilassato e collaborante.</a:t>
            </a:r>
          </a:p>
          <a:p>
            <a:r>
              <a:rPr lang="it-IT" dirty="0" smtClean="0"/>
              <a:t>Nel caso invece di un trattamento di dissuasione da fumo di sigaretta invece le suggestioni saranno  soprattutto finalizzate ad associare esperienze negative ed anche  spiacevoli legate appunto a tale abitudine.</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lstStyle/>
          <a:p>
            <a:endParaRPr lang="it-IT" dirty="0" smtClean="0"/>
          </a:p>
          <a:p>
            <a:endParaRPr lang="it-IT"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Fasi dell’ipnosi </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egnaposto contenuto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1) Stabilire la connessione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2) Induzione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3) Approfondimento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4) Lavoro clinico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5 ) </a:t>
            </a: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Deinduzione</a:t>
            </a: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6) Colloquio finale.</a:t>
            </a: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980728"/>
            <a:ext cx="7560840" cy="5604611"/>
          </a:xfrm>
          <a:prstGeom prst="rect">
            <a:avLst/>
          </a:prstGeom>
        </p:spPr>
        <p:txBody>
          <a:bodyPr wrap="square">
            <a:spAutoFit/>
          </a:bodyPr>
          <a:lstStyle/>
          <a:p>
            <a:r>
              <a:rPr lang="it-IT" sz="3200" dirty="0" smtClean="0"/>
              <a:t>Utilizzo dell’ipnosi clinica in odontoiatria e nella dismissione da fumo di sigaretta.  </a:t>
            </a:r>
            <a:r>
              <a:rPr lang="it-IT" sz="3600" dirty="0" smtClean="0"/>
              <a:t>                </a:t>
            </a:r>
          </a:p>
          <a:p>
            <a:r>
              <a:rPr lang="it-IT" sz="2400" dirty="0" smtClean="0"/>
              <a:t>                              </a:t>
            </a:r>
          </a:p>
          <a:p>
            <a:r>
              <a:rPr lang="it-IT" sz="2400" dirty="0" smtClean="0"/>
              <a:t>                               Introduzione</a:t>
            </a:r>
          </a:p>
          <a:p>
            <a:endParaRPr lang="it-IT" sz="2220" dirty="0" smtClean="0"/>
          </a:p>
          <a:p>
            <a:r>
              <a:rPr lang="it-IT" sz="2000" dirty="0" smtClean="0"/>
              <a:t>Liberata </a:t>
            </a:r>
            <a:r>
              <a:rPr lang="it-IT" sz="2000" dirty="0"/>
              <a:t>dai pregiudizi e </a:t>
            </a:r>
            <a:r>
              <a:rPr lang="it-IT" sz="2000" dirty="0" err="1"/>
              <a:t>clichè</a:t>
            </a:r>
            <a:r>
              <a:rPr lang="it-IT" sz="2000" dirty="0"/>
              <a:t> che derivano dal suo utilizzo come fonte di  intrattenimento,  l’ipnosi diventa  un potente strumento medico che permette di eseguire prestazioni odontoiatriche  altrimenti  difficilmente  o per niente eseguibili. Lo stato di </a:t>
            </a:r>
            <a:r>
              <a:rPr lang="it-IT" sz="2000" dirty="0" err="1"/>
              <a:t>sedazione</a:t>
            </a:r>
            <a:r>
              <a:rPr lang="it-IT" sz="2000" dirty="0"/>
              <a:t> e di parziale dissociazione che caratterizzano lo stato ipnotico si  traduce  infatti   in un aumento della collaborazione alle cure alle quali il paziente deve essere sottoposto. Modificando opportunamente le modalità operative è possibile ottenere un valido stato di ipnosi in pazienti </a:t>
            </a:r>
            <a:r>
              <a:rPr lang="it-IT" sz="2000" dirty="0" smtClean="0"/>
              <a:t>adulti, in </a:t>
            </a:r>
            <a:r>
              <a:rPr lang="it-IT" sz="2000" dirty="0"/>
              <a:t>pazienti  anziani ed anche in pazienti in  fase </a:t>
            </a:r>
            <a:r>
              <a:rPr lang="it-IT" sz="2000" dirty="0" smtClean="0"/>
              <a:t>pediatrica. L’ipnosi è inoltre un’arma efficace per aiutare i pazienti che desiderano liberarsi dalla dipendenza da fumo di sigaretta.</a:t>
            </a:r>
            <a:endParaRPr lang="it-IT"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dell’ipnosi</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1) Stabile la connessione. E’ la fase  fondamentale mediante la quale l’operatore acquisisce la fiducia del suo paziente.</a:t>
            </a:r>
          </a:p>
          <a:p>
            <a:r>
              <a:rPr lang="it-IT" dirty="0" smtClean="0"/>
              <a:t>2) Induzione . E’ la fase, forse la  più suggestiva,  nella quale con una tecnica opportuna si induce la chiusura degli occhi e si porta il paziente in ipnosi.</a:t>
            </a:r>
          </a:p>
          <a:p>
            <a:r>
              <a:rPr lang="it-IT" dirty="0" smtClean="0"/>
              <a:t>3) Approfondimento. E’ la fase durante la quale si lanciano suggestioni opportune in base al lavoro clinico che deve essere eseguito sul paziente.</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dell’ipnosi</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4) Lavoro clinico. E’, ovviamente, la fase durante la quale si esegue la  prestazione clinica della quale il paziente necessita.</a:t>
            </a:r>
          </a:p>
          <a:p>
            <a:r>
              <a:rPr lang="it-IT" dirty="0" smtClean="0"/>
              <a:t>5) </a:t>
            </a:r>
            <a:r>
              <a:rPr lang="it-IT" dirty="0" err="1" smtClean="0"/>
              <a:t>Deinduzione</a:t>
            </a:r>
            <a:r>
              <a:rPr lang="it-IT" dirty="0" smtClean="0"/>
              <a:t>. E’ la fase durante la quale, con tecnica opportuna, si riporta il paziente dallo stato di ipnosi alle stato di piena coscienza.</a:t>
            </a:r>
          </a:p>
          <a:p>
            <a:r>
              <a:rPr lang="it-IT" dirty="0" smtClean="0"/>
              <a:t>6) Colloquio Finale. E’ la fase nella quale, parlando con il paziente, ci si deve innanzitutto sincerare che lo stato di ipnosi sia stato superato completamente. Successivamente è opportuno chiedere al paziente una sua valutazione  e un suo giudizio riguardo l’esperienza che ha  sperimentato.</a:t>
            </a: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Ipnosi: ruolo dell’Assistente.</a:t>
            </a:r>
            <a:br>
              <a:rPr lang="it-IT" dirty="0" smtClean="0"/>
            </a:b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In uno studio odontoiatrico nel quale si applica l’ipnosi, l’assistente può avere un ruolo fondamentale nella diffusione di tale tecnica.</a:t>
            </a:r>
          </a:p>
          <a:p>
            <a:r>
              <a:rPr lang="it-IT" dirty="0" smtClean="0"/>
              <a:t>In considerazione della situazione di fiducia e maggior confidenza che spesso si crea tra paziente e assistente può infatti essere proprio  l’assistente, in accordo con l’odontoiatra , a fornire al paziente le prime  spiegazioni  e rassicurazioni  sui vantaggi dell’utilizzo di tale procedura.  </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vlcsnap-4898-02-20-01h35m03s678.png"/>
          <p:cNvPicPr>
            <a:picLocks noChangeAspect="1"/>
          </p:cNvPicPr>
          <p:nvPr/>
        </p:nvPicPr>
        <p:blipFill>
          <a:blip r:embed="rId2" cstate="print"/>
          <a:stretch>
            <a:fillRect/>
          </a:stretch>
        </p:blipFill>
        <p:spPr>
          <a:xfrm>
            <a:off x="0" y="1484774"/>
            <a:ext cx="4067944" cy="2348890"/>
          </a:xfrm>
          <a:prstGeom prst="rect">
            <a:avLst/>
          </a:prstGeom>
        </p:spPr>
      </p:pic>
      <p:pic>
        <p:nvPicPr>
          <p:cNvPr id="3" name="Immagine 2" descr="rosalba.png"/>
          <p:cNvPicPr>
            <a:picLocks noChangeAspect="1"/>
          </p:cNvPicPr>
          <p:nvPr/>
        </p:nvPicPr>
        <p:blipFill>
          <a:blip r:embed="rId3" cstate="print"/>
          <a:stretch>
            <a:fillRect/>
          </a:stretch>
        </p:blipFill>
        <p:spPr>
          <a:xfrm>
            <a:off x="0" y="3861835"/>
            <a:ext cx="4104456" cy="2996165"/>
          </a:xfrm>
          <a:prstGeom prst="rect">
            <a:avLst/>
          </a:prstGeom>
        </p:spPr>
      </p:pic>
      <p:sp>
        <p:nvSpPr>
          <p:cNvPr id="5" name="CasellaDiTesto 4"/>
          <p:cNvSpPr txBox="1"/>
          <p:nvPr/>
        </p:nvSpPr>
        <p:spPr>
          <a:xfrm>
            <a:off x="0" y="0"/>
            <a:ext cx="8352928" cy="1200329"/>
          </a:xfrm>
          <a:prstGeom prst="rect">
            <a:avLst/>
          </a:prstGeom>
          <a:noFill/>
        </p:spPr>
        <p:txBody>
          <a:bodyPr wrap="square" rtlCol="0">
            <a:spAutoFit/>
          </a:bodyPr>
          <a:lstStyle/>
          <a:p>
            <a:r>
              <a:rPr lang="it-IT" sz="3600" dirty="0" smtClean="0"/>
              <a:t> Differenze tra Ipnosi pediatrica  e Ipnosi negli adulti </a:t>
            </a:r>
            <a:endParaRPr lang="it-IT" sz="3600" dirty="0"/>
          </a:p>
        </p:txBody>
      </p:sp>
      <p:sp>
        <p:nvSpPr>
          <p:cNvPr id="7" name="CasellaDiTesto 6"/>
          <p:cNvSpPr txBox="1"/>
          <p:nvPr/>
        </p:nvSpPr>
        <p:spPr>
          <a:xfrm>
            <a:off x="5148064" y="692696"/>
            <a:ext cx="3995936" cy="5693866"/>
          </a:xfrm>
          <a:prstGeom prst="rect">
            <a:avLst/>
          </a:prstGeom>
          <a:noFill/>
        </p:spPr>
        <p:txBody>
          <a:bodyPr wrap="square" rtlCol="0">
            <a:spAutoFit/>
          </a:bodyPr>
          <a:lstStyle/>
          <a:p>
            <a:r>
              <a:rPr lang="it-IT" sz="2800" dirty="0" smtClean="0"/>
              <a:t>L’Ipnosi pediatrica è ingannevole.</a:t>
            </a:r>
          </a:p>
          <a:p>
            <a:endParaRPr lang="it-IT" sz="2800" dirty="0" smtClean="0"/>
          </a:p>
          <a:p>
            <a:r>
              <a:rPr lang="it-IT" sz="2800" dirty="0" smtClean="0"/>
              <a:t> Durata  ridotta rispetto a quella indotta in  adulti.</a:t>
            </a:r>
          </a:p>
          <a:p>
            <a:endParaRPr lang="it-IT" sz="2800" dirty="0" smtClean="0"/>
          </a:p>
          <a:p>
            <a:r>
              <a:rPr lang="it-IT" sz="2800" dirty="0" smtClean="0"/>
              <a:t>Richiede un maggior coinvolgimento da parte dell’operatore</a:t>
            </a:r>
          </a:p>
          <a:p>
            <a:endParaRPr lang="it-IT" sz="2800" dirty="0" smtClean="0"/>
          </a:p>
          <a:p>
            <a:r>
              <a:rPr lang="it-IT" sz="2800" dirty="0" smtClean="0"/>
              <a:t>Le tecniche si  diversificano in base all’età del paziente.</a:t>
            </a:r>
            <a:endParaRPr lang="it-IT"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Ipnosi    e    fasce di età</a:t>
            </a:r>
            <a:endParaRPr lang="it-IT" dirty="0"/>
          </a:p>
        </p:txBody>
      </p:sp>
      <p:sp>
        <p:nvSpPr>
          <p:cNvPr id="3" name="Segnaposto contenuto 2"/>
          <p:cNvSpPr>
            <a:spLocks noGrp="1"/>
          </p:cNvSpPr>
          <p:nvPr>
            <p:ph idx="1"/>
          </p:nvPr>
        </p:nvSpPr>
        <p:spPr/>
        <p:txBody>
          <a:bodyPr>
            <a:normAutofit lnSpcReduction="10000"/>
          </a:bodyPr>
          <a:lstStyle/>
          <a:p>
            <a:r>
              <a:rPr lang="it-IT" dirty="0" smtClean="0"/>
              <a:t>Età &gt; 11 anni : pazienti con grande capacità immaginativa. Chiudono gli occhi e hanno capacità dissociative.  Induzioni strutturate simili </a:t>
            </a:r>
            <a:r>
              <a:rPr lang="it-IT" smtClean="0"/>
              <a:t>a quelle </a:t>
            </a:r>
            <a:r>
              <a:rPr lang="it-IT" dirty="0" smtClean="0"/>
              <a:t>condotte sugli adulti.</a:t>
            </a:r>
          </a:p>
          <a:p>
            <a:r>
              <a:rPr lang="it-IT" dirty="0" smtClean="0"/>
              <a:t>7&lt;età&gt; 11anni : Pazienti che hanno una discreta capacità di  focalizzare l’attenzione. Possono  chiudere gli occhi. Possibile dissociazione.  Induzioni strutturate che facciano leva sul gioco  o passioni.</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Ipnosi    e    fasce di età</a:t>
            </a:r>
            <a:endParaRPr lang="it-IT" dirty="0"/>
          </a:p>
        </p:txBody>
      </p:sp>
      <p:sp>
        <p:nvSpPr>
          <p:cNvPr id="3" name="Segnaposto contenuto 2"/>
          <p:cNvSpPr>
            <a:spLocks noGrp="1"/>
          </p:cNvSpPr>
          <p:nvPr>
            <p:ph idx="1"/>
          </p:nvPr>
        </p:nvSpPr>
        <p:spPr/>
        <p:txBody>
          <a:bodyPr>
            <a:normAutofit lnSpcReduction="10000"/>
          </a:bodyPr>
          <a:lstStyle/>
          <a:p>
            <a:r>
              <a:rPr lang="it-IT" dirty="0" smtClean="0"/>
              <a:t>Età &gt; 11 anni : pazienti con grande capacità immaginativa. Chiudono gli occhi e hanno capacità dissociative.  Induzioni strutturate simili </a:t>
            </a:r>
            <a:r>
              <a:rPr lang="it-IT" smtClean="0"/>
              <a:t>a quelle </a:t>
            </a:r>
            <a:r>
              <a:rPr lang="it-IT" dirty="0" smtClean="0"/>
              <a:t>condotte sugli adulti.</a:t>
            </a:r>
          </a:p>
          <a:p>
            <a:r>
              <a:rPr lang="it-IT" dirty="0" smtClean="0"/>
              <a:t>7&lt;età&gt; 11anni : Pazienti che hanno una discreta capacità di  focalizzare l’attenzione. Possono  chiudere gli occhi. Possibile dissociazione.  Induzioni strutturate che facciano leva sul gioco  o passioni.</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Ipnosi e fumo</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L’ipnosi è uno strumento che può risultare molto utile nell’aiutare soggetti fumatori che desiderano smettere di fumare ma che non riescono a superare la dipendenza e l’abitudine al fumo.</a:t>
            </a:r>
          </a:p>
          <a:p>
            <a:r>
              <a:rPr lang="it-IT" dirty="0" smtClean="0"/>
              <a:t>Non è possibile ottenere alcun effetto su pazienti che non abbiano maturato una loro motivazione a smettere di fumare. Se invece tale motivazione esiste  l’ipnosi è in grado di amplificarla notevolmente.</a:t>
            </a:r>
          </a:p>
          <a:p>
            <a:r>
              <a:rPr lang="it-IT" dirty="0" smtClean="0"/>
              <a:t>Un trattamento  di dismissione da fumo di sigaretta quindi prevede sempre  un  colloquio iniziale  durante il quale l’operatore deve valutare la reale motivazione del paziente. Purtroppo tale reale motivazione spesso non è presente . Se il paziente, ad esempio, vuole smettere di fumare solo perché è quanto gli è stato chiesto da familiari o altri sanitari difficilmente otterrà risultati soddisfacenti.</a:t>
            </a:r>
          </a:p>
          <a:p>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Ipnosi e fumo</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Il soggetto fumatore è esposto quotidianamente a messaggi negativi riguardo la sua abitudine, basti pensare alle raccapriccianti immagini riportate sulle scatole di sigarette. Questi stimoli però non esercitano alcun effetto probabilmente perché in condizione di piena coscienza l’attività critica ne blocca l’efficacia. </a:t>
            </a:r>
          </a:p>
          <a:p>
            <a:r>
              <a:rPr lang="it-IT" dirty="0" smtClean="0"/>
              <a:t>Per comprendere  il potenziale aiuto fornito dall’ipnosi  è utile far riferimento  a quelle situazione nelle quali   si  viene a  provare senso di repulsione  e  anche nausea  nei confronti, ad esempio, di cibi che hanno determinato problemi fisici.( Indigestione , malessere). In tale situazione il malessere fisico ha fatto nascere una reazione avversa nei confronti di un specifico alimento </a:t>
            </a:r>
          </a:p>
          <a:p>
            <a:r>
              <a:rPr lang="it-IT" dirty="0" smtClean="0"/>
              <a:t>In condizioni di ipnosi la reazione avversa al fumo si determina  senza la presenza di uno stato fisico di sofferenza  poiché le suggestioni che somministriamo al paziente ,superando la barriera della critica , arrivano all’area immaginativa e sono  in grado, da sole,  di indurre effetti e modificazioni del comportamento finalizzate al risultato di interrompere l’abitudine  al fumo. </a:t>
            </a:r>
          </a:p>
          <a:p>
            <a:endParaRPr lang="it-IT" dirty="0" smtClean="0"/>
          </a:p>
          <a:p>
            <a:r>
              <a:rPr lang="it-IT" dirty="0" smtClean="0"/>
              <a:t> </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Ipnosi da palcoscenico </a:t>
            </a:r>
            <a:endParaRPr lang="it-IT" dirty="0"/>
          </a:p>
        </p:txBody>
      </p:sp>
      <p:pic>
        <p:nvPicPr>
          <p:cNvPr id="4" name="Segnaposto contenuto 3" descr="images[1].jpg"/>
          <p:cNvPicPr>
            <a:picLocks noGrp="1" noChangeAspect="1"/>
          </p:cNvPicPr>
          <p:nvPr>
            <p:ph idx="1"/>
          </p:nvPr>
        </p:nvPicPr>
        <p:blipFill>
          <a:blip r:embed="rId2" cstate="print"/>
          <a:stretch>
            <a:fillRect/>
          </a:stretch>
        </p:blipFill>
        <p:spPr>
          <a:xfrm>
            <a:off x="2555776" y="1340768"/>
            <a:ext cx="4413559" cy="2706572"/>
          </a:xfrm>
          <a:prstGeom prst="rect">
            <a:avLst/>
          </a:prstGeom>
          <a:effectLst>
            <a:innerShdw blurRad="63500" dist="50800" dir="18900000">
              <a:prstClr val="black">
                <a:alpha val="50000"/>
              </a:prstClr>
            </a:innerShdw>
          </a:effectLst>
        </p:spPr>
      </p:pic>
      <p:sp>
        <p:nvSpPr>
          <p:cNvPr id="5" name="CasellaDiTesto 4"/>
          <p:cNvSpPr txBox="1"/>
          <p:nvPr/>
        </p:nvSpPr>
        <p:spPr>
          <a:xfrm>
            <a:off x="827584" y="4221088"/>
            <a:ext cx="7848872" cy="2308324"/>
          </a:xfrm>
          <a:prstGeom prst="rect">
            <a:avLst/>
          </a:prstGeom>
          <a:noFill/>
        </p:spPr>
        <p:txBody>
          <a:bodyPr wrap="square" rtlCol="0">
            <a:spAutoFit/>
          </a:bodyPr>
          <a:lstStyle/>
          <a:p>
            <a:r>
              <a:rPr lang="it-IT" dirty="0" smtClean="0"/>
              <a:t>Uno degli ostacoli all’utilizzo dell’ipnosi in campo medico consiste nella presenza in  una ampia fetta della popolazione di preconcetti negativi nei confronti dell’ipnosi stessa. Tali erronee interpretazioni derivano spesso dall’utilizzo dell’ipnosi nell’ambito di spettacoli televisivi dove si ricerca appositamente l’effetto spettacolare , effetto che può risultare anche inquietante per chi assiste alla rappresentazione.</a:t>
            </a:r>
          </a:p>
          <a:p>
            <a:r>
              <a:rPr lang="it-IT" dirty="0" smtClean="0"/>
              <a:t>Per somministrare l’ipnosi è necessario che i timori dei pazienti, legati a tale uso dell’ipnosi  debbano essere rimossi con una opportuna comunicazione.</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Ipnosi clinica</a:t>
            </a:r>
            <a:endParaRPr lang="it-IT" dirty="0"/>
          </a:p>
        </p:txBody>
      </p:sp>
      <p:pic>
        <p:nvPicPr>
          <p:cNvPr id="4" name="Segnaposto contenuto 3" descr="vlcsnap-2016-01-30-23h01m06s113.png"/>
          <p:cNvPicPr>
            <a:picLocks noGrp="1" noChangeAspect="1"/>
          </p:cNvPicPr>
          <p:nvPr>
            <p:ph idx="1"/>
          </p:nvPr>
        </p:nvPicPr>
        <p:blipFill>
          <a:blip r:embed="rId2" cstate="print"/>
          <a:stretch>
            <a:fillRect/>
          </a:stretch>
        </p:blipFill>
        <p:spPr>
          <a:xfrm>
            <a:off x="2267744" y="1412776"/>
            <a:ext cx="4181732" cy="3241920"/>
          </a:xfrm>
          <a:prstGeom prst="rect">
            <a:avLst/>
          </a:prstGeom>
          <a:effectLst>
            <a:innerShdw blurRad="63500" dist="50800" dir="2700000">
              <a:prstClr val="black">
                <a:alpha val="50000"/>
              </a:prstClr>
            </a:innerShdw>
          </a:effectLst>
        </p:spPr>
      </p:pic>
      <p:sp>
        <p:nvSpPr>
          <p:cNvPr id="5" name="CasellaDiTesto 4"/>
          <p:cNvSpPr txBox="1"/>
          <p:nvPr/>
        </p:nvSpPr>
        <p:spPr>
          <a:xfrm>
            <a:off x="1043608" y="5085184"/>
            <a:ext cx="7560840" cy="1754326"/>
          </a:xfrm>
          <a:prstGeom prst="rect">
            <a:avLst/>
          </a:prstGeom>
          <a:noFill/>
        </p:spPr>
        <p:txBody>
          <a:bodyPr wrap="square" rtlCol="0">
            <a:spAutoFit/>
          </a:bodyPr>
          <a:lstStyle/>
          <a:p>
            <a:r>
              <a:rPr lang="it-IT" dirty="0" smtClean="0"/>
              <a:t>La paziente è stata sottoposta a terapia </a:t>
            </a:r>
            <a:r>
              <a:rPr lang="it-IT" dirty="0" err="1" smtClean="0"/>
              <a:t>implantare</a:t>
            </a:r>
            <a:r>
              <a:rPr lang="it-IT" dirty="0" smtClean="0"/>
              <a:t> in regime di ipnosi. Nessun effetto spettacolare ma solo l’immagine di una paziente rilassata con la mandibola completamente abbandonata. Una paziente che alla fine della seduta riferirà di avere affrontato al seduta odontoiatrica in modo piacevolmente distaccato e molto più tranquillamente di quanto si sarebbe  aspettata. </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_20170329_102354.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L’ipnosi non è:</a:t>
            </a:r>
            <a:endParaRPr lang="it-IT" dirty="0"/>
          </a:p>
        </p:txBody>
      </p:sp>
      <p:sp>
        <p:nvSpPr>
          <p:cNvPr id="5" name="Segnaposto contenuto 4"/>
          <p:cNvSpPr>
            <a:spLocks noGrp="1"/>
          </p:cNvSpPr>
          <p:nvPr>
            <p:ph idx="1"/>
          </p:nvPr>
        </p:nvSpPr>
        <p:spPr/>
        <p:txBody>
          <a:bodyPr>
            <a:normAutofit lnSpcReduction="10000"/>
          </a:bodyPr>
          <a:lstStyle/>
          <a:p>
            <a:r>
              <a:rPr lang="it-IT" u="sng" dirty="0" smtClean="0"/>
              <a:t>Sonno</a:t>
            </a:r>
            <a:r>
              <a:rPr lang="it-IT" dirty="0" smtClean="0"/>
              <a:t>: i tracciati </a:t>
            </a:r>
            <a:r>
              <a:rPr lang="it-IT" dirty="0" err="1" smtClean="0"/>
              <a:t>encefalografici</a:t>
            </a:r>
            <a:r>
              <a:rPr lang="it-IT" dirty="0" smtClean="0"/>
              <a:t> del sonno e dell’ipnosi sono completamente diversi.</a:t>
            </a:r>
          </a:p>
          <a:p>
            <a:r>
              <a:rPr lang="it-IT" u="sng" dirty="0" smtClean="0"/>
              <a:t>Controllo mentale </a:t>
            </a:r>
            <a:r>
              <a:rPr lang="it-IT" dirty="0" smtClean="0"/>
              <a:t>: non è possibile modificare il libero arbitrio di un soggetto. </a:t>
            </a:r>
          </a:p>
          <a:p>
            <a:r>
              <a:rPr lang="it-IT" u="sng" dirty="0" smtClean="0"/>
              <a:t>Perdita di sensi</a:t>
            </a:r>
            <a:r>
              <a:rPr lang="it-IT" dirty="0" smtClean="0"/>
              <a:t>: il paziente mantiene un contatto  con la realtà anche se modificato.</a:t>
            </a:r>
          </a:p>
          <a:p>
            <a:r>
              <a:rPr lang="it-IT" u="sng" dirty="0" smtClean="0"/>
              <a:t>Atto di fede </a:t>
            </a:r>
            <a:r>
              <a:rPr lang="it-IT" dirty="0" smtClean="0"/>
              <a:t>: Non si tratta di crederci o non crederci </a:t>
            </a:r>
            <a:r>
              <a:rPr lang="it-IT" dirty="0" err="1" smtClean="0"/>
              <a:t>perchè</a:t>
            </a:r>
            <a:r>
              <a:rPr lang="it-IT" dirty="0" smtClean="0"/>
              <a:t> il NIH riconosce l’ipnosi già dal 1995. </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L’ipnosi non è: </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   1)  Il paziente in ipnosi non dorme , è cosciente ma è in uno stato diverso di attenzione è concentrato su qualche cosa di diverso rispetto alla realtà. Una situazione  che, in stato di piene coscienza, presenta aspetti simili allo stato di ipnosi è quella che si realizza quando ci troviamo alla guida su di una strada nota e ,passato un certo lasso di tempo, ci accorgiamo di non aver la  percezione di tutta  strada percorsa. La nostra attenzione era concentrata su un qualche nostro altro pensiero senza che però si siano corsi pericoli durante la guida. In ipnosi questo processo avviene più potentemente.  </a:t>
            </a:r>
          </a:p>
          <a:p>
            <a:pPr>
              <a:buNone/>
            </a:pPr>
            <a:r>
              <a:rPr lang="it-IT" dirty="0" smtClean="0"/>
              <a:t>       L’aspetto del paziente in ipnosi con gli occhi chiusi potrebbe indurre a pensare ad una esperienza riposante il che non è del tutto vero. L’unico modo per riposarsi veramente è dormire.  In ipnosi c’è un distacco dalla realtà, spesso  una stato di rilassamento muscolare ma i centri nervosi deputati all’attenzione lavorano molto e quindi il paziente dopo ipnosi lunghe può essere  stanco.</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L’ipnosi non è:</a:t>
            </a:r>
            <a:endParaRPr lang="it-IT" dirty="0"/>
          </a:p>
        </p:txBody>
      </p:sp>
      <p:sp>
        <p:nvSpPr>
          <p:cNvPr id="3" name="Segnaposto contenuto 2"/>
          <p:cNvSpPr>
            <a:spLocks noGrp="1"/>
          </p:cNvSpPr>
          <p:nvPr>
            <p:ph idx="1"/>
          </p:nvPr>
        </p:nvSpPr>
        <p:spPr/>
        <p:txBody>
          <a:bodyPr>
            <a:normAutofit/>
          </a:bodyPr>
          <a:lstStyle/>
          <a:p>
            <a:endParaRPr lang="it-IT" sz="1600" dirty="0" smtClean="0"/>
          </a:p>
          <a:p>
            <a:r>
              <a:rPr lang="it-IT" sz="1600" dirty="0" smtClean="0"/>
              <a:t>2) Controllo mentale: Non è possibile mediante ipnosi, modificare il libero arbitrio dei pazienti. Nessuno potrà essere indotto a fare o dire cose contro la sua volontà</a:t>
            </a:r>
          </a:p>
          <a:p>
            <a:r>
              <a:rPr lang="it-IT" sz="1600" dirty="0" smtClean="0"/>
              <a:t>E’ però vero che , in ipnosi vengono somministrate suggestioni che determinano effetti  conseguenti al tipo di suggestione data. Nell’ambito delle prestazioni odontoiatriche verranno quindi date suggestioni finalizzate a far si che il paziente sia rilassato tranquillo e sicuro. </a:t>
            </a:r>
          </a:p>
          <a:p>
            <a:r>
              <a:rPr lang="it-IT" sz="1600" dirty="0" smtClean="0"/>
              <a:t>Nel caso invece del trattamento  della dismissioni da fumo di sigaretta le suggestioni dovranno invece determinare una percezione negativa e spiacevole legata all’atto di fumare .</a:t>
            </a:r>
          </a:p>
          <a:p>
            <a:endParaRPr lang="it-IT" sz="1600" dirty="0" smtClean="0"/>
          </a:p>
          <a:p>
            <a:r>
              <a:rPr lang="it-IT" sz="1600" dirty="0" smtClean="0"/>
              <a:t>3) L’ipnosi infine è una disciplina che all’estero, in particolare nei paesi anglosassoni è già da tempo ufficialmente riconosciuta come strumento  medica. </a:t>
            </a:r>
            <a:endParaRPr lang="it-IT"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medico legali</a:t>
            </a:r>
            <a:endParaRPr lang="it-IT" dirty="0"/>
          </a:p>
        </p:txBody>
      </p:sp>
      <p:sp>
        <p:nvSpPr>
          <p:cNvPr id="3" name="Segnaposto contenuto 2"/>
          <p:cNvSpPr>
            <a:spLocks noGrp="1"/>
          </p:cNvSpPr>
          <p:nvPr>
            <p:ph idx="1"/>
          </p:nvPr>
        </p:nvSpPr>
        <p:spPr/>
        <p:txBody>
          <a:bodyPr/>
          <a:lstStyle/>
          <a:p>
            <a:r>
              <a:rPr lang="it-IT" dirty="0" smtClean="0"/>
              <a:t>Art. 728 Codice penale.</a:t>
            </a:r>
          </a:p>
          <a:p>
            <a:r>
              <a:rPr lang="it-IT" sz="2400" dirty="0" smtClean="0"/>
              <a:t>Chiunque pone taluno , col suo consenso, in uno stato di narcosi o di ipnotismo o esegue su di lui un trattamento che ne sopprima la coscienza o la volontà è punito se dal fatto deriva un pericolo per l’incolumità della persona con l’arresto da uno a sei </a:t>
            </a:r>
            <a:r>
              <a:rPr lang="it-IT" sz="2400" dirty="0" err="1" smtClean="0"/>
              <a:t>mesi……</a:t>
            </a:r>
            <a:r>
              <a:rPr lang="it-IT" sz="2400" dirty="0" smtClean="0"/>
              <a:t> Tale  disposizione non si applica se il fatto è commesso  a scopo scientifico  o di cura  da chi esercita una professione sanitaria.</a:t>
            </a:r>
          </a:p>
          <a:p>
            <a:r>
              <a:rPr lang="it-IT" dirty="0" smtClean="0"/>
              <a:t>Art. 188 Codice di procedura penale.</a:t>
            </a:r>
            <a:r>
              <a:rPr lang="it-IT" sz="2400" dirty="0" smtClean="0"/>
              <a:t> </a:t>
            </a:r>
          </a:p>
          <a:p>
            <a:r>
              <a:rPr lang="it-IT" dirty="0" smtClean="0"/>
              <a:t>Consenso informato</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2486</Words>
  <Application>Microsoft Office PowerPoint</Application>
  <PresentationFormat>Presentazione su schermo (4:3)</PresentationFormat>
  <Paragraphs>139</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Corso ASO  Andi </vt:lpstr>
      <vt:lpstr>Diapositiva 2</vt:lpstr>
      <vt:lpstr>Ipnosi da palcoscenico </vt:lpstr>
      <vt:lpstr>Ipnosi clinica</vt:lpstr>
      <vt:lpstr>Diapositiva 5</vt:lpstr>
      <vt:lpstr>L’ipnosi non è:</vt:lpstr>
      <vt:lpstr>L’ipnosi non è: </vt:lpstr>
      <vt:lpstr>L’ipnosi non è:</vt:lpstr>
      <vt:lpstr>Aspetti medico legali</vt:lpstr>
      <vt:lpstr>Aspetti medico legali</vt:lpstr>
      <vt:lpstr>Interpretazione dell’ipnosi</vt:lpstr>
      <vt:lpstr>ATTIVITA’ MENTALE</vt:lpstr>
      <vt:lpstr>Attività critica</vt:lpstr>
      <vt:lpstr>Attività Logica</vt:lpstr>
      <vt:lpstr>AREA IMMAGINATIVA</vt:lpstr>
      <vt:lpstr>AREA IMMAGINATIVA</vt:lpstr>
      <vt:lpstr>L’ipnosi è: </vt:lpstr>
      <vt:lpstr>L’ipnosi e’:</vt:lpstr>
      <vt:lpstr>  </vt:lpstr>
      <vt:lpstr>Fasi dell’ipnosi</vt:lpstr>
      <vt:lpstr>Fasi dell’ipnosi</vt:lpstr>
      <vt:lpstr>Ipnosi: ruolo dell’Assistente. </vt:lpstr>
      <vt:lpstr>Diapositiva 23</vt:lpstr>
      <vt:lpstr>Ipnosi    e    fasce di età</vt:lpstr>
      <vt:lpstr>Ipnosi    e    fasce di età</vt:lpstr>
      <vt:lpstr>Ipnosi e fumo</vt:lpstr>
      <vt:lpstr>Ipnosi e fumo</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Admin</cp:lastModifiedBy>
  <cp:revision>68</cp:revision>
  <dcterms:created xsi:type="dcterms:W3CDTF">2019-07-09T20:07:37Z</dcterms:created>
  <dcterms:modified xsi:type="dcterms:W3CDTF">2020-10-09T22:44:45Z</dcterms:modified>
</cp:coreProperties>
</file>